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ink/ink3.xml" ContentType="application/inkml+xml"/>
  <Override PartName="/ppt/ink/ink4.xml" ContentType="application/inkml+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5"/>
  </p:sldMasterIdLst>
  <p:notesMasterIdLst>
    <p:notesMasterId r:id="rId184"/>
  </p:notesMasterIdLst>
  <p:handoutMasterIdLst>
    <p:handoutMasterId r:id="rId185"/>
  </p:handoutMasterIdLst>
  <p:sldIdLst>
    <p:sldId id="1725" r:id="rId6"/>
    <p:sldId id="1620" r:id="rId7"/>
    <p:sldId id="1746" r:id="rId8"/>
    <p:sldId id="1703" r:id="rId9"/>
    <p:sldId id="1606" r:id="rId10"/>
    <p:sldId id="1479" r:id="rId11"/>
    <p:sldId id="1480" r:id="rId12"/>
    <p:sldId id="1481" r:id="rId13"/>
    <p:sldId id="1727" r:id="rId14"/>
    <p:sldId id="1728" r:id="rId15"/>
    <p:sldId id="1729" r:id="rId16"/>
    <p:sldId id="1730" r:id="rId17"/>
    <p:sldId id="1744" r:id="rId18"/>
    <p:sldId id="1482" r:id="rId19"/>
    <p:sldId id="1664" r:id="rId20"/>
    <p:sldId id="1665" r:id="rId21"/>
    <p:sldId id="1646" r:id="rId22"/>
    <p:sldId id="1486" r:id="rId23"/>
    <p:sldId id="1593" r:id="rId24"/>
    <p:sldId id="1567" r:id="rId25"/>
    <p:sldId id="1485" r:id="rId26"/>
    <p:sldId id="1666" r:id="rId27"/>
    <p:sldId id="1488" r:id="rId28"/>
    <p:sldId id="1667" r:id="rId29"/>
    <p:sldId id="1432" r:id="rId30"/>
    <p:sldId id="1513" r:id="rId31"/>
    <p:sldId id="1668" r:id="rId32"/>
    <p:sldId id="1494" r:id="rId33"/>
    <p:sldId id="1512" r:id="rId34"/>
    <p:sldId id="1501" r:id="rId35"/>
    <p:sldId id="1496" r:id="rId36"/>
    <p:sldId id="1503" r:id="rId37"/>
    <p:sldId id="1504" r:id="rId38"/>
    <p:sldId id="1741" r:id="rId39"/>
    <p:sldId id="1742" r:id="rId40"/>
    <p:sldId id="1743" r:id="rId41"/>
    <p:sldId id="1745" r:id="rId42"/>
    <p:sldId id="1749" r:id="rId43"/>
    <p:sldId id="1747" r:id="rId44"/>
    <p:sldId id="1508" r:id="rId45"/>
    <p:sldId id="1511" r:id="rId46"/>
    <p:sldId id="1505" r:id="rId47"/>
    <p:sldId id="1514" r:id="rId48"/>
    <p:sldId id="1669" r:id="rId49"/>
    <p:sldId id="1670" r:id="rId50"/>
    <p:sldId id="1671" r:id="rId51"/>
    <p:sldId id="1608" r:id="rId52"/>
    <p:sldId id="1411" r:id="rId53"/>
    <p:sldId id="1615" r:id="rId54"/>
    <p:sldId id="1616" r:id="rId55"/>
    <p:sldId id="1617" r:id="rId56"/>
    <p:sldId id="1618" r:id="rId57"/>
    <p:sldId id="1510" r:id="rId58"/>
    <p:sldId id="1518" r:id="rId59"/>
    <p:sldId id="1552" r:id="rId60"/>
    <p:sldId id="1555" r:id="rId61"/>
    <p:sldId id="1557" r:id="rId62"/>
    <p:sldId id="1556" r:id="rId63"/>
    <p:sldId id="1558" r:id="rId64"/>
    <p:sldId id="1559" r:id="rId65"/>
    <p:sldId id="1560" r:id="rId66"/>
    <p:sldId id="1561" r:id="rId67"/>
    <p:sldId id="1562" r:id="rId68"/>
    <p:sldId id="1579" r:id="rId69"/>
    <p:sldId id="1611" r:id="rId70"/>
    <p:sldId id="1569" r:id="rId71"/>
    <p:sldId id="1570" r:id="rId72"/>
    <p:sldId id="1577" r:id="rId73"/>
    <p:sldId id="1571" r:id="rId74"/>
    <p:sldId id="1572" r:id="rId75"/>
    <p:sldId id="1573" r:id="rId76"/>
    <p:sldId id="1686" r:id="rId77"/>
    <p:sldId id="1687" r:id="rId78"/>
    <p:sldId id="1575" r:id="rId79"/>
    <p:sldId id="1576" r:id="rId80"/>
    <p:sldId id="1580" r:id="rId81"/>
    <p:sldId id="1581" r:id="rId82"/>
    <p:sldId id="1585" r:id="rId83"/>
    <p:sldId id="1566" r:id="rId84"/>
    <p:sldId id="1626" r:id="rId85"/>
    <p:sldId id="1629" r:id="rId86"/>
    <p:sldId id="1704" r:id="rId87"/>
    <p:sldId id="1705" r:id="rId88"/>
    <p:sldId id="1706" r:id="rId89"/>
    <p:sldId id="1726" r:id="rId90"/>
    <p:sldId id="1586" r:id="rId91"/>
    <p:sldId id="1735" r:id="rId92"/>
    <p:sldId id="1734" r:id="rId93"/>
    <p:sldId id="1582" r:id="rId94"/>
    <p:sldId id="1583" r:id="rId95"/>
    <p:sldId id="1584" r:id="rId96"/>
    <p:sldId id="1641" r:id="rId97"/>
    <p:sldId id="1640" r:id="rId98"/>
    <p:sldId id="1642" r:id="rId99"/>
    <p:sldId id="1672" r:id="rId100"/>
    <p:sldId id="1652" r:id="rId101"/>
    <p:sldId id="1515" r:id="rId102"/>
    <p:sldId id="1613" r:id="rId103"/>
    <p:sldId id="1589" r:id="rId104"/>
    <p:sldId id="1622" r:id="rId105"/>
    <p:sldId id="1554" r:id="rId106"/>
    <p:sldId id="1563" r:id="rId107"/>
    <p:sldId id="1733" r:id="rId108"/>
    <p:sldId id="1731" r:id="rId109"/>
    <p:sldId id="1516" r:id="rId110"/>
    <p:sldId id="1520" r:id="rId111"/>
    <p:sldId id="1519" r:id="rId112"/>
    <p:sldId id="1522" r:id="rId113"/>
    <p:sldId id="1521" r:id="rId114"/>
    <p:sldId id="1535" r:id="rId115"/>
    <p:sldId id="1536" r:id="rId116"/>
    <p:sldId id="1537" r:id="rId117"/>
    <p:sldId id="1538" r:id="rId118"/>
    <p:sldId id="1539" r:id="rId119"/>
    <p:sldId id="1540" r:id="rId120"/>
    <p:sldId id="1541" r:id="rId121"/>
    <p:sldId id="1542" r:id="rId122"/>
    <p:sldId id="1544" r:id="rId123"/>
    <p:sldId id="1691" r:id="rId124"/>
    <p:sldId id="1692" r:id="rId125"/>
    <p:sldId id="1740" r:id="rId126"/>
    <p:sldId id="1545" r:id="rId127"/>
    <p:sldId id="1546" r:id="rId128"/>
    <p:sldId id="1527" r:id="rId129"/>
    <p:sldId id="1528" r:id="rId130"/>
    <p:sldId id="1529" r:id="rId131"/>
    <p:sldId id="1530" r:id="rId132"/>
    <p:sldId id="1531" r:id="rId133"/>
    <p:sldId id="1636" r:id="rId134"/>
    <p:sldId id="1635" r:id="rId135"/>
    <p:sldId id="1634" r:id="rId136"/>
    <p:sldId id="1630" r:id="rId137"/>
    <p:sldId id="1631" r:id="rId138"/>
    <p:sldId id="1632" r:id="rId139"/>
    <p:sldId id="1517" r:id="rId140"/>
    <p:sldId id="1653" r:id="rId141"/>
    <p:sldId id="1654" r:id="rId142"/>
    <p:sldId id="1655" r:id="rId143"/>
    <p:sldId id="1656" r:id="rId144"/>
    <p:sldId id="1697" r:id="rId145"/>
    <p:sldId id="1698" r:id="rId146"/>
    <p:sldId id="1699" r:id="rId147"/>
    <p:sldId id="1673" r:id="rId148"/>
    <p:sldId id="1700" r:id="rId149"/>
    <p:sldId id="1701" r:id="rId150"/>
    <p:sldId id="1674" r:id="rId151"/>
    <p:sldId id="1702" r:id="rId152"/>
    <p:sldId id="1643" r:id="rId153"/>
    <p:sldId id="1738" r:id="rId154"/>
    <p:sldId id="1739" r:id="rId155"/>
    <p:sldId id="1737" r:id="rId156"/>
    <p:sldId id="1732" r:id="rId157"/>
    <p:sldId id="1590" r:id="rId158"/>
    <p:sldId id="1609" r:id="rId159"/>
    <p:sldId id="1599" r:id="rId160"/>
    <p:sldId id="1610" r:id="rId161"/>
    <p:sldId id="1600" r:id="rId162"/>
    <p:sldId id="1596" r:id="rId163"/>
    <p:sldId id="1597" r:id="rId164"/>
    <p:sldId id="1601" r:id="rId165"/>
    <p:sldId id="1603" r:id="rId166"/>
    <p:sldId id="1595" r:id="rId167"/>
    <p:sldId id="1647" r:id="rId168"/>
    <p:sldId id="1675" r:id="rId169"/>
    <p:sldId id="1676" r:id="rId170"/>
    <p:sldId id="1649" r:id="rId171"/>
    <p:sldId id="1678" r:id="rId172"/>
    <p:sldId id="1679" r:id="rId173"/>
    <p:sldId id="1680" r:id="rId174"/>
    <p:sldId id="1681" r:id="rId175"/>
    <p:sldId id="1682" r:id="rId176"/>
    <p:sldId id="1683" r:id="rId177"/>
    <p:sldId id="1707" r:id="rId178"/>
    <p:sldId id="1736" r:id="rId179"/>
    <p:sldId id="1718" r:id="rId180"/>
    <p:sldId id="1722" r:id="rId181"/>
    <p:sldId id="1723" r:id="rId182"/>
    <p:sldId id="1724" r:id="rId183"/>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Arial" charset="0"/>
        <a:ea typeface="+mn-ea"/>
        <a:cs typeface="+mn-cs"/>
      </a:defRPr>
    </a:lvl1pPr>
    <a:lvl2pPr marL="455613" indent="1588" algn="l" defTabSz="912813" rtl="0" fontAlgn="base">
      <a:spcBef>
        <a:spcPct val="0"/>
      </a:spcBef>
      <a:spcAft>
        <a:spcPct val="0"/>
      </a:spcAft>
      <a:defRPr kern="1200">
        <a:solidFill>
          <a:schemeClr val="tx1"/>
        </a:solidFill>
        <a:latin typeface="Arial" charset="0"/>
        <a:ea typeface="+mn-ea"/>
        <a:cs typeface="+mn-cs"/>
      </a:defRPr>
    </a:lvl2pPr>
    <a:lvl3pPr marL="912813" indent="1588" algn="l" defTabSz="912813" rtl="0" fontAlgn="base">
      <a:spcBef>
        <a:spcPct val="0"/>
      </a:spcBef>
      <a:spcAft>
        <a:spcPct val="0"/>
      </a:spcAft>
      <a:defRPr kern="1200">
        <a:solidFill>
          <a:schemeClr val="tx1"/>
        </a:solidFill>
        <a:latin typeface="Arial" charset="0"/>
        <a:ea typeface="+mn-ea"/>
        <a:cs typeface="+mn-cs"/>
      </a:defRPr>
    </a:lvl3pPr>
    <a:lvl4pPr marL="1370013" indent="1588" algn="l" defTabSz="912813" rtl="0" fontAlgn="base">
      <a:spcBef>
        <a:spcPct val="0"/>
      </a:spcBef>
      <a:spcAft>
        <a:spcPct val="0"/>
      </a:spcAft>
      <a:defRPr kern="1200">
        <a:solidFill>
          <a:schemeClr val="tx1"/>
        </a:solidFill>
        <a:latin typeface="Arial" charset="0"/>
        <a:ea typeface="+mn-ea"/>
        <a:cs typeface="+mn-cs"/>
      </a:defRPr>
    </a:lvl4pPr>
    <a:lvl5pPr marL="1827213" indent="1588" algn="l" defTabSz="912813"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46">
          <p15:clr>
            <a:srgbClr val="A4A3A4"/>
          </p15:clr>
        </p15:guide>
        <p15:guide id="2" orient="horz" pos="889">
          <p15:clr>
            <a:srgbClr val="A4A3A4"/>
          </p15:clr>
        </p15:guide>
        <p15:guide id="3" orient="horz" pos="1490">
          <p15:clr>
            <a:srgbClr val="A4A3A4"/>
          </p15:clr>
        </p15:guide>
        <p15:guide id="4" orient="horz">
          <p15:clr>
            <a:srgbClr val="A4A3A4"/>
          </p15:clr>
        </p15:guide>
        <p15:guide id="5" orient="horz" pos="1200">
          <p15:clr>
            <a:srgbClr val="A4A3A4"/>
          </p15:clr>
        </p15:guide>
        <p15:guide id="6" orient="horz" pos="2737">
          <p15:clr>
            <a:srgbClr val="A4A3A4"/>
          </p15:clr>
        </p15:guide>
        <p15:guide id="7" pos="2880">
          <p15:clr>
            <a:srgbClr val="A4A3A4"/>
          </p15:clr>
        </p15:guide>
        <p15:guide id="8" pos="250">
          <p15:clr>
            <a:srgbClr val="A4A3A4"/>
          </p15:clr>
        </p15:guide>
        <p15:guide id="9" pos="455">
          <p15:clr>
            <a:srgbClr val="A4A3A4"/>
          </p15:clr>
        </p15:guide>
        <p15:guide id="10" pos="5520">
          <p15:clr>
            <a:srgbClr val="A4A3A4"/>
          </p15:clr>
        </p15:guide>
        <p15:guide id="11" pos="863">
          <p15:clr>
            <a:srgbClr val="A4A3A4"/>
          </p15:clr>
        </p15:guide>
        <p15:guide id="12" pos="52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91A"/>
    <a:srgbClr val="619BE1"/>
    <a:srgbClr val="CF6A3D"/>
    <a:srgbClr val="9C42E6"/>
    <a:srgbClr val="000000"/>
    <a:srgbClr val="FFCCCC"/>
    <a:srgbClr val="6D2BD9"/>
    <a:srgbClr val="A4F600"/>
    <a:srgbClr val="F1C283"/>
    <a:srgbClr val="7DFF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2" autoAdjust="0"/>
    <p:restoredTop sz="95332" autoAdjust="0"/>
  </p:normalViewPr>
  <p:slideViewPr>
    <p:cSldViewPr snapToGrid="0">
      <p:cViewPr>
        <p:scale>
          <a:sx n="103" d="100"/>
          <a:sy n="103" d="100"/>
        </p:scale>
        <p:origin x="864" y="57"/>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notesTextViewPr>
    <p:cViewPr>
      <p:scale>
        <a:sx n="3" d="2"/>
        <a:sy n="3" d="2"/>
      </p:scale>
      <p:origin x="0" y="0"/>
    </p:cViewPr>
  </p:notesTextViewPr>
  <p:sorterViewPr>
    <p:cViewPr varScale="1">
      <p:scale>
        <a:sx n="1" d="1"/>
        <a:sy n="1" d="1"/>
      </p:scale>
      <p:origin x="0" y="-31848"/>
    </p:cViewPr>
  </p:sorterViewPr>
  <p:notesViewPr>
    <p:cSldViewPr snapToGrid="0">
      <p:cViewPr varScale="1">
        <p:scale>
          <a:sx n="68" d="100"/>
          <a:sy n="68" d="100"/>
        </p:scale>
        <p:origin x="3101"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38169-9180-4F9C-8F96-93A9107EBB7C}"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15CD0EAB-6BBA-44BB-B1EE-10758282036F}">
      <dgm:prSet/>
      <dgm:spPr/>
      <dgm:t>
        <a:bodyPr/>
        <a:lstStyle/>
        <a:p>
          <a:pPr rtl="0"/>
          <a:r>
            <a:rPr lang="en-US" dirty="0"/>
            <a:t>Design discipline for Network Design? </a:t>
          </a:r>
          <a:r>
            <a:rPr lang="en-US" dirty="0">
              <a:solidFill>
                <a:srgbClr val="FFFF00"/>
              </a:solidFill>
            </a:rPr>
            <a:t>(</a:t>
          </a:r>
          <a:r>
            <a:rPr lang="en-US" dirty="0" err="1">
              <a:solidFill>
                <a:srgbClr val="FFFF00"/>
              </a:solidFill>
            </a:rPr>
            <a:t>e.g</a:t>
          </a:r>
          <a:r>
            <a:rPr lang="en-US" dirty="0">
              <a:solidFill>
                <a:srgbClr val="FFFF00"/>
              </a:solidFill>
            </a:rPr>
            <a:t>, Fat Trees </a:t>
          </a:r>
          <a:r>
            <a:rPr lang="en-US" dirty="0">
              <a:solidFill>
                <a:srgbClr val="FFFF00"/>
              </a:solidFill>
              <a:sym typeface="Wingdings" panose="05000000000000000000" pitchFamily="2" charset="2"/>
            </a:rPr>
            <a:t> Local Checks Only)</a:t>
          </a:r>
          <a:endParaRPr lang="en-US" dirty="0">
            <a:solidFill>
              <a:srgbClr val="FFFF00"/>
            </a:solidFill>
          </a:endParaRPr>
        </a:p>
      </dgm:t>
    </dgm:pt>
    <dgm:pt modelId="{91B4BF11-287B-426C-AFB0-EF3629DDF913}" type="parTrans" cxnId="{42D0FEB1-8C19-48A5-A5B5-B3A7BD450E47}">
      <dgm:prSet/>
      <dgm:spPr/>
      <dgm:t>
        <a:bodyPr/>
        <a:lstStyle/>
        <a:p>
          <a:endParaRPr lang="en-US"/>
        </a:p>
      </dgm:t>
    </dgm:pt>
    <dgm:pt modelId="{601166EF-C38D-468A-95C1-BE15B97482A2}" type="sibTrans" cxnId="{42D0FEB1-8C19-48A5-A5B5-B3A7BD450E47}">
      <dgm:prSet/>
      <dgm:spPr/>
      <dgm:t>
        <a:bodyPr/>
        <a:lstStyle/>
        <a:p>
          <a:endParaRPr lang="en-US"/>
        </a:p>
      </dgm:t>
    </dgm:pt>
    <dgm:pt modelId="{ED9C2BC3-D8E6-4380-BDBC-3FCC83F28A9C}">
      <dgm:prSet/>
      <dgm:spPr/>
      <dgm:t>
        <a:bodyPr/>
        <a:lstStyle/>
        <a:p>
          <a:pPr rtl="0"/>
          <a:r>
            <a:rPr lang="en-US" dirty="0"/>
            <a:t>Design flows, abstractions and interfaces for Network Design? </a:t>
          </a:r>
          <a:r>
            <a:rPr lang="en-US" dirty="0">
              <a:solidFill>
                <a:srgbClr val="FFFF00"/>
              </a:solidFill>
            </a:rPr>
            <a:t>(</a:t>
          </a:r>
          <a:r>
            <a:rPr lang="en-US" dirty="0" err="1">
              <a:solidFill>
                <a:srgbClr val="FFFF00"/>
              </a:solidFill>
            </a:rPr>
            <a:t>SecGuru</a:t>
          </a:r>
          <a:r>
            <a:rPr lang="en-US" dirty="0">
              <a:solidFill>
                <a:srgbClr val="FFFF00"/>
              </a:solidFill>
            </a:rPr>
            <a:t> in Azure)</a:t>
          </a:r>
        </a:p>
      </dgm:t>
    </dgm:pt>
    <dgm:pt modelId="{36F154FD-D110-4145-B96F-F7655353C637}" type="parTrans" cxnId="{E1F36FF6-5313-49DB-B889-413640278DD6}">
      <dgm:prSet/>
      <dgm:spPr/>
      <dgm:t>
        <a:bodyPr/>
        <a:lstStyle/>
        <a:p>
          <a:endParaRPr lang="en-US"/>
        </a:p>
      </dgm:t>
    </dgm:pt>
    <dgm:pt modelId="{53B78131-59A4-44E5-87D0-ABACAAEC71EE}" type="sibTrans" cxnId="{E1F36FF6-5313-49DB-B889-413640278DD6}">
      <dgm:prSet/>
      <dgm:spPr/>
      <dgm:t>
        <a:bodyPr/>
        <a:lstStyle/>
        <a:p>
          <a:endParaRPr lang="en-US"/>
        </a:p>
      </dgm:t>
    </dgm:pt>
    <dgm:pt modelId="{8E2089B4-3E05-4FCE-A077-F2581BE3E12D}">
      <dgm:prSet/>
      <dgm:spPr/>
      <dgm:t>
        <a:bodyPr/>
        <a:lstStyle/>
        <a:p>
          <a:pPr rtl="0"/>
          <a:r>
            <a:rPr lang="en-US" dirty="0"/>
            <a:t>Effective modeling and analysis to enable NDA evolution? </a:t>
          </a:r>
          <a:r>
            <a:rPr lang="en-US" dirty="0">
              <a:solidFill>
                <a:srgbClr val="FFFF00"/>
              </a:solidFill>
            </a:rPr>
            <a:t>(</a:t>
          </a:r>
          <a:r>
            <a:rPr lang="en-US" dirty="0" err="1">
              <a:solidFill>
                <a:srgbClr val="FFFF00"/>
              </a:solidFill>
            </a:rPr>
            <a:t>Veriflow</a:t>
          </a:r>
          <a:r>
            <a:rPr lang="en-US" dirty="0">
              <a:solidFill>
                <a:srgbClr val="FFFF00"/>
              </a:solidFill>
            </a:rPr>
            <a:t> real-time checks)</a:t>
          </a:r>
        </a:p>
      </dgm:t>
    </dgm:pt>
    <dgm:pt modelId="{D4967996-D89E-4CD3-B8A4-EE6EF26FA061}" type="parTrans" cxnId="{A22ADA2C-0C23-44CF-BE71-8F52DD1CF5A7}">
      <dgm:prSet/>
      <dgm:spPr/>
      <dgm:t>
        <a:bodyPr/>
        <a:lstStyle/>
        <a:p>
          <a:endParaRPr lang="en-US"/>
        </a:p>
      </dgm:t>
    </dgm:pt>
    <dgm:pt modelId="{2EE654A9-CB0C-457B-ADF5-A778CC1844D9}" type="sibTrans" cxnId="{A22ADA2C-0C23-44CF-BE71-8F52DD1CF5A7}">
      <dgm:prSet/>
      <dgm:spPr/>
      <dgm:t>
        <a:bodyPr/>
        <a:lstStyle/>
        <a:p>
          <a:endParaRPr lang="en-US"/>
        </a:p>
      </dgm:t>
    </dgm:pt>
    <dgm:pt modelId="{D65A9054-AB45-4078-8186-D3101A0B4A43}">
      <dgm:prSet/>
      <dgm:spPr/>
      <dgm:t>
        <a:bodyPr/>
        <a:lstStyle/>
        <a:p>
          <a:pPr rtl="0"/>
          <a:r>
            <a:rPr lang="en-US" dirty="0"/>
            <a:t>Maximizing separation of concerns in Network Design? </a:t>
          </a:r>
          <a:r>
            <a:rPr lang="en-US" dirty="0">
              <a:solidFill>
                <a:srgbClr val="FFFF00"/>
              </a:solidFill>
            </a:rPr>
            <a:t>(Control and Data Plane)</a:t>
          </a:r>
        </a:p>
      </dgm:t>
    </dgm:pt>
    <dgm:pt modelId="{9B368BA2-7AEC-476D-AC93-8BCB7832E8A9}" type="parTrans" cxnId="{B806BEE8-4E9F-4B2D-A962-66A9F02B8DA1}">
      <dgm:prSet/>
      <dgm:spPr/>
      <dgm:t>
        <a:bodyPr/>
        <a:lstStyle/>
        <a:p>
          <a:endParaRPr lang="en-US"/>
        </a:p>
      </dgm:t>
    </dgm:pt>
    <dgm:pt modelId="{F503FB31-D779-4BD9-81AF-A2DA508857FC}" type="sibTrans" cxnId="{B806BEE8-4E9F-4B2D-A962-66A9F02B8DA1}">
      <dgm:prSet/>
      <dgm:spPr/>
      <dgm:t>
        <a:bodyPr/>
        <a:lstStyle/>
        <a:p>
          <a:endParaRPr lang="en-US"/>
        </a:p>
      </dgm:t>
    </dgm:pt>
    <dgm:pt modelId="{B1B82461-0056-41B1-80DD-17066B8BE74F}">
      <dgm:prSet/>
      <dgm:spPr/>
      <dgm:t>
        <a:bodyPr/>
        <a:lstStyle/>
        <a:p>
          <a:pPr rtl="0"/>
          <a:r>
            <a:rPr lang="en-US" dirty="0"/>
            <a:t>Analysis capabilities influencing Network Design/Verification methodology? </a:t>
          </a:r>
          <a:r>
            <a:rPr lang="en-US" dirty="0">
              <a:solidFill>
                <a:srgbClr val="FFFF00"/>
              </a:solidFill>
            </a:rPr>
            <a:t>(Symmetry)</a:t>
          </a:r>
        </a:p>
      </dgm:t>
    </dgm:pt>
    <dgm:pt modelId="{AB70C145-19AB-449B-9967-AA42D05E84E1}" type="parTrans" cxnId="{D78C30BA-5CE2-4C29-98EC-2BE1D7B4D6D5}">
      <dgm:prSet/>
      <dgm:spPr/>
      <dgm:t>
        <a:bodyPr/>
        <a:lstStyle/>
        <a:p>
          <a:endParaRPr lang="en-US"/>
        </a:p>
      </dgm:t>
    </dgm:pt>
    <dgm:pt modelId="{4409CD11-1347-487E-822F-8450E2F7E474}" type="sibTrans" cxnId="{D78C30BA-5CE2-4C29-98EC-2BE1D7B4D6D5}">
      <dgm:prSet/>
      <dgm:spPr/>
      <dgm:t>
        <a:bodyPr/>
        <a:lstStyle/>
        <a:p>
          <a:endParaRPr lang="en-US"/>
        </a:p>
      </dgm:t>
    </dgm:pt>
    <dgm:pt modelId="{7C9166ED-030E-4CC1-AD33-1DB7C98AA4D5}" type="pres">
      <dgm:prSet presAssocID="{7B338169-9180-4F9C-8F96-93A9107EBB7C}" presName="linear" presStyleCnt="0">
        <dgm:presLayoutVars>
          <dgm:animLvl val="lvl"/>
          <dgm:resizeHandles val="exact"/>
        </dgm:presLayoutVars>
      </dgm:prSet>
      <dgm:spPr/>
    </dgm:pt>
    <dgm:pt modelId="{8CA7A121-5AF6-48DD-B152-6590E860A4F0}" type="pres">
      <dgm:prSet presAssocID="{15CD0EAB-6BBA-44BB-B1EE-10758282036F}" presName="parentText" presStyleLbl="node1" presStyleIdx="0" presStyleCnt="5">
        <dgm:presLayoutVars>
          <dgm:chMax val="0"/>
          <dgm:bulletEnabled val="1"/>
        </dgm:presLayoutVars>
      </dgm:prSet>
      <dgm:spPr/>
    </dgm:pt>
    <dgm:pt modelId="{645EC830-5A2C-426D-8037-CAD8B322C28D}" type="pres">
      <dgm:prSet presAssocID="{601166EF-C38D-468A-95C1-BE15B97482A2}" presName="spacer" presStyleCnt="0"/>
      <dgm:spPr/>
    </dgm:pt>
    <dgm:pt modelId="{06BB8033-17B3-4F79-B8DE-97002AD750BC}" type="pres">
      <dgm:prSet presAssocID="{ED9C2BC3-D8E6-4380-BDBC-3FCC83F28A9C}" presName="parentText" presStyleLbl="node1" presStyleIdx="1" presStyleCnt="5">
        <dgm:presLayoutVars>
          <dgm:chMax val="0"/>
          <dgm:bulletEnabled val="1"/>
        </dgm:presLayoutVars>
      </dgm:prSet>
      <dgm:spPr/>
    </dgm:pt>
    <dgm:pt modelId="{6ED73457-52FE-4A17-A0D2-4619EC96676C}" type="pres">
      <dgm:prSet presAssocID="{53B78131-59A4-44E5-87D0-ABACAAEC71EE}" presName="spacer" presStyleCnt="0"/>
      <dgm:spPr/>
    </dgm:pt>
    <dgm:pt modelId="{50452D5E-673B-413B-9539-468D21897448}" type="pres">
      <dgm:prSet presAssocID="{8E2089B4-3E05-4FCE-A077-F2581BE3E12D}" presName="parentText" presStyleLbl="node1" presStyleIdx="2" presStyleCnt="5">
        <dgm:presLayoutVars>
          <dgm:chMax val="0"/>
          <dgm:bulletEnabled val="1"/>
        </dgm:presLayoutVars>
      </dgm:prSet>
      <dgm:spPr/>
    </dgm:pt>
    <dgm:pt modelId="{285A5D82-33FE-4E19-8BE2-919D802498DE}" type="pres">
      <dgm:prSet presAssocID="{2EE654A9-CB0C-457B-ADF5-A778CC1844D9}" presName="spacer" presStyleCnt="0"/>
      <dgm:spPr/>
    </dgm:pt>
    <dgm:pt modelId="{BF40D41D-7B67-48D5-A927-387CA6AFECA0}" type="pres">
      <dgm:prSet presAssocID="{D65A9054-AB45-4078-8186-D3101A0B4A43}" presName="parentText" presStyleLbl="node1" presStyleIdx="3" presStyleCnt="5">
        <dgm:presLayoutVars>
          <dgm:chMax val="0"/>
          <dgm:bulletEnabled val="1"/>
        </dgm:presLayoutVars>
      </dgm:prSet>
      <dgm:spPr/>
    </dgm:pt>
    <dgm:pt modelId="{20C78FE1-A8E4-40E4-8030-52F4E47D1B44}" type="pres">
      <dgm:prSet presAssocID="{F503FB31-D779-4BD9-81AF-A2DA508857FC}" presName="spacer" presStyleCnt="0"/>
      <dgm:spPr/>
    </dgm:pt>
    <dgm:pt modelId="{7D64BB1F-DF99-4CD8-9D4C-00702E5C425F}" type="pres">
      <dgm:prSet presAssocID="{B1B82461-0056-41B1-80DD-17066B8BE74F}" presName="parentText" presStyleLbl="node1" presStyleIdx="4" presStyleCnt="5">
        <dgm:presLayoutVars>
          <dgm:chMax val="0"/>
          <dgm:bulletEnabled val="1"/>
        </dgm:presLayoutVars>
      </dgm:prSet>
      <dgm:spPr/>
    </dgm:pt>
  </dgm:ptLst>
  <dgm:cxnLst>
    <dgm:cxn modelId="{1890D313-FCA8-40DC-848E-96BEEC690E3A}" type="presOf" srcId="{ED9C2BC3-D8E6-4380-BDBC-3FCC83F28A9C}" destId="{06BB8033-17B3-4F79-B8DE-97002AD750BC}" srcOrd="0" destOrd="0" presId="urn:microsoft.com/office/officeart/2005/8/layout/vList2"/>
    <dgm:cxn modelId="{97848319-B27A-459D-8DE8-EF59B8807C10}" type="presOf" srcId="{8E2089B4-3E05-4FCE-A077-F2581BE3E12D}" destId="{50452D5E-673B-413B-9539-468D21897448}" srcOrd="0" destOrd="0" presId="urn:microsoft.com/office/officeart/2005/8/layout/vList2"/>
    <dgm:cxn modelId="{A22ADA2C-0C23-44CF-BE71-8F52DD1CF5A7}" srcId="{7B338169-9180-4F9C-8F96-93A9107EBB7C}" destId="{8E2089B4-3E05-4FCE-A077-F2581BE3E12D}" srcOrd="2" destOrd="0" parTransId="{D4967996-D89E-4CD3-B8A4-EE6EF26FA061}" sibTransId="{2EE654A9-CB0C-457B-ADF5-A778CC1844D9}"/>
    <dgm:cxn modelId="{472B9647-5284-4233-92D7-C91D1156FFB6}" type="presOf" srcId="{B1B82461-0056-41B1-80DD-17066B8BE74F}" destId="{7D64BB1F-DF99-4CD8-9D4C-00702E5C425F}" srcOrd="0" destOrd="0" presId="urn:microsoft.com/office/officeart/2005/8/layout/vList2"/>
    <dgm:cxn modelId="{18808849-82D7-4449-8151-F019DF12F0C6}" type="presOf" srcId="{D65A9054-AB45-4078-8186-D3101A0B4A43}" destId="{BF40D41D-7B67-48D5-A927-387CA6AFECA0}" srcOrd="0" destOrd="0" presId="urn:microsoft.com/office/officeart/2005/8/layout/vList2"/>
    <dgm:cxn modelId="{374D7072-F9ED-4F17-A5FD-16F575E8ACB4}" type="presOf" srcId="{7B338169-9180-4F9C-8F96-93A9107EBB7C}" destId="{7C9166ED-030E-4CC1-AD33-1DB7C98AA4D5}" srcOrd="0" destOrd="0" presId="urn:microsoft.com/office/officeart/2005/8/layout/vList2"/>
    <dgm:cxn modelId="{42D0FEB1-8C19-48A5-A5B5-B3A7BD450E47}" srcId="{7B338169-9180-4F9C-8F96-93A9107EBB7C}" destId="{15CD0EAB-6BBA-44BB-B1EE-10758282036F}" srcOrd="0" destOrd="0" parTransId="{91B4BF11-287B-426C-AFB0-EF3629DDF913}" sibTransId="{601166EF-C38D-468A-95C1-BE15B97482A2}"/>
    <dgm:cxn modelId="{22449AB4-FC43-45A7-8934-782EE0A8FF30}" type="presOf" srcId="{15CD0EAB-6BBA-44BB-B1EE-10758282036F}" destId="{8CA7A121-5AF6-48DD-B152-6590E860A4F0}" srcOrd="0" destOrd="0" presId="urn:microsoft.com/office/officeart/2005/8/layout/vList2"/>
    <dgm:cxn modelId="{D78C30BA-5CE2-4C29-98EC-2BE1D7B4D6D5}" srcId="{7B338169-9180-4F9C-8F96-93A9107EBB7C}" destId="{B1B82461-0056-41B1-80DD-17066B8BE74F}" srcOrd="4" destOrd="0" parTransId="{AB70C145-19AB-449B-9967-AA42D05E84E1}" sibTransId="{4409CD11-1347-487E-822F-8450E2F7E474}"/>
    <dgm:cxn modelId="{B806BEE8-4E9F-4B2D-A962-66A9F02B8DA1}" srcId="{7B338169-9180-4F9C-8F96-93A9107EBB7C}" destId="{D65A9054-AB45-4078-8186-D3101A0B4A43}" srcOrd="3" destOrd="0" parTransId="{9B368BA2-7AEC-476D-AC93-8BCB7832E8A9}" sibTransId="{F503FB31-D779-4BD9-81AF-A2DA508857FC}"/>
    <dgm:cxn modelId="{E1F36FF6-5313-49DB-B889-413640278DD6}" srcId="{7B338169-9180-4F9C-8F96-93A9107EBB7C}" destId="{ED9C2BC3-D8E6-4380-BDBC-3FCC83F28A9C}" srcOrd="1" destOrd="0" parTransId="{36F154FD-D110-4145-B96F-F7655353C637}" sibTransId="{53B78131-59A4-44E5-87D0-ABACAAEC71EE}"/>
    <dgm:cxn modelId="{8B8A292B-8CC2-4C9C-AF4B-625A4C29199F}" type="presParOf" srcId="{7C9166ED-030E-4CC1-AD33-1DB7C98AA4D5}" destId="{8CA7A121-5AF6-48DD-B152-6590E860A4F0}" srcOrd="0" destOrd="0" presId="urn:microsoft.com/office/officeart/2005/8/layout/vList2"/>
    <dgm:cxn modelId="{1FBB28C7-046E-46F7-A8A6-CB65B7849CB2}" type="presParOf" srcId="{7C9166ED-030E-4CC1-AD33-1DB7C98AA4D5}" destId="{645EC830-5A2C-426D-8037-CAD8B322C28D}" srcOrd="1" destOrd="0" presId="urn:microsoft.com/office/officeart/2005/8/layout/vList2"/>
    <dgm:cxn modelId="{D860D529-E655-434D-9759-AAE11A6F631F}" type="presParOf" srcId="{7C9166ED-030E-4CC1-AD33-1DB7C98AA4D5}" destId="{06BB8033-17B3-4F79-B8DE-97002AD750BC}" srcOrd="2" destOrd="0" presId="urn:microsoft.com/office/officeart/2005/8/layout/vList2"/>
    <dgm:cxn modelId="{B5445E6A-F7B3-432D-B0D4-40F61A8B2CE4}" type="presParOf" srcId="{7C9166ED-030E-4CC1-AD33-1DB7C98AA4D5}" destId="{6ED73457-52FE-4A17-A0D2-4619EC96676C}" srcOrd="3" destOrd="0" presId="urn:microsoft.com/office/officeart/2005/8/layout/vList2"/>
    <dgm:cxn modelId="{1F4672D2-1FE0-4746-8B5B-03382815FE18}" type="presParOf" srcId="{7C9166ED-030E-4CC1-AD33-1DB7C98AA4D5}" destId="{50452D5E-673B-413B-9539-468D21897448}" srcOrd="4" destOrd="0" presId="urn:microsoft.com/office/officeart/2005/8/layout/vList2"/>
    <dgm:cxn modelId="{96F64675-FABB-4350-9E2C-65BEF4123CEF}" type="presParOf" srcId="{7C9166ED-030E-4CC1-AD33-1DB7C98AA4D5}" destId="{285A5D82-33FE-4E19-8BE2-919D802498DE}" srcOrd="5" destOrd="0" presId="urn:microsoft.com/office/officeart/2005/8/layout/vList2"/>
    <dgm:cxn modelId="{8A0199DA-7FB0-4555-88BB-9BC805BAE3A5}" type="presParOf" srcId="{7C9166ED-030E-4CC1-AD33-1DB7C98AA4D5}" destId="{BF40D41D-7B67-48D5-A927-387CA6AFECA0}" srcOrd="6" destOrd="0" presId="urn:microsoft.com/office/officeart/2005/8/layout/vList2"/>
    <dgm:cxn modelId="{36AC18D3-7E7A-4945-88C8-2B2653412D68}" type="presParOf" srcId="{7C9166ED-030E-4CC1-AD33-1DB7C98AA4D5}" destId="{20C78FE1-A8E4-40E4-8030-52F4E47D1B44}" srcOrd="7" destOrd="0" presId="urn:microsoft.com/office/officeart/2005/8/layout/vList2"/>
    <dgm:cxn modelId="{AC7E400F-4A0F-493D-A272-6E0F0765CC54}" type="presParOf" srcId="{7C9166ED-030E-4CC1-AD33-1DB7C98AA4D5}" destId="{7D64BB1F-DF99-4CD8-9D4C-00702E5C425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7A121-5AF6-48DD-B152-6590E860A4F0}">
      <dsp:nvSpPr>
        <dsp:cNvPr id="0" name=""/>
        <dsp:cNvSpPr/>
      </dsp:nvSpPr>
      <dsp:spPr>
        <a:xfrm>
          <a:off x="0" y="51446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Design discipline for Network Design? </a:t>
          </a:r>
          <a:r>
            <a:rPr lang="en-US" sz="1700" kern="1200" dirty="0">
              <a:solidFill>
                <a:srgbClr val="FFFF00"/>
              </a:solidFill>
            </a:rPr>
            <a:t>(</a:t>
          </a:r>
          <a:r>
            <a:rPr lang="en-US" sz="1700" kern="1200" dirty="0" err="1">
              <a:solidFill>
                <a:srgbClr val="FFFF00"/>
              </a:solidFill>
            </a:rPr>
            <a:t>e.g</a:t>
          </a:r>
          <a:r>
            <a:rPr lang="en-US" sz="1700" kern="1200" dirty="0">
              <a:solidFill>
                <a:srgbClr val="FFFF00"/>
              </a:solidFill>
            </a:rPr>
            <a:t>, Fat Trees </a:t>
          </a:r>
          <a:r>
            <a:rPr lang="en-US" sz="1700" kern="1200" dirty="0">
              <a:solidFill>
                <a:srgbClr val="FFFF00"/>
              </a:solidFill>
              <a:sym typeface="Wingdings" panose="05000000000000000000" pitchFamily="2" charset="2"/>
            </a:rPr>
            <a:t> Local Checks Only)</a:t>
          </a:r>
          <a:endParaRPr lang="en-US" sz="1700" kern="1200" dirty="0">
            <a:solidFill>
              <a:srgbClr val="FFFF00"/>
            </a:solidFill>
          </a:endParaRPr>
        </a:p>
      </dsp:txBody>
      <dsp:txXfrm>
        <a:off x="19904" y="534373"/>
        <a:ext cx="7846892" cy="367937"/>
      </dsp:txXfrm>
    </dsp:sp>
    <dsp:sp modelId="{06BB8033-17B3-4F79-B8DE-97002AD750BC}">
      <dsp:nvSpPr>
        <dsp:cNvPr id="0" name=""/>
        <dsp:cNvSpPr/>
      </dsp:nvSpPr>
      <dsp:spPr>
        <a:xfrm>
          <a:off x="0" y="971174"/>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Design flows, abstractions and interfaces for Network Design? </a:t>
          </a:r>
          <a:r>
            <a:rPr lang="en-US" sz="1700" kern="1200" dirty="0">
              <a:solidFill>
                <a:srgbClr val="FFFF00"/>
              </a:solidFill>
            </a:rPr>
            <a:t>(</a:t>
          </a:r>
          <a:r>
            <a:rPr lang="en-US" sz="1700" kern="1200" dirty="0" err="1">
              <a:solidFill>
                <a:srgbClr val="FFFF00"/>
              </a:solidFill>
            </a:rPr>
            <a:t>SecGuru</a:t>
          </a:r>
          <a:r>
            <a:rPr lang="en-US" sz="1700" kern="1200" dirty="0">
              <a:solidFill>
                <a:srgbClr val="FFFF00"/>
              </a:solidFill>
            </a:rPr>
            <a:t> in Azure)</a:t>
          </a:r>
        </a:p>
      </dsp:txBody>
      <dsp:txXfrm>
        <a:off x="19904" y="991078"/>
        <a:ext cx="7846892" cy="367937"/>
      </dsp:txXfrm>
    </dsp:sp>
    <dsp:sp modelId="{50452D5E-673B-413B-9539-468D21897448}">
      <dsp:nvSpPr>
        <dsp:cNvPr id="0" name=""/>
        <dsp:cNvSpPr/>
      </dsp:nvSpPr>
      <dsp:spPr>
        <a:xfrm>
          <a:off x="0" y="142787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Effective modeling and analysis to enable NDA evolution? </a:t>
          </a:r>
          <a:r>
            <a:rPr lang="en-US" sz="1700" kern="1200" dirty="0">
              <a:solidFill>
                <a:srgbClr val="FFFF00"/>
              </a:solidFill>
            </a:rPr>
            <a:t>(</a:t>
          </a:r>
          <a:r>
            <a:rPr lang="en-US" sz="1700" kern="1200" dirty="0" err="1">
              <a:solidFill>
                <a:srgbClr val="FFFF00"/>
              </a:solidFill>
            </a:rPr>
            <a:t>Veriflow</a:t>
          </a:r>
          <a:r>
            <a:rPr lang="en-US" sz="1700" kern="1200" dirty="0">
              <a:solidFill>
                <a:srgbClr val="FFFF00"/>
              </a:solidFill>
            </a:rPr>
            <a:t> real-time checks)</a:t>
          </a:r>
        </a:p>
      </dsp:txBody>
      <dsp:txXfrm>
        <a:off x="19904" y="1447783"/>
        <a:ext cx="7846892" cy="367937"/>
      </dsp:txXfrm>
    </dsp:sp>
    <dsp:sp modelId="{BF40D41D-7B67-48D5-A927-387CA6AFECA0}">
      <dsp:nvSpPr>
        <dsp:cNvPr id="0" name=""/>
        <dsp:cNvSpPr/>
      </dsp:nvSpPr>
      <dsp:spPr>
        <a:xfrm>
          <a:off x="0" y="1884584"/>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Maximizing separation of concerns in Network Design? </a:t>
          </a:r>
          <a:r>
            <a:rPr lang="en-US" sz="1700" kern="1200" dirty="0">
              <a:solidFill>
                <a:srgbClr val="FFFF00"/>
              </a:solidFill>
            </a:rPr>
            <a:t>(Control and Data Plane)</a:t>
          </a:r>
        </a:p>
      </dsp:txBody>
      <dsp:txXfrm>
        <a:off x="19904" y="1904488"/>
        <a:ext cx="7846892" cy="367937"/>
      </dsp:txXfrm>
    </dsp:sp>
    <dsp:sp modelId="{7D64BB1F-DF99-4CD8-9D4C-00702E5C425F}">
      <dsp:nvSpPr>
        <dsp:cNvPr id="0" name=""/>
        <dsp:cNvSpPr/>
      </dsp:nvSpPr>
      <dsp:spPr>
        <a:xfrm>
          <a:off x="0" y="2341289"/>
          <a:ext cx="7886700" cy="407745"/>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dirty="0"/>
            <a:t>Analysis capabilities influencing Network Design/Verification methodology? </a:t>
          </a:r>
          <a:r>
            <a:rPr lang="en-US" sz="1700" kern="1200" dirty="0">
              <a:solidFill>
                <a:srgbClr val="FFFF00"/>
              </a:solidFill>
            </a:rPr>
            <a:t>(Symmetry)</a:t>
          </a:r>
        </a:p>
      </dsp:txBody>
      <dsp:txXfrm>
        <a:off x="19904" y="2361193"/>
        <a:ext cx="7846892"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A730A468-66E0-44AC-A6DB-E32D5D5F3CF3}" type="datetimeFigureOut">
              <a:rPr lang="en-US"/>
              <a:pPr>
                <a:defRPr/>
              </a:pPr>
              <a:t>7/12/2017</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mn-lt"/>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90B09E66-3115-4231-BCB2-DC012C6BD90E}" type="slidenum">
              <a:rPr lang="en-US"/>
              <a:pPr>
                <a:defRPr/>
              </a:pPr>
              <a:t>‹#›</a:t>
            </a:fld>
            <a:endParaRPr lang="en-US"/>
          </a:p>
        </p:txBody>
      </p:sp>
    </p:spTree>
    <p:extLst>
      <p:ext uri="{BB962C8B-B14F-4D97-AF65-F5344CB8AC3E}">
        <p14:creationId xmlns:p14="http://schemas.microsoft.com/office/powerpoint/2010/main" val="5590466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5-08-16T21:25:19.733"/>
    </inkml:context>
    <inkml:brush xml:id="br0">
      <inkml:brushProperty name="width" value="0.08333" units="cm"/>
      <inkml:brushProperty name="height" value="0.08333" units="cm"/>
      <inkml:brushProperty name="fitToCurve" value="1"/>
    </inkml:brush>
  </inkml:definitions>
  <inkml:trace contextRef="#ctx0" brushRef="#br0">8246 1219 0,'0'-24'93,"0"-1"-77,0 1 0,0 0-1,0 0 1,0-25-16,-24 1 15,-24 0 17,-1-49-17,1 73-15,-25-25 16,-23 1-16,47 48 16,-48-48-16,1-1 15,23 25-15,1 0 16,72 0-16,-73-1 15,73 1-15,-48 24 16,-1-24-16,25 24 16,0-24-16,-25 0 15,25 24-15,-24 0 16,-25-49-16,25 49 16,0-24-16,-1 24 15,25 0-15,-73 0 16,49 0-16,48-48 15,-24 48-15,-25 0 16,1 0-16,-1 0 16,1 0-16,0 0 15,-1 0-15,1 0 16,0 0 0,23-24-16,-23 24 15,-25 0-15,25 0 16,0 0-16,-49 0 15,73 0 1,-73 0-16,49 0 16,-1 0-16,-23 0 15,-1 0-15,49 0 16,-25 0-16,25 0 16,0 0-16,-24 0 15,-1 0-15,1 0 16,0 0-16,-1 0 15,-48 0-15,73-25 16,-48 1-16,-1 24 16,1-24-16,23 24 15,-23 0-15,-1-24 16,25 24-16,-1 0 16,-48 0-16,1-24 15,72-1-15,-49 25 16,-24 0-16,0-48 15,73 48-15,-73 0 16,1-48-16,-1 48 16,49 0-16,-49 0 15,48-25-15,1 1 16,0 24-16,-1 0 16,25 0-1,-48 0-15,23 0 16,25 0-16,-24 0 15,-25 0-15,49 0 16,-25 0-16,-23 0 16,23 24-1,25-24-15,0 0 16,-24 0-16,24 25 16,-25-25-16,1 24 15,24-24 1,-1 24-16,-23-24 15,24 0-15,-73 24 16,73-24-16,0 24 16,-25 1-16,1-25 15,24 0 1,-25 24-16,1-24 16,48 24-1,-73 0-15,49-24 16,0 0-16,-24 24 15,23-24-15,-23 0 16,24 0-16,-25 49 16,1-49-1,24 0-15,-49 24 16,49 0-16,0-24 16,0 24-16,-25-24 15,25 0 1,-24 0-16,24 25 15,-25-1-15,-23-24 16,23 24 0,25 0-16,-48-24 15,47 0-15,1 24 16,-24-24-16,48 24 16,0 1-16,-24-25 15,-1 24-15,1-24 16,-24 24-16,24 0 15,-1-24-15,25 24 16,-24-24-16,-24 25 16,48-1-16,-24-24 15,-1 24-15,1 24 16,0-48-16,24 25 16,-24 23-16,-24-24 15,48 0-15,-25 1 16,1-1-16,0 0 15,24 24 1,-48-24-16,23 1 16,25 23-16,-24-48 15,24 24-15,-24 25 16,0-49-16,24 72 16,-24-48-1,-1 25-15,1-49 16,24 48-16,-24-24 15,24 1 1,-24-25-16,0 24 16,24 24-16,-25-24 15,25 0 1,-24 1-16,0 23 31,24-24-15,0 0-1,-24 1 1,24-1 0,0 0-16,0 0 15,-48 0 1,48 1 0,0-1-1,0 0 16,0 24-31,0-23 32,-25 23-17,1-48 1,0 24-16,24 0 16,-24-24-16,24 24 15,-24 1-15,24-1 16,0 0-1,-25 24-15,1-48 16,24 25-16,0-1 16,-24-24-16,24 72 15,-24-23 1,24-25 0,0 24-1,0-23-15,-24 23 16,-1-24-1,25 0-15,0 0 16,0 1-16,-48-1 16,48 24-1,0-24-15,0 1 16,0 23-16,0 25 16,0-25-16,0 0 15,-24 1-15,0-1 16,24 25-16,0-49 15,-25 24-15,25 25 16,0-49-16,0 24 16,0 1-16,0-1 15,0 1-15,0-25 16,0 24-16,0 0 16,0 1-16,0 23 15,0-23-15,0-1 16,0 1-16,0-25 15,0 24-15,0 1 16,0 23-16,0-24 16,0 1-16,0-25 15,0 49-15,0-1 16,0-23-16,0-1 16,0-24-16,0 49 15,0-1-15,0-48 16,0 49-16,0-25 15,0-23 1,0 71-16,0-47 16,0-25-16,0 49 15,0-49-15,0 72 16,0-47-16,0-25 16,0 24-16,0 1 15,0-25-15,0 24 16,0-23-16,0-1 15,0 24-15,0-24 16,25-24 0,-25 49-16,0-25 15,0 24 1,0-24-16,0 1 16,0 23-16,0-24 15,0 73-15,24-49 16,0 1-1,-24-25-15,0 24 16,24-48-16,0 49 16,-24-25-16,0 0 15,0 0-15,0 0 16,0 1 15,25-1-31,-25 0 16,0 24 15,24 25-15,0-49-1,0 25-15,-24-1 16,0-24-16,0 0 16,24 25-16,1-25 15,-1 24-15,0-24 16,-24 1-16,0 23 15,0-24-15,24 25 16,0-1-16,-24-24 16,25 25-16,-1-1 15,-24-24-15,24 0 16,-24 25-16,24-25 16,0 24-16,-24-24 15,24 25-15,1-25 16,23 24-16,-48-23 15,24-1-15,0 0 16,1 0-16,-1 0 16,0 1-1,0-1-15,25 24 16,-25-48 0,0 49-16,24-25 15,-23-24-15,-1 0 16,0 0-16,24 0 15,-48 24-15,24 0 16,25-24-16,-1 0 16,1 0-1,-25 0 1,0 0-16,0 24 16,0-24-1,25 0 48,-1 0-48,-24 0-15,25 0 16,-25-24-16,24 24 16,-24-24-1,1 0 1,-1 24-1,0 0 32,0-24-31,0 24 0,1 0-1,-1-25-15,0 25 16,0 0-1,0-24 1,-24 0 0,25 24-1,-1 0 1,0 0 0,0-24-16,0 24 15,1 0-15,23 0 16,-24 0-16,24 0 15,1-24 1,-1 24 15,-24-25-31,1 25 16,23-24 0,0 24-1,-23 0 1,-1 0-16,24 0 15,-24 0 1,25 0 0,-25 0-1,48 0-15,-23 0 16,-25 0-16,49 0 16,-25 0-16,-24-24 15,25 24-15,23 0 16,-23 0-16,-1 0 15,-24 0-15,24 0 16,25 0-16,-49 0 16,25 0-16,-1-24 15,-24 24-15,0-24 16,1 24-16,23 0 16,49 0-16,-25-25 15,1 25 1,-49-24-16,49 24 15,23 0-15,-71 0 16,23 0-16,25 0 16,-25-24-1,0 24-15,25-24 16,-49 24-16,24-24 16,49-1-16,-73 25 15,25 0-15,23-24 16,-47 24-16,23-24 15,0 24-15,49-24 16,-49 0 0,1 24-16,-25 0 15,0-24-15,0-1 16,25 1 0,-1 24-16,-48-24 15,49 24-15,-25-24 16,24 0-16,25-1 15,-25 25-15,25-24 16,-25 24 0,0-24-1,-48 0-15,25 24 16,23-24-16,-24 24 16,25 0-1,-49-25-15,48 1 16,-24 24-1,24-24 1,1 24-16,-25 0 16,24 0-16,1-24 15,-1 0-15,25 24 16,-25 0 0,-24 0-16,1 0 15,23-25-15,-24 25 16,49-24-16,-49 24 15,24 0-15,1-24 16,-25 24-16,0 0 16,0 0-16,-24-24 15,49 24-15,-25 0 16,24 0-16,1 0 16,-25-24-1,0 24-15,0-24 16,24 24-1,-23-49 1,-1 49-16,0 0 16,0 0-16,0 0 15,1-24-15,-1 24 16,0 0 0,24-24-1,1 24 1,-49-24-1,48 24 1,1 0 0,-25 0-16,0-25 15,0 1-15,24 24 16,1-24-16,23 0 16,-23 0-1,-25-1-15,0 1 16,0 24-16,25-24 15,-1 0 1,-24 0-16,25-1 16,-25 25-16,0-24 15,24 0-15,1-24 16,-25 48-16,24-49 16,-23 49-16,23-24 15,-24 24-15,25-24 16,47-24-16,-96 23 15,73 1-15,-49 24 16,24-48-16,-23 48 16,-1-24-1,48-25-15,1 25 16,24-24-16,-25 23 16,-23-23-16,23 0 15,25-1-15,-24 1 16,-1 24-16,-23-25 15,-25 1-15,73 24 16,-97-25-16,48 1 16,0 24-16,-24 0 15,1-25 1,-1 1 0,0 24-1,0-25-15,-24 1 16,24 0-16,1-1 15,-25 1-15,24-25 16,0 1-16,-24 23 16,24-23-16,0 48 15,-24-49-15,0 25 16,49-49-16,-49 48 16,0-47-1,0 71-15,24-23 16,0-49-1,-24 49-15,0-25 16,0 49-16,24-24 16,-24-25-16,25-24 15,-25 73-15,0-24 16,0 0-16,24-1 16,-24 1-16,0-1 15,0 1-15,0 24 16,0 0-16,0-1 15,0-47-15,0 23 16,0 25 0,0-24-16,0 24 15,0 0-15,0-25 16,0 1-16,0-1 16,0-23-16,0 48 15,0-49-15,0 0 16,-24 25-16,24 0 15,0-1-15,-25 1 16,25-25-16,-24 25 16,24 24-16,-24-25 15,24 1-15,-24 0 16,24-1 15,-24 25-31,24-24 16,0 24-16,0-25 15,-25 1 1,25-1-16,-24 1 16,24 0-16,0 23 15,-24-23-15,24 24 16,-24-25-16,24 1 16,-24 0-1,24-1-15,-25 49 16,25-24-16,0 0 15,-24 0 1,0-25 0,24 1-16,-24 48 15,24-48-15,-24 23 16,-1 1-16,25-24 16,-96-25-1,96 49-15,0 0 16,-24 0-1,24-25 1,0 25-16,-49 0 31,25 0 1,24 0-32,-48-1 15,23 1 1,-23 0-1,0-24-15,23 48 16,-23 0-16,24-25 16,0 25-16,-1-24 15,-23 24 1,0-24 0,24 24-1,-1 0-15,-23 0 16,24 0-16,0 0 15,-1 0-15,1 0 16,0 0-16,-24 0 16,-1 0-1,1 0 1,-1-24-16,25 24 16,-24 0-16,0 0 15,-1 0 1,25 0-1,-24 0-15,23 0 16,-47 0-16,23 0 16,25 0-16,-24 0 15,-1 0 1,-23 24 15,72 0-15,-24-24-16,0 0 15,-1 24-15,1-24 16,0 0-16,0 0 16,0 49-16,-1-25 78,1 24-63,24 1 1,-24-1 0,0 1-1,24-25 1,0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8.08511" units="1/cm"/>
          <inkml:channelProperty channel="Y" name="resolution" value="65.45454" units="1/cm"/>
          <inkml:channelProperty channel="T" name="resolution" value="1" units="1/dev"/>
        </inkml:channelProperties>
      </inkml:inkSource>
      <inkml:timestamp xml:id="ts0" timeString="2015-08-16T15:39:25.401"/>
    </inkml:context>
    <inkml:brush xml:id="br0">
      <inkml:brushProperty name="width" value="0.08333" units="cm"/>
      <inkml:brushProperty name="height" value="0.08333" units="cm"/>
      <inkml:brushProperty name="fitToCurve" value="1"/>
    </inkml:brush>
  </inkml:definitions>
  <inkml:trace contextRef="#ctx0" brushRef="#br0">8246 1219 0,'0'-24'93,"0"-1"-77,0 1 0,0 0-1,0 0 1,0-25-16,-24 1 15,-24 0 17,-1-49-17,1 73-15,-25-25 16,-23 1-16,47 48 16,-48-48-16,1-1 15,23 25-15,1 0 16,72 0-16,-73-1 15,73 1-15,-48 24 16,-1-24-16,25 24 16,0-24-16,-25 0 15,25 24-15,-24 0 16,-25-49-16,25 49 16,0-24-16,-1 24 15,25 0-15,-73 0 16,49 0-16,48-48 15,-24 48-15,-25 0 16,1 0-16,-1 0 16,1 0-16,0 0 15,-1 0-15,1 0 16,0 0 0,23-24-16,-23 24 15,-25 0-15,25 0 16,0 0-16,-49 0 15,73 0 1,-73 0-16,49 0 16,-1 0-16,-23 0 15,-1 0-15,49 0 16,-25 0-16,25 0 16,0 0-16,-24 0 15,-1 0-15,1 0 16,0 0-16,-1 0 15,-48 0-15,73-25 16,-48 1-16,-1 24 16,1-24-16,23 24 15,-23 0-15,-1-24 16,25 24-16,-1 0 16,-48 0-16,1-24 15,72-1-15,-49 25 16,-24 0-16,0-48 15,73 48-15,-73 0 16,1-48-16,-1 48 16,49 0-16,-49 0 15,48-25-15,1 1 16,0 24-16,-1 0 16,25 0-1,-48 0-15,23 0 16,25 0-16,-24 0 15,-25 0-15,49 0 16,-25 0-16,-23 0 16,23 24-1,25-24-15,0 0 16,-24 0-16,24 25 16,-25-25-16,1 24 15,24-24 1,-1 24-16,-23-24 15,24 0-15,-73 24 16,73-24-16,0 24 16,-25 1-16,1-25 15,24 0 1,-25 24-16,1-24 16,48 24-1,-73 0-15,49-24 16,0 0-16,-24 24 15,23-24-15,-23 0 16,24 0-16,-25 49 16,1-49-1,24 0-15,-49 24 16,49 0-16,0-24 16,0 24-16,-25-24 15,25 0 1,-24 0-16,24 25 15,-25-1-15,-23-24 16,23 24 0,25 0-16,-48-24 15,47 0-15,1 24 16,-24-24-16,48 24 16,0 1-16,-24-25 15,-1 24-15,1-24 16,-24 24-16,24 0 15,-1-24-15,25 24 16,-24-24-16,-24 25 16,48-1-16,-24-24 15,-1 24-15,1 24 16,0-48-16,24 25 16,-24 23-16,-24-24 15,48 0-15,-25 1 16,1-1-16,0 0 15,24 24 1,-48-24-16,23 1 16,25 23-16,-24-48 15,24 24-15,-24 25 16,0-49-16,24 72 16,-24-48-1,-1 25-15,1-49 16,24 48-16,-24-24 15,24 1 1,-24-25-16,0 24 16,24 24-16,-25-24 15,25 0 1,-24 1-16,0 23 31,24-24-15,0 0-1,-24 1 1,24-1 0,0 0-16,0 0 15,-48 0 1,48 1 0,0-1-1,0 0 16,0 24-31,0-23 32,-25 23-17,1-48 1,0 24-16,24 0 16,-24-24-16,24 24 15,-24 1-15,24-1 16,0 0-1,-25 24-15,1-48 16,24 25-16,0-1 16,-24-24-16,24 72 15,-24-23 1,24-25 0,0 24-1,0-23-15,-24 23 16,-1-24-1,25 0-15,0 0 16,0 1-16,-48-1 16,48 24-1,0-24-15,0 1 16,0 23-16,0 25 16,0-25-16,0 0 15,-24 1-15,0-1 16,24 25-16,0-49 15,-25 24-15,25 25 16,0-49-16,0 24 16,0 1-16,0-1 15,0 1-15,0-25 16,0 24-16,0 0 16,0 1-16,0 23 15,0-23-15,0-1 16,0 1-16,0-25 15,0 24-15,0 1 16,0 23-16,0-24 16,0 1-16,0-25 15,0 49-15,0-1 16,0-23-16,0-1 16,0-24-16,0 49 15,0-1-15,0-48 16,0 49-16,0-25 15,0-23 1,0 71-16,0-47 16,0-25-16,0 49 15,0-49-15,0 72 16,0-47-16,0-25 16,0 24-16,0 1 15,0-25-15,0 24 16,0-23-16,0-1 15,0 24-15,0-24 16,25-24 0,-25 49-16,0-25 15,0 24 1,0-24-16,0 1 16,0 23-16,0-24 15,0 73-15,24-49 16,0 1-1,-24-25-15,0 24 16,24-48-16,0 49 16,-24-25-16,0 0 15,0 0-15,0 0 16,0 1 15,25-1-31,-25 0 16,0 24 15,24 25-15,0-49-1,0 25-15,-24-1 16,0-24-16,0 0 16,24 25-16,1-25 15,-1 24-15,0-24 16,-24 1-16,0 23 15,0-24-15,24 25 16,0-1-16,-24-24 16,25 25-16,-1-1 15,-24-24-15,24 0 16,-24 25-16,24-25 16,0 24-16,-24-24 15,24 25-15,1-25 16,23 24-16,-48-23 15,24-1-15,0 0 16,1 0-16,-1 0 16,0 1-1,0-1-15,25 24 16,-25-48 0,0 49-16,24-25 15,-23-24-15,-1 0 16,0 0-16,24 0 15,-48 24-15,24 0 16,25-24-16,-1 0 16,1 0-1,-25 0 1,0 0-16,0 24 16,0-24-1,25 0 48,-1 0-48,-24 0-15,25 0 16,-25-24-16,24 24 16,-24-24-1,1 0 1,-1 24-1,0 0 32,0-24-31,0 24 0,1 0-1,-1-25-15,0 25 16,0 0-1,0-24 1,-24 0 0,25 24-1,-1 0 1,0 0 0,0-24-16,0 24 15,1 0-15,23 0 16,-24 0-16,24 0 15,1-24 1,-1 24 15,-24-25-31,1 25 16,23-24 0,0 24-1,-23 0 1,-1 0-16,24 0 15,-24 0 1,25 0 0,-25 0-1,48 0-15,-23 0 16,-25 0-16,49 0 16,-25 0-16,-24-24 15,25 24-15,23 0 16,-23 0-16,-1 0 15,-24 0-15,24 0 16,25 0-16,-49 0 16,25 0-16,-1-24 15,-24 24-15,0-24 16,1 24-16,23 0 16,49 0-16,-25-25 15,1 25 1,-49-24-16,49 24 15,23 0-15,-71 0 16,23 0-16,25 0 16,-25-24-1,0 24-15,25-24 16,-49 24-16,24-24 16,49-1-16,-73 25 15,25 0-15,23-24 16,-47 24-16,23-24 15,0 24-15,49-24 16,-49 0 0,1 24-16,-25 0 15,0-24-15,0-1 16,25 1 0,-1 24-16,-48-24 15,49 24-15,-25-24 16,24 0-16,25-1 15,-25 25-15,25-24 16,-25 24 0,0-24-1,-48 0-15,25 24 16,23-24-16,-24 24 16,25 0-1,-49-25-15,48 1 16,-24 24-1,24-24 1,1 24-16,-25 0 16,24 0-16,1-24 15,-1 0-15,25 24 16,-25 0 0,-24 0-16,1 0 15,23-25-15,-24 25 16,49-24-16,-49 24 15,24 0-15,1-24 16,-25 24-16,0 0 16,0 0-16,-24-24 15,49 24-15,-25 0 16,24 0-16,1 0 16,-25-24-1,0 24-15,0-24 16,24 24-1,-23-49 1,-1 49-16,0 0 16,0 0-16,0 0 15,1-24-15,-1 24 16,0 0 0,24-24-1,1 24 1,-49-24-1,48 24 1,1 0 0,-25 0-16,0-25 15,0 1-15,24 24 16,1-24-16,23 0 16,-23 0-1,-25-1-15,0 1 16,0 24-16,25-24 15,-1 0 1,-24 0-16,25-1 16,-25 25-16,0-24 15,24 0-15,1-24 16,-25 48-16,24-49 16,-23 49-16,23-24 15,-24 24-15,25-24 16,47-24-16,-96 23 15,73 1-15,-49 24 16,24-48-16,-23 48 16,-1-24-1,48-25-15,1 25 16,24-24-16,-25 23 16,-23-23-16,23 0 15,25-1-15,-24 1 16,-1 24-16,-23-25 15,-25 1-15,73 24 16,-97-25-16,48 1 16,0 24-16,-24 0 15,1-25 1,-1 1 0,0 24-1,0-25-15,-24 1 16,24 0-16,1-1 15,-25 1-15,24-25 16,0 1-16,-24 23 16,24-23-16,0 48 15,-24-49-15,0 25 16,49-49-16,-49 48 16,0-47-1,0 71-15,24-23 16,0-49-1,-24 49-15,0-25 16,0 49-16,24-24 16,-24-25-16,25-24 15,-25 73-15,0-24 16,0 0-16,24-1 16,-24 1-16,0-1 15,0 1-15,0 24 16,0 0-16,0-1 15,0-47-15,0 23 16,0 25 0,0-24-16,0 24 15,0 0-15,0-25 16,0 1-16,0-1 16,0-23-16,0 48 15,0-49-15,0 0 16,-24 25-16,24 0 15,0-1-15,-25 1 16,25-25-16,-24 25 16,24 24-16,-24-25 15,24 1-15,-24 0 16,24-1 15,-24 25-31,24-24 16,0 24-16,0-25 15,-25 1 1,25-1-16,-24 1 16,24 0-16,0 23 15,-24-23-15,24 24 16,-24-25-16,24 1 16,-24 0-1,24-1-15,-25 49 16,25-24-16,0 0 15,-24 0 1,0-25 0,24 1-16,-24 48 15,24-48-15,-24 23 16,-1 1-16,25-24 16,-96-25-1,96 49-15,0 0 16,-24 0-1,24-25 1,0 25-16,-49 0 31,25 0 1,24 0-32,-48-1 15,23 1 1,-23 0-1,0-24-15,23 48 16,-23 0-16,24-25 16,0 25-16,-1-24 15,-23 24 1,0-24 0,24 24-1,-1 0-15,-23 0 16,24 0-16,0 0 15,-1 0-15,1 0 16,0 0-16,-24 0 16,-1 0-1,1 0 1,-1-24-16,25 24 16,-24 0-16,0 0 15,-1 0 1,25 0-1,-24 0-15,23 0 16,-47 0-16,23 0 16,25 0-16,-24 0 15,-1 0 1,-23 24 15,72 0-15,-24-24-16,0 0 15,-1 24-15,1-24 16,0 0-16,0 0 16,0 49-16,-1-25 78,1 24-63,24 1 1,-24-1 0,0 1-1,24-25 1,0 0 15</inkml:trace>
</inkml:ink>
</file>

<file path=ppt/ink/ink3.xml><?xml version="1.0" encoding="utf-8"?>
<inkml:ink xmlns:inkml="http://www.w3.org/2003/InkML">
  <inkml:definitions>
    <inkml:context xml:id="ctx0">
      <inkml:inkSource xml:id="inkSrc0">
        <inkml:traceFormat>
          <inkml:channel name="X" type="integer" max="26312" units="cm"/>
          <inkml:channel name="Y" type="integer" max="16520" units="cm"/>
          <inkml:channel name="F" type="integer" max="255" units="dev"/>
        </inkml:traceFormat>
        <inkml:channelProperties>
          <inkml:channelProperty channel="X" name="resolution" value="1000.07599" units="1/cm"/>
          <inkml:channelProperty channel="Y" name="resolution" value="1000.60571" units="1/cm"/>
          <inkml:channelProperty channel="F" name="resolution" value="6.33226E-7" units="1/dev"/>
        </inkml:channelProperties>
      </inkml:inkSource>
      <inkml:timestamp xml:id="ts0" timeString="2012-11-14T14:15:48.973"/>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45 59 6,'-18'-15'11,"18"15"-2,0 0 0,0 0-1,-21-13 0,21 13-1,0 0 1,0 0-1,-15-3 1,15 3 0,0 0-1,0 0-2,0 0 1,0 0-3,0 0 1,0 0-2,0 0-1,0 0 0,0 0 0,0 0-1,0 0 1,0 0 0,0 0 0,0 0 0,0 0 1,0 0-1,20-5 1,-20 5 0,16 0 0,-16 0 0,17 0 0,-17 0 0,19 0 0,-19 0 0,25 0 0,-25 0-1,25-2 0,-9 1 1,1-1-1,-17 2 0,29-3 0,-29 3 0,30-2 0,-30 2 0,25 2 0,-25-2 0,21 1 0,-21-1 0,23 4-1,-23-4 1,22 1 0,-22-1 0,18 0 0,-18 0-1,18 2 1,-18-2-1,18 2 1,-18-2-1,23 1 1,-23-1-1,28 2 1,-13 0-1,1-1 1,-2-1-1,4 0 1,-2 2-1,2-2 2,-1 1-2,1-1 1,-2 0-1,3 2 0,-3-2 1,2 2-1,2-4 0,0 4 0,-2-2 0,-2 1 1,7-1-1,-6 2 0,1-2 0,5 2 1,-2-4-1,2 2 0,-1-2 1,-2 1-1,3-1 1,-2 0-1,1-1 0,-9 2 0,5-1 1,-2 0-1,2 2 0,-1 0 1,-4-1-1,4 2 0,-1 1 0,1-2 0,-1 2 0,-3-2 0,4 1 0,-4 1 0,3 1 0,-1 0 0,-15-3 0,30 9 0,-17-4 0,3 1 0,1-1 0,-1 2 0,1-3 1,-4 3-1,5-2 0,-3 2 0,-15-7 1,26 9-1,-9 1 1,-2-5-1,0-2 0,1 1 0,0-3 0,1 1 1,-1-2-1,1 2 0,-4-6 1,-13 4 0,25 0-1,-25 0 1,23 0-1,-23 0 0,26 7 0,-26-7 0,25 2 0,-25-2 0,28 0 0,-12-2 1,3 0-1,-1 1 1,3-6 0,2 4 0,2-2-1,1 2 1,-3-4-1,2 2 1,3-1-1,-2 1 0,-1-2 0,3 2 0,0 0 1,0 0-1,2 0 0,-1 0 1,1 2-1,-2-3 0,2 1 0,-2-2 1,0 2-1,0 0 0,-4 0 0,0 2 0,-3-2 0,2 2 0,-5 1 1,4 1-1,-6 1 0,-1-4 0,1 3 0,-16 1 0,28 0 0,-28 0 0,28-2 1,-28 2-1,30 0 0,-30 0 1,30 3-1,-14-1 1,1-2-1,-1 2 1,-16-2-1,25 5 1,-25-5-1,28 4 0,-28-4 0,23 9 0,-23-9 0,21 9 0,-21-9 0,25 9 0,-25-9 0,26 10 0,-12-6 0,-14-4 0,29 9 0,-14-6 1,0 0-1,-15-3 0,25 3 1,-25-3-1,24 5 0,-24-5 0,23 4 0,-23-4 0,23 3 1,-23-3-1,25 2-1,-25-2 1,26 1 1,-26-1-1,25 0 1,-25 0-1,27-1 0,-11 1 0,4-4 0,-4 1 0,7-2 0,-5 2 0,9-2-1,-2 2 1,-2-4-1,-2 1 2,-3 1-1,5 1 0,-5-1 0,-1 0 0,1 1 0,-2-1 0,1 1 0,1 1 0,-2-2 0,-2 2 1,2 0-1,-1 1-1,-15 2 1,25-3 0,-25 3 0,23-2 0,-23 2 0,21 0 0,-21 0 0,18 0 0,-18 0 0,17 3 0,-17-3 0,0 0 0,13 2 0,-13-2 0,0 0 0,0 0 0,0 0 0,0 0 0,16 10 0,-16-10 0,0 0 0,0 0 0,10 16 0,-10-16 0,0 0 0,9 18 0,-9-18 2,11 17-3,-11-17 3,12 18-2,-12-18 1,11 16-1,-11-16 1,17 18-1,-17-18 0,9 17-1,-9-17 1,0 0 1,14 19-2,-14-19 2,0 0-1,16 10 0,-16-10 0,0 0 1,0 0-1,0 0 0,0 0 0,0 0 0,0 0 0,0 0 0,0 0 0,0 0-1,-10 16 1,10-16-1,0 0 1,-11 17-1,11-17 1,-13 15 0,13-15-1,-17 11 1,17-11-1,-18 10 1,18-10 0,-21 11 0,21-11 0,-24 7 0,24-7 0,-24 8 0,24-8 0,-28 7 0,11-4 0,17-3 0,-28 7 0,12-3 0,16-4 0,-27 4 0,13-3 1,-3 3-1,17-4 0,-30 1 0,17 1 0,-6 0 0,0 1 0,0-1 0,-3-1 0,-3 1 0,-1 3 0,-4-2 0,1 2 0,-4 1 0,3 1 0,-4 0 0,-1 1 0,0 0 1,-2 0-2,2 0 2,4 1-1,-2-4 0,0-1 0,3 1 0,2-1 0,3 1 0,-1-4 0,0-1-1,-2 0 1,1 0-1,-1 2 1,4-4-1,-1 2 1,-3-1-1,0 1 1,1-2 0,3 2 1,-1-2-1,-3 2 0,0 0 0,3 0 0,-3 0 0,0 0 0,-1 0-1,1 0 1,-2 0 0,-1 0 0,-1 0 0,-1 0 0,-1-1 0,4-1 0,-3-1 1,-1 1-1,1 0 0,-2-1 0,5 0 0,-4-2 0,1 3 0,-2 1 0,6-1 0,-1-1 0,0 3 0,-1-2 0,1 2-1,1 0 1,-4-2 0,3 2-1,2-1 1,-3 1 0,-1-3-1,6 1 1,0-1 0,-2 1 0,3 0 0,-3 1 0,0-1 0,0 2 0,2 0 0,-6 0-1,8 0 2,-6 0-1,-1-2 0,6 4 0,-3-2 0,3-2 0,-1 2 0,3 0 0,0 0-1,0 0 2,3 0-1,-2-3-1,4 3 1,-3 0 0,3 0 0,1-1 0,1-1 1,-2 2-1,1 0 0,1 2 0,1-4 0,-2 2 0,-1 2 0,-1-2 0,5 3 0,-2-2 0,-1 1-1,-1 0 1,5-1 0,-2 3 0,-1-4 1,3 1-1,-4 3-1,1-3 1,16-1 0,-20 3 0,20-3 0,-23 5 0,23-5 0,-15 2 0,15-2 0,0 0 0,-16 0 0,16 0 0,0 0 0,0 0 0,0 0 0,0 0 0,-14-7 1,14 7-1,0 0 0,0 0 0,0 0 0,0 0 0,-16-11 0,16 11 0,0 0 0,-13-11 0,13 11 1,0 0-1,-17-12 0,17 12 0,0 0 0,-13-8 0,13 8 0,0 0 0,-15-7 0,15 7 0,0 0 0,0 0 0,-16-6 0,16 6 1,0 0-2,0 0 1,0 0 0,0 0 0,0 0 0,0 0-1,0 0 0,0 0-1,0 0-3,0 0-5,0 0-15,0 0-5,0 0 0,0 0-2,0 0 3</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9.23077" units="1/cm"/>
          <inkml:channelProperty channel="Y" name="resolution" value="50" units="1/cm"/>
        </inkml:channelProperties>
      </inkml:inkSource>
      <inkml:timestamp xml:id="ts0" timeString="2012-11-14T14:15:56.445"/>
    </inkml:context>
    <inkml:brush xml:id="br0">
      <inkml:brushProperty name="width" value="0.23333" units="cm"/>
      <inkml:brushProperty name="height" value="0.46667" units="cm"/>
      <inkml:brushProperty name="color" value="#FFFF00"/>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3C671722-8255-47A9-8064-C7C22778A528}" type="datetimeFigureOut">
              <a:rPr lang="en-US"/>
              <a:pPr>
                <a:defRPr/>
              </a:pPr>
              <a:t>7/12/2017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pitchFamily="34" charset="0"/>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DA252740-BEA0-4262-8B53-82C688DB247C}" type="slidenum">
              <a:rPr lang="en-US"/>
              <a:pPr>
                <a:defRPr/>
              </a:pPr>
              <a:t>‹#›</a:t>
            </a:fld>
            <a:endParaRPr lang="en-US" dirty="0"/>
          </a:p>
        </p:txBody>
      </p:sp>
    </p:spTree>
    <p:extLst>
      <p:ext uri="{BB962C8B-B14F-4D97-AF65-F5344CB8AC3E}">
        <p14:creationId xmlns:p14="http://schemas.microsoft.com/office/powerpoint/2010/main" val="3553072663"/>
      </p:ext>
    </p:extLst>
  </p:cSld>
  <p:clrMap bg1="lt1" tx1="dk1" bg2="lt2" tx2="dk2" accent1="accent1" accent2="accent2" accent3="accent3" accent4="accent4" accent5="accent5" accent6="accent6" hlink="hlink" folHlink="folHlink"/>
  <p:notesStyle>
    <a:lvl1pPr algn="l" defTabSz="912813" rtl="0" fontAlgn="base">
      <a:lnSpc>
        <a:spcPct val="90000"/>
      </a:lnSpc>
      <a:spcBef>
        <a:spcPct val="30000"/>
      </a:spcBef>
      <a:spcAft>
        <a:spcPts val="338"/>
      </a:spcAft>
      <a:defRPr sz="900" kern="1200">
        <a:solidFill>
          <a:schemeClr val="tx1"/>
        </a:solidFill>
        <a:latin typeface="Segoe"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a:t>
            </a:fld>
            <a:endParaRPr lang="en-US" dirty="0"/>
          </a:p>
        </p:txBody>
      </p:sp>
    </p:spTree>
    <p:extLst>
      <p:ext uri="{BB962C8B-B14F-4D97-AF65-F5344CB8AC3E}">
        <p14:creationId xmlns:p14="http://schemas.microsoft.com/office/powerpoint/2010/main" val="200042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28</a:t>
            </a:fld>
            <a:endParaRPr lang="en-US" dirty="0"/>
          </a:p>
        </p:txBody>
      </p:sp>
    </p:spTree>
    <p:extLst>
      <p:ext uri="{BB962C8B-B14F-4D97-AF65-F5344CB8AC3E}">
        <p14:creationId xmlns:p14="http://schemas.microsoft.com/office/powerpoint/2010/main" val="52955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7/12/2017 4:56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dirty="0"/>
          </a:p>
        </p:txBody>
      </p:sp>
    </p:spTree>
    <p:extLst>
      <p:ext uri="{BB962C8B-B14F-4D97-AF65-F5344CB8AC3E}">
        <p14:creationId xmlns:p14="http://schemas.microsoft.com/office/powerpoint/2010/main" val="413481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More time on this – field</a:t>
            </a:r>
            <a:r>
              <a:rPr lang="en-US" baseline="0" dirty="0"/>
              <a:t> </a:t>
            </a:r>
            <a:r>
              <a:rPr lang="en-US" baseline="0" dirty="0">
                <a:sym typeface="Wingdings"/>
              </a:rPr>
              <a:t> bits</a:t>
            </a:r>
            <a:endParaRPr lang="en-US" dirty="0"/>
          </a:p>
          <a:p>
            <a:r>
              <a:rPr lang="en-US" dirty="0"/>
              <a:t>The first step is to</a:t>
            </a:r>
            <a:r>
              <a:rPr lang="en-US" baseline="0" dirty="0"/>
              <a:t> model a packet based on its header as a point in {0,1}L space,  which we call the header space. The idea here is that we look at packet headers a a flat sequence of 0s and 1s, without any protocol specific meaning for those bits. We don’t care whether the 32 bits corresponds to IP source or destination. That’s related to protocols. Then based on value of those bits, we map the packet to a point in the header space. Here we need to choose L large enough to contain all bits in the header. Similarly, a flow that has some wildcard bits in it, will corresponds to a region in the header space. Like Fourier transform in communication systems, the header space representation give us a simple and unified view of all packets.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66</a:t>
            </a:fld>
            <a:endParaRPr lang="en-US"/>
          </a:p>
        </p:txBody>
      </p:sp>
    </p:spTree>
    <p:extLst>
      <p:ext uri="{BB962C8B-B14F-4D97-AF65-F5344CB8AC3E}">
        <p14:creationId xmlns:p14="http://schemas.microsoft.com/office/powerpoint/2010/main" val="1880320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to model all</a:t>
            </a:r>
            <a:r>
              <a:rPr lang="en-US" baseline="0" dirty="0"/>
              <a:t> networking boxes as transformer of header space. Here I am showing a simple packet forwarding element consisting of 3 ports, and I also show the header space corresponding to each port. We know that we can represent the forwarding functionality of this box by a set of rules. Each rule consists of a match which tell us which packets match on this rule and an action which tell us how the matching packets are sent to output. The match basically corresponds to a region in the input port header space and the action shows how that region is transformed to output. Similarly if we have more rules, we will have more match regions that is transformed to output header space….</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67</a:t>
            </a:fld>
            <a:endParaRPr lang="en-US"/>
          </a:p>
        </p:txBody>
      </p:sp>
    </p:spTree>
    <p:extLst>
      <p:ext uri="{BB962C8B-B14F-4D97-AF65-F5344CB8AC3E}">
        <p14:creationId xmlns:p14="http://schemas.microsoft.com/office/powerpoint/2010/main" val="39221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68</a:t>
            </a:fld>
            <a:endParaRPr lang="en-US"/>
          </a:p>
        </p:txBody>
      </p:sp>
    </p:spTree>
    <p:extLst>
      <p:ext uri="{BB962C8B-B14F-4D97-AF65-F5344CB8AC3E}">
        <p14:creationId xmlns:p14="http://schemas.microsoft.com/office/powerpoint/2010/main" val="41618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Tell</a:t>
            </a:r>
            <a:r>
              <a:rPr lang="en-US" baseline="0" dirty="0"/>
              <a:t> them that previously people had to log into boxes, understand different notion, from different protocols and different vendors.</a:t>
            </a:r>
            <a:endParaRPr lang="en-US" dirty="0"/>
          </a:p>
          <a:p>
            <a:endParaRPr lang="en-US" dirty="0"/>
          </a:p>
          <a:p>
            <a:r>
              <a:rPr lang="en-US" dirty="0"/>
              <a:t>By composing transfer</a:t>
            </a:r>
            <a:r>
              <a:rPr lang="en-US" baseline="0" dirty="0"/>
              <a:t> functions, we can find the end to end behavior of networks and the faith of packets as they traverse in the network. Let’s look at one example. Consider this packet arriving at box R1. by applying the transfer function of R1 to the packet, we can see the packet reaches to R2. we then apply the transfer function of R2 to the result, and see the packet reaching R3. repeating the same process, we can see that applying the transfer functions sequentially to the input packet, which is equivalent to composing those transfer functions, will show the faith of the packet after going through the network.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Therefore, for packet between these two ports, we can model the forwarding behavior of the network by a black box, withT3T2T1 transfer function. Remember that without this mechanism, we had to log into every box and comprehend the overall behavior from different tables running different protocols and belonging to multiple vendors.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69</a:t>
            </a:fld>
            <a:endParaRPr lang="en-US"/>
          </a:p>
        </p:txBody>
      </p:sp>
    </p:spTree>
    <p:extLst>
      <p:ext uri="{BB962C8B-B14F-4D97-AF65-F5344CB8AC3E}">
        <p14:creationId xmlns:p14="http://schemas.microsoft.com/office/powerpoint/2010/main" val="1549320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096A1-7A3E-3846-9236-876A6FA33805}" type="slidenum">
              <a:rPr lang="en-US" smtClean="0"/>
              <a:t>70</a:t>
            </a:fld>
            <a:endParaRPr lang="en-US"/>
          </a:p>
        </p:txBody>
      </p:sp>
    </p:spTree>
    <p:extLst>
      <p:ext uri="{BB962C8B-B14F-4D97-AF65-F5344CB8AC3E}">
        <p14:creationId xmlns:p14="http://schemas.microsoft.com/office/powerpoint/2010/main" val="222377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problem we want to look at, is finding reachability between two hosts in the network. We want to find out whether A can talk to B and if so,</a:t>
            </a:r>
            <a:r>
              <a:rPr lang="en-US" baseline="0" dirty="0"/>
              <a:t> what are all packet header that will reach B. </a:t>
            </a:r>
          </a:p>
          <a:p>
            <a:r>
              <a:rPr lang="en-US" baseline="0" dirty="0"/>
              <a:t>To do that, we start by injecting test packet with wildcard in all bit positions into this simulated network. An all-x test packet is a packet whose bits are all wildcarded, and it represent the set of all possible packet headers that A can generate.</a:t>
            </a:r>
          </a:p>
          <a:p>
            <a:r>
              <a:rPr lang="en-US" baseline="0" dirty="0"/>
              <a:t>I want to emphasize that we don’t actually send any packet in the actual network, we get a complete snapshot of network and generate transfer function for each box in the network and use it for our analysis.</a:t>
            </a:r>
          </a:p>
          <a:p>
            <a:r>
              <a:rPr lang="en-US" baseline="0" dirty="0"/>
              <a:t>We apply the all-x packet to the transfer function of box 1, and gets some header space regions passed through the box, so we get the headers at the output of box1. we then apply the result to second transfer function – get the output header space after 2 hops, and finally to the 3</a:t>
            </a:r>
            <a:r>
              <a:rPr lang="en-US" baseline="30000" dirty="0"/>
              <a:t>rd</a:t>
            </a:r>
            <a:r>
              <a:rPr lang="en-US" baseline="0" dirty="0"/>
              <a:t> transfer function giving us the ultimate results….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71</a:t>
            </a:fld>
            <a:endParaRPr lang="en-US"/>
          </a:p>
        </p:txBody>
      </p:sp>
    </p:spTree>
    <p:extLst>
      <p:ext uri="{BB962C8B-B14F-4D97-AF65-F5344CB8AC3E}">
        <p14:creationId xmlns:p14="http://schemas.microsoft.com/office/powerpoint/2010/main" val="1451759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if we want to see if the</a:t>
            </a:r>
            <a:r>
              <a:rPr lang="en-US" baseline="0" dirty="0"/>
              <a:t> returned header space region will loop in the next round or not, we should apply the inverse of transfer function to trace the returned header space back to its origin and find out what part of the original all-x test packet could generate the loop. We call this the original header space and the blue region, the returned header space. The idea here is that, from all packet headers, only this orange region can generate loop, and it will come back to injection port in the form of this blue region.</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72</a:t>
            </a:fld>
            <a:endParaRPr lang="en-US"/>
          </a:p>
        </p:txBody>
      </p:sp>
    </p:spTree>
    <p:extLst>
      <p:ext uri="{BB962C8B-B14F-4D97-AF65-F5344CB8AC3E}">
        <p14:creationId xmlns:p14="http://schemas.microsoft.com/office/powerpoint/2010/main" val="1584052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Slicing is</a:t>
            </a:r>
            <a:r>
              <a:rPr lang="en-US" baseline="0" dirty="0"/>
              <a:t> a step to virtualization like bank of </a:t>
            </a:r>
            <a:r>
              <a:rPr lang="en-US" baseline="0" dirty="0" err="1"/>
              <a:t>america</a:t>
            </a:r>
            <a:r>
              <a:rPr lang="en-US" baseline="0" dirty="0"/>
              <a:t> and city want to share the same infrastructure. Like we do it for software. Once you do that, like VMs where we don’t want to interact, we want the same thing here- also there is security.</a:t>
            </a:r>
            <a:endParaRPr lang="en-US" dirty="0"/>
          </a:p>
          <a:p>
            <a:r>
              <a:rPr lang="en-US" dirty="0"/>
              <a:t>Next algorithm we discuss</a:t>
            </a:r>
            <a:r>
              <a:rPr lang="en-US" baseline="0" dirty="0"/>
              <a:t> is checking isolation of slices, but first we should define what do we mean by a network slice.</a:t>
            </a:r>
          </a:p>
          <a:p>
            <a:r>
              <a:rPr lang="en-US" baseline="0" dirty="0"/>
              <a:t>A slice is a piece of network resources defined by a topology, consisting of a set of switches and ports the belong to that slice.</a:t>
            </a:r>
          </a:p>
          <a:p>
            <a:r>
              <a:rPr lang="en-US" baseline="0" dirty="0"/>
              <a:t>And a set of predicates on packet headers that is controlled by that slice. We could have potentially one predicate per switch or port.</a:t>
            </a:r>
          </a:p>
          <a:p>
            <a:r>
              <a:rPr lang="en-US" baseline="0" dirty="0"/>
              <a:t>As an example, if we want to create a VLAN slice on these switches, then the definition of slice will look like this – on each switch belonging to the slice, we have a header space corresponding to the slice predicate. We call this the header space definition of the slice.</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74</a:t>
            </a:fld>
            <a:endParaRPr lang="en-US"/>
          </a:p>
        </p:txBody>
      </p:sp>
    </p:spTree>
    <p:extLst>
      <p:ext uri="{BB962C8B-B14F-4D97-AF65-F5344CB8AC3E}">
        <p14:creationId xmlns:p14="http://schemas.microsoft.com/office/powerpoint/2010/main" val="267338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understand why correct</a:t>
            </a:r>
            <a:r>
              <a:rPr lang="en-US" baseline="0" dirty="0"/>
              <a:t> design is hard it is important to see even why just understanding ordinary working networks such as lurk behind your Caltech firewall is hard.</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5</a:t>
            </a:fld>
            <a:endParaRPr lang="en-US"/>
          </a:p>
        </p:txBody>
      </p:sp>
    </p:spTree>
    <p:extLst>
      <p:ext uri="{BB962C8B-B14F-4D97-AF65-F5344CB8AC3E}">
        <p14:creationId xmlns:p14="http://schemas.microsoft.com/office/powerpoint/2010/main" val="1886682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intellectula</a:t>
            </a:r>
            <a:r>
              <a:rPr lang="en-US" dirty="0"/>
              <a:t> thing is </a:t>
            </a:r>
            <a:r>
              <a:rPr lang="en-US" dirty="0" err="1"/>
              <a:t>thatw</a:t>
            </a:r>
            <a:r>
              <a:rPr lang="en-US" dirty="0"/>
              <a:t> e don’t need to do it end to end – we do a one hop check.</a:t>
            </a:r>
          </a:p>
          <a:p>
            <a:r>
              <a:rPr lang="en-US" dirty="0"/>
              <a:t>Now</a:t>
            </a:r>
            <a:r>
              <a:rPr lang="en-US" baseline="0" dirty="0"/>
              <a:t> let’s get back to the original question – how to check if two slices are isolated?</a:t>
            </a:r>
          </a:p>
          <a:p>
            <a:r>
              <a:rPr lang="en-US" baseline="0" dirty="0"/>
              <a:t>Let’s imagine in this example network, we have a red slice defined as shown. The first check, is to make sure that slice definitions don’t intersect. We can use intersection operation of HSA to this check. The red and blue slice pass this check.</a:t>
            </a:r>
          </a:p>
          <a:p>
            <a:r>
              <a:rPr lang="en-US" baseline="0" dirty="0"/>
              <a:t>The second check is to make sure that packets don’t leak after forwarding. To check for that, we apply the header space definition of each slice to the transfer function of network, to find the image of slice under network transformation, and that image should not intersect with any other slices, because the image shows us how packets in one slice will look like after one hop of forwarding. In this case, they do, and therefore the two slice are not isolated. </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75</a:t>
            </a:fld>
            <a:endParaRPr lang="en-US"/>
          </a:p>
        </p:txBody>
      </p:sp>
    </p:spTree>
    <p:extLst>
      <p:ext uri="{BB962C8B-B14F-4D97-AF65-F5344CB8AC3E}">
        <p14:creationId xmlns:p14="http://schemas.microsoft.com/office/powerpoint/2010/main" val="379376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8096A1-7A3E-3846-9236-876A6FA33805}" type="slidenum">
              <a:rPr lang="en-US" smtClean="0"/>
              <a:t>78</a:t>
            </a:fld>
            <a:endParaRPr lang="en-US"/>
          </a:p>
        </p:txBody>
      </p:sp>
    </p:spTree>
    <p:extLst>
      <p:ext uri="{BB962C8B-B14F-4D97-AF65-F5344CB8AC3E}">
        <p14:creationId xmlns:p14="http://schemas.microsoft.com/office/powerpoint/2010/main" val="331780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7B1BA-8CEC-4FAE-805D-18232C7769E9}" type="slidenum">
              <a:rPr lang="en-US" smtClean="0"/>
              <a:t>81</a:t>
            </a:fld>
            <a:endParaRPr lang="en-US" dirty="0"/>
          </a:p>
        </p:txBody>
      </p:sp>
    </p:spTree>
    <p:extLst>
      <p:ext uri="{BB962C8B-B14F-4D97-AF65-F5344CB8AC3E}">
        <p14:creationId xmlns:p14="http://schemas.microsoft.com/office/powerpoint/2010/main" val="2538079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86</a:t>
            </a:fld>
            <a:endParaRPr lang="en-US"/>
          </a:p>
        </p:txBody>
      </p:sp>
    </p:spTree>
    <p:extLst>
      <p:ext uri="{BB962C8B-B14F-4D97-AF65-F5344CB8AC3E}">
        <p14:creationId xmlns:p14="http://schemas.microsoft.com/office/powerpoint/2010/main" val="154166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37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62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endParaRPr lang="he-IL" dirty="0"/>
          </a:p>
        </p:txBody>
      </p:sp>
    </p:spTree>
    <p:extLst>
      <p:ext uri="{BB962C8B-B14F-4D97-AF65-F5344CB8AC3E}">
        <p14:creationId xmlns:p14="http://schemas.microsoft.com/office/powerpoint/2010/main" val="826131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The first three are the basic application proposed for SDN, the later two are real and industry accepted applications.</a:t>
            </a:r>
            <a:endParaRPr lang="en-US" dirty="0">
              <a:effectLst/>
            </a:endParaRPr>
          </a:p>
          <a:p>
            <a:r>
              <a:rPr lang="en-US" dirty="0"/>
              <a:t>* </a:t>
            </a:r>
            <a:r>
              <a:rPr lang="en-US" dirty="0" err="1"/>
              <a:t>VeriCon</a:t>
            </a:r>
            <a:r>
              <a:rPr lang="en-US" dirty="0"/>
              <a:t> is</a:t>
            </a:r>
            <a:r>
              <a:rPr lang="en-US" baseline="0" dirty="0"/>
              <a:t> sometimes comparable to existing verification systems and in others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V</a:t>
            </a:r>
            <a:r>
              <a:rPr lang="en-US" sz="1200" kern="1200" dirty="0" err="1">
                <a:solidFill>
                  <a:schemeClr val="tx1"/>
                </a:solidFill>
                <a:effectLst/>
                <a:latin typeface="+mn-lt"/>
                <a:ea typeface="+mn-ea"/>
                <a:cs typeface="+mn-cs"/>
              </a:rPr>
              <a:t>eriCon</a:t>
            </a:r>
            <a:r>
              <a:rPr lang="en-US" sz="1200" kern="1200" dirty="0">
                <a:solidFill>
                  <a:schemeClr val="tx1"/>
                </a:solidFill>
                <a:effectLst/>
                <a:latin typeface="+mn-lt"/>
                <a:ea typeface="+mn-ea"/>
                <a:cs typeface="+mn-cs"/>
              </a:rPr>
              <a:t> achieves significantly stronger guarantees as it proves the correctness on all possible topologies and network events.</a:t>
            </a:r>
          </a:p>
          <a:p>
            <a:endParaRPr lang="en-US" dirty="0"/>
          </a:p>
        </p:txBody>
      </p:sp>
      <p:sp>
        <p:nvSpPr>
          <p:cNvPr id="4" name="Slide Number Placeholder 3"/>
          <p:cNvSpPr>
            <a:spLocks noGrp="1"/>
          </p:cNvSpPr>
          <p:nvPr>
            <p:ph type="sldNum" sz="quarter" idx="10"/>
          </p:nvPr>
        </p:nvSpPr>
        <p:spPr/>
        <p:txBody>
          <a:bodyPr/>
          <a:lstStyle/>
          <a:p>
            <a:fld id="{837B3E58-0946-40EA-B55D-CC53B71AB3F2}" type="slidenum">
              <a:rPr lang="en-US" smtClean="0"/>
              <a:pPr/>
              <a:t>102</a:t>
            </a:fld>
            <a:endParaRPr lang="en-US"/>
          </a:p>
        </p:txBody>
      </p:sp>
    </p:spTree>
    <p:extLst>
      <p:ext uri="{BB962C8B-B14F-4D97-AF65-F5344CB8AC3E}">
        <p14:creationId xmlns:p14="http://schemas.microsoft.com/office/powerpoint/2010/main" val="958247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131</a:t>
            </a:fld>
            <a:endParaRPr lang="en-US"/>
          </a:p>
        </p:txBody>
      </p:sp>
    </p:spTree>
    <p:extLst>
      <p:ext uri="{BB962C8B-B14F-4D97-AF65-F5344CB8AC3E}">
        <p14:creationId xmlns:p14="http://schemas.microsoft.com/office/powerpoint/2010/main" val="2435932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13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132</a:t>
            </a:fld>
            <a:endParaRPr lang="en-US"/>
          </a:p>
        </p:txBody>
      </p:sp>
    </p:spTree>
    <p:extLst>
      <p:ext uri="{BB962C8B-B14F-4D97-AF65-F5344CB8AC3E}">
        <p14:creationId xmlns:p14="http://schemas.microsoft.com/office/powerpoint/2010/main" val="2364365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even simple questions about a network are hard to answer.</a:t>
            </a:r>
            <a:endParaRPr lang="en-US" baseline="0" dirty="0"/>
          </a:p>
        </p:txBody>
      </p:sp>
      <p:sp>
        <p:nvSpPr>
          <p:cNvPr id="4" name="Slide Number Placeholder 3"/>
          <p:cNvSpPr>
            <a:spLocks noGrp="1"/>
          </p:cNvSpPr>
          <p:nvPr>
            <p:ph type="sldNum" sz="quarter" idx="10"/>
          </p:nvPr>
        </p:nvSpPr>
        <p:spPr/>
        <p:txBody>
          <a:bodyPr/>
          <a:lstStyle/>
          <a:p>
            <a:fld id="{478096A1-7A3E-3846-9236-876A6FA33805}" type="slidenum">
              <a:rPr lang="en-US" smtClean="0"/>
              <a:t>6</a:t>
            </a:fld>
            <a:endParaRPr lang="en-US"/>
          </a:p>
        </p:txBody>
      </p:sp>
    </p:spTree>
    <p:extLst>
      <p:ext uri="{BB962C8B-B14F-4D97-AF65-F5344CB8AC3E}">
        <p14:creationId xmlns:p14="http://schemas.microsoft.com/office/powerpoint/2010/main" val="4208894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133</a:t>
            </a:fld>
            <a:endParaRPr lang="en-US"/>
          </a:p>
        </p:txBody>
      </p:sp>
    </p:spTree>
    <p:extLst>
      <p:ext uri="{BB962C8B-B14F-4D97-AF65-F5344CB8AC3E}">
        <p14:creationId xmlns:p14="http://schemas.microsoft.com/office/powerpoint/2010/main" val="1158400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3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BC3D87-4C2C-4E38-A02E-37F072E6C055}" type="slidenum">
              <a:rPr lang="en-US" smtClean="0"/>
              <a:t>134</a:t>
            </a:fld>
            <a:endParaRPr lang="en-US"/>
          </a:p>
        </p:txBody>
      </p:sp>
    </p:spTree>
    <p:extLst>
      <p:ext uri="{BB962C8B-B14F-4D97-AF65-F5344CB8AC3E}">
        <p14:creationId xmlns:p14="http://schemas.microsoft.com/office/powerpoint/2010/main" val="4117208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894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280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7FB3255-B182-6641-A1EA-718838F4FED5}" type="slidenum">
              <a:rPr lang="en-US" smtClean="0"/>
              <a:t>139</a:t>
            </a:fld>
            <a:endParaRPr lang="en-US"/>
          </a:p>
        </p:txBody>
      </p:sp>
    </p:spTree>
    <p:extLst>
      <p:ext uri="{BB962C8B-B14F-4D97-AF65-F5344CB8AC3E}">
        <p14:creationId xmlns:p14="http://schemas.microsoft.com/office/powerpoint/2010/main" val="627695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B3255-B182-6641-A1EA-718838F4FED5}" type="slidenum">
              <a:rPr lang="en-US" smtClean="0"/>
              <a:t>140</a:t>
            </a:fld>
            <a:endParaRPr lang="en-US"/>
          </a:p>
        </p:txBody>
      </p:sp>
    </p:spTree>
    <p:extLst>
      <p:ext uri="{BB962C8B-B14F-4D97-AF65-F5344CB8AC3E}">
        <p14:creationId xmlns:p14="http://schemas.microsoft.com/office/powerpoint/2010/main" val="210132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marL="0" marR="0" indent="0" algn="l" defTabSz="321457" rtl="0" eaLnBrk="1" fontAlgn="auto" latinLnBrk="0" hangingPunct="1">
              <a:lnSpc>
                <a:spcPct val="100000"/>
              </a:lnSpc>
              <a:spcBef>
                <a:spcPts val="0"/>
              </a:spcBef>
              <a:spcAft>
                <a:spcPts val="0"/>
              </a:spcAft>
              <a:buClrTx/>
              <a:buSzTx/>
              <a:buFont typeface="Arial"/>
              <a:buNone/>
              <a:tabLst/>
              <a:defRPr/>
            </a:pPr>
            <a:endParaRPr lang="en-US" baseline="0" dirty="0"/>
          </a:p>
        </p:txBody>
      </p:sp>
      <p:sp>
        <p:nvSpPr>
          <p:cNvPr id="4" name="Slide Number Placeholder 3"/>
          <p:cNvSpPr>
            <a:spLocks noGrp="1"/>
          </p:cNvSpPr>
          <p:nvPr>
            <p:ph type="sldNum" sz="quarter" idx="10"/>
          </p:nvPr>
        </p:nvSpPr>
        <p:spPr/>
        <p:txBody>
          <a:bodyPr/>
          <a:lstStyle/>
          <a:p>
            <a:fld id="{C7FB3255-B182-6641-A1EA-718838F4FED5}" type="slidenum">
              <a:rPr lang="en-US" smtClean="0"/>
              <a:t>141</a:t>
            </a:fld>
            <a:endParaRPr lang="en-US"/>
          </a:p>
        </p:txBody>
      </p:sp>
    </p:spTree>
    <p:extLst>
      <p:ext uri="{BB962C8B-B14F-4D97-AF65-F5344CB8AC3E}">
        <p14:creationId xmlns:p14="http://schemas.microsoft.com/office/powerpoint/2010/main" val="396212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a lot more work.  For example, we want hardware changes at routers for better monitoring and great debuggers that can do things</a:t>
            </a:r>
          </a:p>
          <a:p>
            <a:r>
              <a:rPr lang="en-US" baseline="0" dirty="0"/>
              <a:t>Like Step and Walk.  But the techniques in this tutorial are a lot more than understanding existing bugs.  They may help us lay a foundation </a:t>
            </a:r>
          </a:p>
          <a:p>
            <a:r>
              <a:rPr lang="en-US" baseline="0" dirty="0"/>
              <a:t>for a systems opportunity: the chance to change the way large networks are operated.   The sky’s the limit: Destination Moon</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162</a:t>
            </a:fld>
            <a:endParaRPr lang="en-US"/>
          </a:p>
        </p:txBody>
      </p:sp>
    </p:spTree>
    <p:extLst>
      <p:ext uri="{BB962C8B-B14F-4D97-AF65-F5344CB8AC3E}">
        <p14:creationId xmlns:p14="http://schemas.microsoft.com/office/powerpoint/2010/main" val="95282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164</a:t>
            </a:fld>
            <a:endParaRPr lang="en-US" dirty="0"/>
          </a:p>
        </p:txBody>
      </p:sp>
    </p:spTree>
    <p:extLst>
      <p:ext uri="{BB962C8B-B14F-4D97-AF65-F5344CB8AC3E}">
        <p14:creationId xmlns:p14="http://schemas.microsoft.com/office/powerpoint/2010/main" val="1517161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165</a:t>
            </a:fld>
            <a:endParaRPr lang="en-US" dirty="0"/>
          </a:p>
        </p:txBody>
      </p:sp>
    </p:spTree>
    <p:extLst>
      <p:ext uri="{BB962C8B-B14F-4D97-AF65-F5344CB8AC3E}">
        <p14:creationId xmlns:p14="http://schemas.microsoft.com/office/powerpoint/2010/main" val="2063074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t>Inspired by Nick slide on left but we want to think through</a:t>
            </a:r>
            <a:r>
              <a:rPr lang="en-US" baseline="0" dirty="0"/>
              <a:t> to a deeper extent what was a direction pointed to by Nick</a:t>
            </a:r>
            <a:endParaRPr lang="en-US" dirty="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14</a:t>
            </a:fld>
            <a:endParaRPr lang="en-US"/>
          </a:p>
        </p:txBody>
      </p:sp>
    </p:spTree>
    <p:extLst>
      <p:ext uri="{BB962C8B-B14F-4D97-AF65-F5344CB8AC3E}">
        <p14:creationId xmlns:p14="http://schemas.microsoft.com/office/powerpoint/2010/main" val="3005885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166</a:t>
            </a:fld>
            <a:endParaRPr lang="en-US" dirty="0"/>
          </a:p>
        </p:txBody>
      </p:sp>
    </p:spTree>
    <p:extLst>
      <p:ext uri="{BB962C8B-B14F-4D97-AF65-F5344CB8AC3E}">
        <p14:creationId xmlns:p14="http://schemas.microsoft.com/office/powerpoint/2010/main" val="3793573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168</a:t>
            </a:fld>
            <a:endParaRPr lang="en-US"/>
          </a:p>
        </p:txBody>
      </p:sp>
    </p:spTree>
    <p:extLst>
      <p:ext uri="{BB962C8B-B14F-4D97-AF65-F5344CB8AC3E}">
        <p14:creationId xmlns:p14="http://schemas.microsoft.com/office/powerpoint/2010/main" val="382931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169</a:t>
            </a:fld>
            <a:endParaRPr lang="en-US"/>
          </a:p>
        </p:txBody>
      </p:sp>
    </p:spTree>
    <p:extLst>
      <p:ext uri="{BB962C8B-B14F-4D97-AF65-F5344CB8AC3E}">
        <p14:creationId xmlns:p14="http://schemas.microsoft.com/office/powerpoint/2010/main" val="2420503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170</a:t>
            </a:fld>
            <a:endParaRPr lang="en-US"/>
          </a:p>
        </p:txBody>
      </p:sp>
    </p:spTree>
    <p:extLst>
      <p:ext uri="{BB962C8B-B14F-4D97-AF65-F5344CB8AC3E}">
        <p14:creationId xmlns:p14="http://schemas.microsoft.com/office/powerpoint/2010/main" val="63992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F0CBC-010E-4C29-91FC-0830F590781B}" type="slidenum">
              <a:rPr lang="en-US" smtClean="0"/>
              <a:t>171</a:t>
            </a:fld>
            <a:endParaRPr lang="en-US"/>
          </a:p>
        </p:txBody>
      </p:sp>
    </p:spTree>
    <p:extLst>
      <p:ext uri="{BB962C8B-B14F-4D97-AF65-F5344CB8AC3E}">
        <p14:creationId xmlns:p14="http://schemas.microsoft.com/office/powerpoint/2010/main" val="12709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t>Inspired by Nick slide on left but we want to think through</a:t>
            </a:r>
            <a:r>
              <a:rPr lang="en-US" baseline="0" dirty="0"/>
              <a:t> to a deeper extent what was a direction pointed to by Nick</a:t>
            </a:r>
            <a:endParaRPr lang="en-US" dirty="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15</a:t>
            </a:fld>
            <a:endParaRPr lang="en-US"/>
          </a:p>
        </p:txBody>
      </p:sp>
    </p:spTree>
    <p:extLst>
      <p:ext uri="{BB962C8B-B14F-4D97-AF65-F5344CB8AC3E}">
        <p14:creationId xmlns:p14="http://schemas.microsoft.com/office/powerpoint/2010/main" val="1029203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t>Inspired by Nick slide on left but we want to think through</a:t>
            </a:r>
            <a:r>
              <a:rPr lang="en-US" baseline="0" dirty="0"/>
              <a:t> to a deeper extent what was a direction pointed to by Nick</a:t>
            </a:r>
            <a:endParaRPr lang="en-US" dirty="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fld id="{8EC18AF3-7265-4533-AF9E-39A3838E21A8}" type="slidenum">
              <a:rPr lang="en-US"/>
              <a:pPr/>
              <a:t>16</a:t>
            </a:fld>
            <a:endParaRPr lang="en-US"/>
          </a:p>
        </p:txBody>
      </p:sp>
    </p:spTree>
    <p:extLst>
      <p:ext uri="{BB962C8B-B14F-4D97-AF65-F5344CB8AC3E}">
        <p14:creationId xmlns:p14="http://schemas.microsoft.com/office/powerpoint/2010/main" val="187187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a:t>
            </a:r>
            <a:r>
              <a:rPr lang="en-US" baseline="0" dirty="0"/>
              <a:t> some perspective into what we do in Header Space Analysis, I need to give you some background on proof techniques used in computing systems, starting with programs and soon extended to hardware verification.   M. </a:t>
            </a:r>
            <a:r>
              <a:rPr lang="en-US" baseline="0" dirty="0" err="1"/>
              <a:t>Talupur</a:t>
            </a:r>
            <a:r>
              <a:rPr lang="en-US" baseline="0" dirty="0"/>
              <a:t>: model checking will replace  simulation for 50% of units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21</a:t>
            </a:fld>
            <a:endParaRPr lang="en-US"/>
          </a:p>
        </p:txBody>
      </p:sp>
    </p:spTree>
    <p:extLst>
      <p:ext uri="{BB962C8B-B14F-4D97-AF65-F5344CB8AC3E}">
        <p14:creationId xmlns:p14="http://schemas.microsoft.com/office/powerpoint/2010/main" val="95235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a:t>
            </a:r>
            <a:r>
              <a:rPr lang="en-US" baseline="0" dirty="0"/>
              <a:t> some perspective into what we do in Header Space Analysis, I need to give you some background on proof techniques used in computing systems, starting with programs and soon extended to hardware verification.   M. </a:t>
            </a:r>
            <a:r>
              <a:rPr lang="en-US" baseline="0" dirty="0" err="1"/>
              <a:t>Talupur</a:t>
            </a:r>
            <a:r>
              <a:rPr lang="en-US" baseline="0" dirty="0"/>
              <a:t>: model checking will replace  simulation for 50% of units</a:t>
            </a:r>
            <a:endParaRPr lang="en-US" dirty="0"/>
          </a:p>
        </p:txBody>
      </p:sp>
      <p:sp>
        <p:nvSpPr>
          <p:cNvPr id="4" name="Slide Number Placeholder 3"/>
          <p:cNvSpPr>
            <a:spLocks noGrp="1"/>
          </p:cNvSpPr>
          <p:nvPr>
            <p:ph type="sldNum" sz="quarter" idx="10"/>
          </p:nvPr>
        </p:nvSpPr>
        <p:spPr/>
        <p:txBody>
          <a:bodyPr/>
          <a:lstStyle/>
          <a:p>
            <a:fld id="{478096A1-7A3E-3846-9236-876A6FA33805}" type="slidenum">
              <a:rPr lang="en-US" smtClean="0"/>
              <a:t>23</a:t>
            </a:fld>
            <a:endParaRPr lang="en-US"/>
          </a:p>
        </p:txBody>
      </p:sp>
    </p:spTree>
    <p:extLst>
      <p:ext uri="{BB962C8B-B14F-4D97-AF65-F5344CB8AC3E}">
        <p14:creationId xmlns:p14="http://schemas.microsoft.com/office/powerpoint/2010/main" val="336061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252740-BEA0-4262-8B53-82C688DB247C}" type="slidenum">
              <a:rPr lang="en-US" smtClean="0"/>
              <a:pPr>
                <a:defRPr/>
              </a:pPr>
              <a:t>25</a:t>
            </a:fld>
            <a:endParaRPr lang="en-US" dirty="0"/>
          </a:p>
        </p:txBody>
      </p:sp>
    </p:spTree>
    <p:extLst>
      <p:ext uri="{BB962C8B-B14F-4D97-AF65-F5344CB8AC3E}">
        <p14:creationId xmlns:p14="http://schemas.microsoft.com/office/powerpoint/2010/main" val="2481899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EE566CA5-9D83-4019-A7FF-E11B4CA0366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6117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F7789213-A070-409A-B799-D356F389C2E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693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7E0473AC-577E-4909-8C06-0EA090E7FD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934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C878C457-A6B4-4B16-BB17-555E05D46C2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0552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6" name="Slide Number Placeholder 5"/>
          <p:cNvSpPr>
            <a:spLocks noGrp="1"/>
          </p:cNvSpPr>
          <p:nvPr>
            <p:ph type="sldNum" sz="quarter" idx="12"/>
          </p:nvPr>
        </p:nvSpPr>
        <p:spPr/>
        <p:txBody>
          <a:bodyPr/>
          <a:lstStyle>
            <a:lvl1pPr>
              <a:defRPr/>
            </a:lvl1pPr>
          </a:lstStyle>
          <a:p>
            <a:pPr>
              <a:defRPr/>
            </a:pPr>
            <a:fld id="{DABBB38B-1948-4202-8793-450FF900A2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527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0A44510C-9606-4499-8D18-9B018A8A56B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16407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9" name="Slide Number Placeholder 5"/>
          <p:cNvSpPr>
            <a:spLocks noGrp="1"/>
          </p:cNvSpPr>
          <p:nvPr>
            <p:ph type="sldNum" sz="quarter" idx="12"/>
          </p:nvPr>
        </p:nvSpPr>
        <p:spPr/>
        <p:txBody>
          <a:bodyPr/>
          <a:lstStyle>
            <a:lvl1pPr>
              <a:defRPr/>
            </a:lvl1pPr>
          </a:lstStyle>
          <a:p>
            <a:pPr>
              <a:defRPr/>
            </a:pPr>
            <a:fld id="{AB978FEE-B6A3-4F8F-9AAC-10B9D427F7C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846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5" name="Slide Number Placeholder 5"/>
          <p:cNvSpPr>
            <a:spLocks noGrp="1"/>
          </p:cNvSpPr>
          <p:nvPr>
            <p:ph type="sldNum" sz="quarter" idx="12"/>
          </p:nvPr>
        </p:nvSpPr>
        <p:spPr/>
        <p:txBody>
          <a:bodyPr/>
          <a:lstStyle>
            <a:lvl1pPr>
              <a:defRPr/>
            </a:lvl1pPr>
          </a:lstStyle>
          <a:p>
            <a:pPr>
              <a:defRPr/>
            </a:pPr>
            <a:fld id="{AB0A02DF-0528-48FD-AB34-39E28D4904C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90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4" name="Slide Number Placeholder 5"/>
          <p:cNvSpPr>
            <a:spLocks noGrp="1"/>
          </p:cNvSpPr>
          <p:nvPr>
            <p:ph type="sldNum" sz="quarter" idx="12"/>
          </p:nvPr>
        </p:nvSpPr>
        <p:spPr/>
        <p:txBody>
          <a:bodyPr/>
          <a:lstStyle>
            <a:lvl1pPr>
              <a:defRPr/>
            </a:lvl1pPr>
          </a:lstStyle>
          <a:p>
            <a:pPr>
              <a:defRPr/>
            </a:pPr>
            <a:fld id="{4A873956-F731-4A59-94D0-754305B7A36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617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9CDA4B79-FEF2-4A5C-8AAE-557ACD57A0A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7071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solidFill>
                  <a:prstClr val="black">
                    <a:tint val="75000"/>
                  </a:prstClr>
                </a:solidFill>
              </a:rPr>
              <a:t>March 2012</a:t>
            </a:r>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TACAS'12</a:t>
            </a:r>
          </a:p>
        </p:txBody>
      </p:sp>
      <p:sp>
        <p:nvSpPr>
          <p:cNvPr id="7" name="Slide Number Placeholder 5"/>
          <p:cNvSpPr>
            <a:spLocks noGrp="1"/>
          </p:cNvSpPr>
          <p:nvPr>
            <p:ph type="sldNum" sz="quarter" idx="12"/>
          </p:nvPr>
        </p:nvSpPr>
        <p:spPr/>
        <p:txBody>
          <a:bodyPr/>
          <a:lstStyle>
            <a:lvl1pPr>
              <a:defRPr/>
            </a:lvl1pPr>
          </a:lstStyle>
          <a:p>
            <a:pPr>
              <a:defRPr/>
            </a:pPr>
            <a:fld id="{D7F245A4-CB8F-4253-8D52-F03393A5A0F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8862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March 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defTabSz="914400">
              <a:defRPr/>
            </a:pPr>
            <a:r>
              <a:rPr lang="en-US">
                <a:solidFill>
                  <a:prstClr val="black">
                    <a:tint val="75000"/>
                  </a:prstClr>
                </a:solidFill>
              </a:rPr>
              <a:t>TACAS'12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defTabSz="914400">
              <a:defRPr/>
            </a:pPr>
            <a:fld id="{F1785E9A-E967-4BAB-B98E-25B92D1DBFF8}" type="slidenum">
              <a:rPr lang="en-US">
                <a:solidFill>
                  <a:prstClr val="black">
                    <a:tint val="75000"/>
                  </a:prstClr>
                </a:solidFill>
              </a:rPr>
              <a:pPr defTabSz="914400">
                <a:defRPr/>
              </a:pPr>
              <a:t>‹#›</a:t>
            </a:fld>
            <a:endParaRPr lang="en-US">
              <a:solidFill>
                <a:prstClr val="black">
                  <a:tint val="75000"/>
                </a:prstClr>
              </a:solidFill>
            </a:endParaRPr>
          </a:p>
        </p:txBody>
      </p:sp>
    </p:spTree>
    <p:extLst>
      <p:ext uri="{BB962C8B-B14F-4D97-AF65-F5344CB8AC3E}">
        <p14:creationId xmlns:p14="http://schemas.microsoft.com/office/powerpoint/2010/main" val="26686715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hyperlink" Target="https://www.intentionet.com/"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3.emf"/><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3.emf"/><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3.emf"/><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0.emf"/><Relationship Id="rId4" Type="http://schemas.openxmlformats.org/officeDocument/2006/relationships/package" Target="../embeddings/Microsoft_Visio_Drawing.vsdx"/></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e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1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3.png"/><Relationship Id="rId4" Type="http://schemas.openxmlformats.org/officeDocument/2006/relationships/image" Target="../media/image1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16.png"/><Relationship Id="rId4" Type="http://schemas.microsoft.com/office/2007/relationships/hdphoto" Target="../media/hdphoto3.wdp"/></Relationships>
</file>

<file path=ppt/slides/_rels/slide142.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80.png"/><Relationship Id="rId7" Type="http://schemas.openxmlformats.org/officeDocument/2006/relationships/image" Target="../media/image52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hyperlink" Target="http://cs.brown.edu/~sk/Publications/Papers/Published/nbfdk-margrave-firewall/" TargetMode="External"/><Relationship Id="rId13" Type="http://schemas.openxmlformats.org/officeDocument/2006/relationships/hyperlink" Target="https://www.usenix.org/conference/nsdi14/technical-sessions/presentation/dobrescu" TargetMode="External"/><Relationship Id="rId3" Type="http://schemas.openxmlformats.org/officeDocument/2006/relationships/hyperlink" Target="http://netgroup.polito.it/teaching/trc/0809/papers/1998-RangeMatching.pdf" TargetMode="External"/><Relationship Id="rId7" Type="http://schemas.openxmlformats.org/officeDocument/2006/relationships/hyperlink" Target="http://www.sigsac.org/ccs/CCS2010/" TargetMode="External"/><Relationship Id="rId12" Type="http://schemas.openxmlformats.org/officeDocument/2006/relationships/hyperlink" Target="http://link.springer.com/chapter/10.1007/978-3-319-02444-8_4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scholar.google.com/citations?view_op=view_citation&amp;hl=en&amp;user=6EsOm1kAAAAJ&amp;citation_for_view=6EsOm1kAAAAJ:qjMakFHDy7sC" TargetMode="External"/><Relationship Id="rId11" Type="http://schemas.openxmlformats.org/officeDocument/2006/relationships/hyperlink" Target="http://pbg.cs.illinois.edu/papers/index.html#khurshid13veriflow" TargetMode="External"/><Relationship Id="rId5" Type="http://schemas.openxmlformats.org/officeDocument/2006/relationships/hyperlink" Target="https://scholar.google.com/citations?view_op=view_citation&amp;hl=en&amp;user=3ewd8VwAAAAJ&amp;citation_for_view=3ewd8VwAAAAJ:_kc_bZDykSQC" TargetMode="External"/><Relationship Id="rId15" Type="http://schemas.openxmlformats.org/officeDocument/2006/relationships/hyperlink" Target="http://research.microsoft.com/apps/pubs/default.aspx?id=225826" TargetMode="External"/><Relationship Id="rId10" Type="http://schemas.openxmlformats.org/officeDocument/2006/relationships/hyperlink" Target="http://dblp.uni-trier.de/db/conf/nsdi/nsdi2013.html#KazemianCZVMW13" TargetMode="External"/><Relationship Id="rId4" Type="http://schemas.openxmlformats.org/officeDocument/2006/relationships/hyperlink" Target="https://scholar.google.co.uk/citations?view_op=view_citation&amp;hl=en&amp;user=kEM42bEAAAAJ&amp;citation_for_view=kEM42bEAAAAJ:2osOgNQ5qMEC" TargetMode="External"/><Relationship Id="rId9" Type="http://schemas.openxmlformats.org/officeDocument/2006/relationships/hyperlink" Target="http://pbg.cs.illinois.edu/papers/anteater-sigcomm2011.pdf" TargetMode="External"/><Relationship Id="rId14" Type="http://schemas.openxmlformats.org/officeDocument/2006/relationships/hyperlink" Target="http://www.sdiconf.com/files/27-praktic/Sergey%20V.%20Altukhov,%20Eugene%20V.%20Chemeritsky,%20Vladislav%20V.%20Podymov,%20Vladimir%20A.%20Zakharov.%20VERMONT%20-%20a%20toolset%20for%20checking%20SDN%20packet%20forwarding%20policies%20on-line.pdf" TargetMode="External"/></Relationships>
</file>

<file path=ppt/slides/_rels/slide165.xml.rels><?xml version="1.0" encoding="UTF-8" standalone="yes"?>
<Relationships xmlns="http://schemas.openxmlformats.org/package/2006/relationships"><Relationship Id="rId8" Type="http://schemas.openxmlformats.org/officeDocument/2006/relationships/hyperlink" Target="http://www.cs.cornell.edu/~jnfoster/papers/netkat-automata.pdf" TargetMode="External"/><Relationship Id="rId3" Type="http://schemas.openxmlformats.org/officeDocument/2006/relationships/hyperlink" Target="http://agember.com/docs/ball2014vericon.pdf" TargetMode="External"/><Relationship Id="rId7" Type="http://schemas.openxmlformats.org/officeDocument/2006/relationships/hyperlink" Target="http://people.cs.umass.edu/~immerman/pub/SDN_POPL2015.pd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cs.brown.edu/~sk/Publications/Papers/Published/nfk-static-diff-anal-sdn/" TargetMode="External"/><Relationship Id="rId5" Type="http://schemas.openxmlformats.org/officeDocument/2006/relationships/hyperlink" Target="https://www.usenix.org/system/files/conference/nsdi15/nsdi15-paper-fogel.pdf" TargetMode="External"/><Relationship Id="rId4" Type="http://schemas.openxmlformats.org/officeDocument/2006/relationships/hyperlink" Target="http://cs.brown.edu/~sk/Publications/Papers/Published/nfsk-flowlog-tierless/" TargetMode="External"/></Relationships>
</file>

<file path=ppt/slides/_rels/slide166.xml.rels><?xml version="1.0" encoding="UTF-8" standalone="yes"?>
<Relationships xmlns="http://schemas.openxmlformats.org/package/2006/relationships"><Relationship Id="rId8" Type="http://schemas.openxmlformats.org/officeDocument/2006/relationships/hyperlink" Target="https://www.usenix.org/system/files/conference/nsdi15/nsdi15-paper-jose.pdf" TargetMode="External"/><Relationship Id="rId3" Type="http://schemas.openxmlformats.org/officeDocument/2006/relationships/hyperlink" Target="https://scholar.google.com/citations?view_op=view_citation&amp;hl=en&amp;user=v_uxLhgAAAAJ&amp;citation_for_view=v_uxLhgAAAAJ:-f6ydRqryjwC" TargetMode="External"/><Relationship Id="rId7" Type="http://schemas.openxmlformats.org/officeDocument/2006/relationships/hyperlink" Target="http://hdl.handle.net/1813/3444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cs.cornell.edu/~jnfoster/papers/verified-controllers-pldi13.pdf" TargetMode="External"/><Relationship Id="rId5" Type="http://schemas.openxmlformats.org/officeDocument/2006/relationships/hyperlink" Target="https://www.cs.princeton.edu/~jrex/papers/rule-place13.pdf" TargetMode="External"/><Relationship Id="rId4" Type="http://schemas.openxmlformats.org/officeDocument/2006/relationships/hyperlink" Target="http://www.cs.cornell.edu/~jnfoster/papers/frenetic-icfp11.pdf" TargetMode="External"/><Relationship Id="rId9" Type="http://schemas.openxmlformats.org/officeDocument/2006/relationships/hyperlink" Target="http://www.cs.cornell.edu/~jnfoster/papers/frenetic-update-synthesis-pldi15.pdf"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dblp.uni-trier.de/db/conf/conext/conext2012.html#ZengKVM12" TargetMode="External"/><Relationship Id="rId2" Type="http://schemas.openxmlformats.org/officeDocument/2006/relationships/hyperlink" Target="http://infoscience.epfl.ch/record/170618"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70.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11.png"/><Relationship Id="rId5" Type="http://schemas.openxmlformats.org/officeDocument/2006/relationships/image" Target="../media/image54.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2.png"/><Relationship Id="rId9" Type="http://schemas.openxmlformats.org/officeDocument/2006/relationships/image" Target="../media/image99.png"/><Relationship Id="rId1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3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tutorial/sat.p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6.jpeg"/><Relationship Id="rId7" Type="http://schemas.openxmlformats.org/officeDocument/2006/relationships/customXml" Target="../ink/ink4.xml"/><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100.emf"/><Relationship Id="rId5" Type="http://schemas.openxmlformats.org/officeDocument/2006/relationships/customXml" Target="../ink/ink3.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00.png"/><Relationship Id="rId3" Type="http://schemas.openxmlformats.org/officeDocument/2006/relationships/image" Target="../media/image31.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300.png"/><Relationship Id="rId5" Type="http://schemas.openxmlformats.org/officeDocument/2006/relationships/image" Target="../media/image241.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28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70.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2.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4.emf"/><Relationship Id="rId4" Type="http://schemas.openxmlformats.org/officeDocument/2006/relationships/image" Target="../media/image4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veriflow.net/" TargetMode="External"/><Relationship Id="rId2" Type="http://schemas.openxmlformats.org/officeDocument/2006/relationships/hyperlink" Target="http://www.forwardnetworks.com/" TargetMode="External"/><Relationship Id="rId1" Type="http://schemas.openxmlformats.org/officeDocument/2006/relationships/slideLayout" Target="../slideLayouts/slideLayout2.xml"/><Relationship Id="rId4" Type="http://schemas.openxmlformats.org/officeDocument/2006/relationships/hyperlink" Target="https://www.intentionet.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4.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25.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wmf"/></Relationships>
</file>

<file path=ppt/slides/_rels/slide9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47800"/>
            <a:ext cx="8229600" cy="1143000"/>
          </a:xfrm>
        </p:spPr>
        <p:txBody>
          <a:bodyPr/>
          <a:lstStyle/>
          <a:p>
            <a:r>
              <a:rPr lang="en-US" b="1" dirty="0">
                <a:solidFill>
                  <a:schemeClr val="tx2">
                    <a:lumMod val="60000"/>
                    <a:lumOff val="40000"/>
                  </a:schemeClr>
                </a:solidFill>
                <a:effectLst>
                  <a:outerShdw blurRad="38100" dist="38100" dir="2700000" algn="tl">
                    <a:srgbClr val="000000">
                      <a:alpha val="43137"/>
                    </a:srgbClr>
                  </a:outerShdw>
                </a:effectLst>
              </a:rPr>
              <a:t>Network Verification</a:t>
            </a:r>
            <a:endParaRPr lang="en-US" dirty="0">
              <a:solidFill>
                <a:srgbClr val="077DE9"/>
              </a:solidFill>
            </a:endParaRPr>
          </a:p>
        </p:txBody>
      </p:sp>
      <p:sp>
        <p:nvSpPr>
          <p:cNvPr id="4" name="Rectangle 3"/>
          <p:cNvSpPr/>
          <p:nvPr/>
        </p:nvSpPr>
        <p:spPr>
          <a:xfrm>
            <a:off x="1729745" y="3882898"/>
            <a:ext cx="6172200" cy="369332"/>
          </a:xfrm>
          <a:prstGeom prst="rect">
            <a:avLst/>
          </a:prstGeom>
        </p:spPr>
        <p:txBody>
          <a:bodyPr wrap="square">
            <a:spAutoFit/>
          </a:bodyPr>
          <a:lstStyle/>
          <a:p>
            <a:pPr algn="ctr"/>
            <a:r>
              <a:rPr lang="en-US" dirty="0"/>
              <a:t>Nikolaj Bjørner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55" y="6121631"/>
            <a:ext cx="1362075" cy="390525"/>
          </a:xfrm>
          <a:prstGeom prst="rect">
            <a:avLst/>
          </a:prstGeom>
        </p:spPr>
      </p:pic>
      <p:sp>
        <p:nvSpPr>
          <p:cNvPr id="5" name="TextBox 4"/>
          <p:cNvSpPr txBox="1"/>
          <p:nvPr/>
        </p:nvSpPr>
        <p:spPr>
          <a:xfrm>
            <a:off x="3192552" y="5469655"/>
            <a:ext cx="3078282" cy="369332"/>
          </a:xfrm>
          <a:prstGeom prst="rect">
            <a:avLst/>
          </a:prstGeom>
          <a:noFill/>
        </p:spPr>
        <p:txBody>
          <a:bodyPr wrap="square" rtlCol="0">
            <a:spAutoFit/>
          </a:bodyPr>
          <a:lstStyle/>
          <a:p>
            <a:r>
              <a:rPr lang="en-US" dirty="0"/>
              <a:t>Lipari Summer School 2017</a:t>
            </a:r>
          </a:p>
        </p:txBody>
      </p:sp>
    </p:spTree>
    <p:extLst>
      <p:ext uri="{BB962C8B-B14F-4D97-AF65-F5344CB8AC3E}">
        <p14:creationId xmlns:p14="http://schemas.microsoft.com/office/powerpoint/2010/main" val="667031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924" y="1740093"/>
            <a:ext cx="2221519" cy="156769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2240" y="1834617"/>
            <a:ext cx="1654511" cy="15166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57" y="4023446"/>
            <a:ext cx="2057415" cy="198597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379" y="3834398"/>
            <a:ext cx="2186003" cy="2252679"/>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2477" y="423259"/>
            <a:ext cx="5374892" cy="779857"/>
          </a:xfrm>
          <a:prstGeom prst="rect">
            <a:avLst/>
          </a:prstGeom>
        </p:spPr>
      </p:pic>
      <p:sp>
        <p:nvSpPr>
          <p:cNvPr id="16" name="Content Placeholder 15"/>
          <p:cNvSpPr>
            <a:spLocks noGrp="1"/>
          </p:cNvSpPr>
          <p:nvPr>
            <p:ph sz="half" idx="2"/>
          </p:nvPr>
        </p:nvSpPr>
        <p:spPr>
          <a:xfrm>
            <a:off x="5392056" y="1551238"/>
            <a:ext cx="3683231" cy="4111544"/>
          </a:xfrm>
        </p:spPr>
        <p:txBody>
          <a:bodyPr/>
          <a:lstStyle/>
          <a:p>
            <a:pPr marL="0" indent="0">
              <a:buNone/>
            </a:pPr>
            <a:r>
              <a:rPr lang="en-US" sz="2400" dirty="0"/>
              <a:t>Does the network meet auditing criteria?</a:t>
            </a:r>
          </a:p>
          <a:p>
            <a:pPr marL="0" indent="0">
              <a:buNone/>
            </a:pPr>
            <a:endParaRPr lang="en-US" sz="2400" dirty="0"/>
          </a:p>
          <a:p>
            <a:pPr marL="0" indent="0">
              <a:buNone/>
            </a:pPr>
            <a:endParaRPr lang="en-US" sz="2400" dirty="0"/>
          </a:p>
          <a:p>
            <a:pPr marL="0" indent="0">
              <a:buNone/>
            </a:pPr>
            <a:r>
              <a:rPr lang="en-US" sz="2400" dirty="0"/>
              <a:t>Do flows take shortest paths, meet redundancy?</a:t>
            </a:r>
          </a:p>
          <a:p>
            <a:pPr marL="0" indent="0">
              <a:buNone/>
            </a:pPr>
            <a:endParaRPr lang="en-US" sz="2400" dirty="0"/>
          </a:p>
          <a:p>
            <a:pPr marL="0" indent="0">
              <a:buNone/>
            </a:pPr>
            <a:endParaRPr lang="en-US" sz="2400" dirty="0"/>
          </a:p>
          <a:p>
            <a:pPr marL="0" indent="0">
              <a:buNone/>
            </a:pPr>
            <a:r>
              <a:rPr lang="en-US" sz="2400" dirty="0"/>
              <a:t>What is impact of a change?</a:t>
            </a:r>
          </a:p>
          <a:p>
            <a:pPr marL="0" indent="0">
              <a:buNone/>
            </a:pPr>
            <a:endParaRPr lang="en-US" sz="2000" dirty="0"/>
          </a:p>
          <a:p>
            <a:pPr marL="0" indent="0">
              <a:buNone/>
            </a:pPr>
            <a:endParaRPr lang="en-US" sz="2000" dirty="0"/>
          </a:p>
          <a:p>
            <a:pPr marL="0" indent="0">
              <a:buNone/>
            </a:pPr>
            <a:r>
              <a:rPr lang="en-US" sz="2400" dirty="0"/>
              <a:t>Is network fault tolerant?</a:t>
            </a:r>
          </a:p>
        </p:txBody>
      </p:sp>
    </p:spTree>
    <p:extLst>
      <p:ext uri="{BB962C8B-B14F-4D97-AF65-F5344CB8AC3E}">
        <p14:creationId xmlns:p14="http://schemas.microsoft.com/office/powerpoint/2010/main" val="1540787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402" y="4754611"/>
            <a:ext cx="892166" cy="601472"/>
          </a:xfrm>
          <a:prstGeom prst="rect">
            <a:avLst/>
          </a:prstGeom>
        </p:spPr>
      </p:pic>
      <p:sp>
        <p:nvSpPr>
          <p:cNvPr id="2" name="Title 1"/>
          <p:cNvSpPr>
            <a:spLocks noGrp="1"/>
          </p:cNvSpPr>
          <p:nvPr>
            <p:ph type="title"/>
          </p:nvPr>
        </p:nvSpPr>
        <p:spPr>
          <a:xfrm>
            <a:off x="768927" y="332509"/>
            <a:ext cx="7055428" cy="776439"/>
          </a:xfrm>
        </p:spPr>
        <p:txBody>
          <a:bodyPr>
            <a:normAutofit/>
          </a:bodyPr>
          <a:lstStyle/>
          <a:p>
            <a:r>
              <a:rPr lang="en-US" sz="4000" b="1" dirty="0">
                <a:solidFill>
                  <a:srgbClr val="0070C0"/>
                </a:solidFill>
                <a:effectLst>
                  <a:outerShdw blurRad="38100" dist="38100" dir="2700000" algn="tl">
                    <a:srgbClr val="000000">
                      <a:alpha val="43137"/>
                    </a:srgbClr>
                  </a:outerShdw>
                </a:effectLst>
              </a:rPr>
              <a:t>CP Tester: </a:t>
            </a:r>
            <a:r>
              <a:rPr lang="en-US" sz="4000" b="1" dirty="0" err="1">
                <a:solidFill>
                  <a:srgbClr val="0070C0"/>
                </a:solidFill>
                <a:effectLst>
                  <a:outerShdw blurRad="38100" dist="38100" dir="2700000" algn="tl">
                    <a:srgbClr val="000000">
                      <a:alpha val="43137"/>
                    </a:srgbClr>
                  </a:outerShdw>
                </a:effectLst>
              </a:rPr>
              <a:t>BatFish</a:t>
            </a:r>
            <a:r>
              <a:rPr lang="en-US" sz="4000" b="1" dirty="0">
                <a:solidFill>
                  <a:srgbClr val="0070C0"/>
                </a:solidFill>
                <a:effectLst>
                  <a:outerShdw blurRad="38100" dist="38100" dir="2700000" algn="tl">
                    <a:srgbClr val="000000">
                      <a:alpha val="43137"/>
                    </a:srgbClr>
                  </a:outerShdw>
                </a:effectLst>
              </a:rPr>
              <a:t>  </a:t>
            </a:r>
            <a:r>
              <a:rPr lang="en-US" sz="4000" dirty="0"/>
              <a:t>[Fogel 15]</a:t>
            </a:r>
          </a:p>
        </p:txBody>
      </p:sp>
      <p:sp>
        <p:nvSpPr>
          <p:cNvPr id="3" name="Content Placeholder 2"/>
          <p:cNvSpPr>
            <a:spLocks noGrp="1"/>
          </p:cNvSpPr>
          <p:nvPr>
            <p:ph idx="1"/>
          </p:nvPr>
        </p:nvSpPr>
        <p:spPr>
          <a:xfrm>
            <a:off x="1492930" y="988763"/>
            <a:ext cx="6326505" cy="3674745"/>
          </a:xfrm>
        </p:spPr>
        <p:txBody>
          <a:bodyPr>
            <a:normAutofit/>
          </a:bodyPr>
          <a:lstStyle/>
          <a:p>
            <a:pPr marL="0" lvl="1" indent="0">
              <a:buSzPct val="100000"/>
              <a:buNone/>
            </a:pPr>
            <a:r>
              <a:rPr lang="en-US" dirty="0"/>
              <a:t>Check configuration sanity </a:t>
            </a:r>
            <a:r>
              <a:rPr lang="en-US" i="1" dirty="0"/>
              <a:t>before</a:t>
            </a:r>
            <a:r>
              <a:rPr lang="en-US" dirty="0"/>
              <a:t> applying to the network</a:t>
            </a:r>
          </a:p>
          <a:p>
            <a:pPr marL="557213" lvl="2" indent="-257175">
              <a:buSzPct val="100000"/>
            </a:pPr>
            <a:r>
              <a:rPr lang="en-US" dirty="0"/>
              <a:t>Check safety in the presence of certain routing changes</a:t>
            </a:r>
          </a:p>
          <a:p>
            <a:pPr marL="557213" lvl="2" indent="-257175">
              <a:buSzPct val="100000"/>
            </a:pPr>
            <a:r>
              <a:rPr lang="en-US" dirty="0"/>
              <a:t>Check back-ups are properly implemented</a:t>
            </a:r>
          </a:p>
          <a:p>
            <a:pPr marL="557213" lvl="2" indent="-257175">
              <a:buSzPct val="100000"/>
            </a:pPr>
            <a:r>
              <a:rPr lang="en-US" dirty="0"/>
              <a:t>Abstractions: </a:t>
            </a:r>
            <a:r>
              <a:rPr lang="en-US" dirty="0" err="1"/>
              <a:t>Datalog</a:t>
            </a:r>
            <a:r>
              <a:rPr lang="en-US" dirty="0"/>
              <a:t> model, ignores race conditions</a:t>
            </a:r>
          </a:p>
        </p:txBody>
      </p:sp>
      <p:sp>
        <p:nvSpPr>
          <p:cNvPr id="6" name="Rounded Rectangle 5"/>
          <p:cNvSpPr/>
          <p:nvPr/>
        </p:nvSpPr>
        <p:spPr>
          <a:xfrm>
            <a:off x="1524542" y="3969728"/>
            <a:ext cx="1236242" cy="2628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err="1">
                <a:solidFill>
                  <a:schemeClr val="tx1"/>
                </a:solidFill>
              </a:rPr>
              <a:t>Config</a:t>
            </a:r>
            <a:r>
              <a:rPr lang="en-US" sz="1500" dirty="0">
                <a:solidFill>
                  <a:schemeClr val="tx1"/>
                </a:solidFill>
              </a:rPr>
              <a:t> files</a:t>
            </a:r>
          </a:p>
        </p:txBody>
      </p:sp>
      <p:sp>
        <p:nvSpPr>
          <p:cNvPr id="8" name="Rounded Rectangle 7"/>
          <p:cNvSpPr/>
          <p:nvPr/>
        </p:nvSpPr>
        <p:spPr>
          <a:xfrm>
            <a:off x="4656183" y="3969729"/>
            <a:ext cx="1253729" cy="4798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Control plane logic</a:t>
            </a:r>
          </a:p>
        </p:txBody>
      </p:sp>
      <p:sp>
        <p:nvSpPr>
          <p:cNvPr id="9" name="Rounded Rectangle 8"/>
          <p:cNvSpPr/>
          <p:nvPr/>
        </p:nvSpPr>
        <p:spPr>
          <a:xfrm>
            <a:off x="6413647" y="4799335"/>
            <a:ext cx="1179162" cy="52042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Data plane state</a:t>
            </a:r>
          </a:p>
        </p:txBody>
      </p:sp>
      <p:sp>
        <p:nvSpPr>
          <p:cNvPr id="10" name="Oval 9"/>
          <p:cNvSpPr/>
          <p:nvPr/>
        </p:nvSpPr>
        <p:spPr>
          <a:xfrm>
            <a:off x="3269043" y="4087442"/>
            <a:ext cx="991230" cy="23849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Parser</a:t>
            </a:r>
          </a:p>
        </p:txBody>
      </p:sp>
      <p:sp>
        <p:nvSpPr>
          <p:cNvPr id="11" name="Oval 10"/>
          <p:cNvSpPr/>
          <p:nvPr/>
        </p:nvSpPr>
        <p:spPr>
          <a:xfrm>
            <a:off x="6407334" y="3987387"/>
            <a:ext cx="1186006" cy="4429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Logic solver</a:t>
            </a:r>
          </a:p>
        </p:txBody>
      </p:sp>
      <p:sp>
        <p:nvSpPr>
          <p:cNvPr id="12" name="Rounded Rectangle 11"/>
          <p:cNvSpPr/>
          <p:nvPr/>
        </p:nvSpPr>
        <p:spPr>
          <a:xfrm>
            <a:off x="4675810" y="5545836"/>
            <a:ext cx="1014843" cy="29618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Query</a:t>
            </a:r>
          </a:p>
        </p:txBody>
      </p:sp>
      <p:sp>
        <p:nvSpPr>
          <p:cNvPr id="13" name="Oval 12"/>
          <p:cNvSpPr/>
          <p:nvPr/>
        </p:nvSpPr>
        <p:spPr>
          <a:xfrm>
            <a:off x="4656184" y="4830409"/>
            <a:ext cx="1050026" cy="47575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Query solver</a:t>
            </a:r>
          </a:p>
        </p:txBody>
      </p:sp>
      <p:cxnSp>
        <p:nvCxnSpPr>
          <p:cNvPr id="15" name="Straight Arrow Connector 14"/>
          <p:cNvCxnSpPr>
            <a:stCxn id="6" idx="3"/>
            <a:endCxn id="10" idx="2"/>
          </p:cNvCxnSpPr>
          <p:nvPr/>
        </p:nvCxnSpPr>
        <p:spPr>
          <a:xfrm>
            <a:off x="2760784" y="4101147"/>
            <a:ext cx="508259" cy="1055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6" idx="3"/>
            <a:endCxn id="10" idx="2"/>
          </p:cNvCxnSpPr>
          <p:nvPr/>
        </p:nvCxnSpPr>
        <p:spPr>
          <a:xfrm flipV="1">
            <a:off x="2771622" y="4206691"/>
            <a:ext cx="497421" cy="2429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8" idx="1"/>
          </p:cNvCxnSpPr>
          <p:nvPr/>
        </p:nvCxnSpPr>
        <p:spPr>
          <a:xfrm>
            <a:off x="4260273" y="4206691"/>
            <a:ext cx="395910" cy="2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1" idx="2"/>
          </p:cNvCxnSpPr>
          <p:nvPr/>
        </p:nvCxnSpPr>
        <p:spPr>
          <a:xfrm flipV="1">
            <a:off x="5909912" y="4208875"/>
            <a:ext cx="497422" cy="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4"/>
            <a:endCxn id="9" idx="0"/>
          </p:cNvCxnSpPr>
          <p:nvPr/>
        </p:nvCxnSpPr>
        <p:spPr>
          <a:xfrm>
            <a:off x="7000337" y="4430363"/>
            <a:ext cx="2891" cy="3689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a:endCxn id="13" idx="6"/>
          </p:cNvCxnSpPr>
          <p:nvPr/>
        </p:nvCxnSpPr>
        <p:spPr>
          <a:xfrm flipH="1">
            <a:off x="5706210" y="5059549"/>
            <a:ext cx="707437" cy="87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a:endCxn id="13" idx="4"/>
          </p:cNvCxnSpPr>
          <p:nvPr/>
        </p:nvCxnSpPr>
        <p:spPr>
          <a:xfrm flipH="1" flipV="1">
            <a:off x="5181198" y="5306162"/>
            <a:ext cx="2035" cy="2396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a:endCxn id="13" idx="0"/>
          </p:cNvCxnSpPr>
          <p:nvPr/>
        </p:nvCxnSpPr>
        <p:spPr>
          <a:xfrm flipH="1">
            <a:off x="5181197" y="4449609"/>
            <a:ext cx="101851" cy="380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24" idx="3"/>
          </p:cNvCxnSpPr>
          <p:nvPr/>
        </p:nvCxnSpPr>
        <p:spPr>
          <a:xfrm flipH="1" flipV="1">
            <a:off x="3959567" y="5055347"/>
            <a:ext cx="696617" cy="12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26144" y="5251975"/>
            <a:ext cx="1222619" cy="29386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Provenance</a:t>
            </a:r>
          </a:p>
        </p:txBody>
      </p:sp>
      <p:sp>
        <p:nvSpPr>
          <p:cNvPr id="26" name="Rounded Rectangle 25"/>
          <p:cNvSpPr/>
          <p:nvPr/>
        </p:nvSpPr>
        <p:spPr>
          <a:xfrm>
            <a:off x="1524542" y="4325939"/>
            <a:ext cx="1247080" cy="24733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defTabSz="825500">
              <a:defRPr sz="5000">
                <a:solidFill>
                  <a:schemeClr val="lt1"/>
                </a:solidFill>
                <a:latin typeface="+mn-lt"/>
                <a:ea typeface="+mn-ea"/>
                <a:cs typeface="+mn-cs"/>
                <a:sym typeface="Helvetica Light"/>
              </a:defRPr>
            </a:lvl1pPr>
            <a:lvl2pPr indent="228600" algn="ctr" defTabSz="825500">
              <a:defRPr sz="5000">
                <a:solidFill>
                  <a:schemeClr val="lt1"/>
                </a:solidFill>
                <a:latin typeface="+mn-lt"/>
                <a:ea typeface="+mn-ea"/>
                <a:cs typeface="+mn-cs"/>
                <a:sym typeface="Helvetica Light"/>
              </a:defRPr>
            </a:lvl2pPr>
            <a:lvl3pPr indent="457200" algn="ctr" defTabSz="825500">
              <a:defRPr sz="5000">
                <a:solidFill>
                  <a:schemeClr val="lt1"/>
                </a:solidFill>
                <a:latin typeface="+mn-lt"/>
                <a:ea typeface="+mn-ea"/>
                <a:cs typeface="+mn-cs"/>
                <a:sym typeface="Helvetica Light"/>
              </a:defRPr>
            </a:lvl3pPr>
            <a:lvl4pPr indent="685800" algn="ctr" defTabSz="825500">
              <a:defRPr sz="5000">
                <a:solidFill>
                  <a:schemeClr val="lt1"/>
                </a:solidFill>
                <a:latin typeface="+mn-lt"/>
                <a:ea typeface="+mn-ea"/>
                <a:cs typeface="+mn-cs"/>
                <a:sym typeface="Helvetica Light"/>
              </a:defRPr>
            </a:lvl4pPr>
            <a:lvl5pPr indent="914400" algn="ctr" defTabSz="825500">
              <a:defRPr sz="5000">
                <a:solidFill>
                  <a:schemeClr val="lt1"/>
                </a:solidFill>
                <a:latin typeface="+mn-lt"/>
                <a:ea typeface="+mn-ea"/>
                <a:cs typeface="+mn-cs"/>
                <a:sym typeface="Helvetica Light"/>
              </a:defRPr>
            </a:lvl5pPr>
            <a:lvl6pPr indent="1143000" algn="ctr" defTabSz="825500">
              <a:defRPr sz="5000">
                <a:solidFill>
                  <a:schemeClr val="lt1"/>
                </a:solidFill>
                <a:latin typeface="+mn-lt"/>
                <a:ea typeface="+mn-ea"/>
                <a:cs typeface="+mn-cs"/>
                <a:sym typeface="Helvetica Light"/>
              </a:defRPr>
            </a:lvl6pPr>
            <a:lvl7pPr indent="1371600" algn="ctr" defTabSz="825500">
              <a:defRPr sz="5000">
                <a:solidFill>
                  <a:schemeClr val="lt1"/>
                </a:solidFill>
                <a:latin typeface="+mn-lt"/>
                <a:ea typeface="+mn-ea"/>
                <a:cs typeface="+mn-cs"/>
                <a:sym typeface="Helvetica Light"/>
              </a:defRPr>
            </a:lvl7pPr>
            <a:lvl8pPr indent="1600200" algn="ctr" defTabSz="825500">
              <a:defRPr sz="5000">
                <a:solidFill>
                  <a:schemeClr val="lt1"/>
                </a:solidFill>
                <a:latin typeface="+mn-lt"/>
                <a:ea typeface="+mn-ea"/>
                <a:cs typeface="+mn-cs"/>
                <a:sym typeface="Helvetica Light"/>
              </a:defRPr>
            </a:lvl8pPr>
            <a:lvl9pPr indent="1828800" algn="ctr" defTabSz="825500">
              <a:defRPr sz="5000">
                <a:solidFill>
                  <a:schemeClr val="lt1"/>
                </a:solidFill>
                <a:latin typeface="+mn-lt"/>
                <a:ea typeface="+mn-ea"/>
                <a:cs typeface="+mn-cs"/>
                <a:sym typeface="Helvetica Light"/>
              </a:defRPr>
            </a:lvl9pPr>
          </a:lstStyle>
          <a:p>
            <a:pPr algn="ctr"/>
            <a:r>
              <a:rPr lang="en-US" sz="1500" dirty="0">
                <a:solidFill>
                  <a:schemeClr val="tx1"/>
                </a:solidFill>
              </a:rPr>
              <a:t>Environment</a:t>
            </a:r>
          </a:p>
        </p:txBody>
      </p:sp>
    </p:spTree>
    <p:extLst>
      <p:ext uri="{BB962C8B-B14F-4D97-AF65-F5344CB8AC3E}">
        <p14:creationId xmlns:p14="http://schemas.microsoft.com/office/powerpoint/2010/main" val="87428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25" grpId="0" animBg="1"/>
      <p:bldP spid="2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VeriCon</a:t>
            </a:r>
            <a:r>
              <a:rPr lang="en-US" sz="4000" b="1" dirty="0">
                <a:solidFill>
                  <a:srgbClr val="0070C0"/>
                </a:solidFill>
                <a:effectLst>
                  <a:outerShdw blurRad="38100" dist="38100" dir="2700000" algn="tl">
                    <a:srgbClr val="000000">
                      <a:alpha val="43137"/>
                    </a:srgbClr>
                  </a:outerShdw>
                </a:effectLst>
              </a:rPr>
              <a:t> </a:t>
            </a:r>
            <a:r>
              <a:rPr lang="en-US" sz="4000" dirty="0"/>
              <a:t>[Ball 14]</a:t>
            </a:r>
          </a:p>
        </p:txBody>
      </p:sp>
      <p:sp>
        <p:nvSpPr>
          <p:cNvPr id="3" name="Content Placeholder 2"/>
          <p:cNvSpPr>
            <a:spLocks noGrp="1"/>
          </p:cNvSpPr>
          <p:nvPr>
            <p:ph idx="1"/>
          </p:nvPr>
        </p:nvSpPr>
        <p:spPr/>
        <p:txBody>
          <a:bodyPr/>
          <a:lstStyle/>
          <a:p>
            <a:r>
              <a:rPr lang="en-US" dirty="0"/>
              <a:t>Works for infinite state systems.  All networks that meet network invariants</a:t>
            </a:r>
          </a:p>
          <a:p>
            <a:r>
              <a:rPr lang="en-US" dirty="0"/>
              <a:t>Works only for safety properties</a:t>
            </a:r>
          </a:p>
          <a:p>
            <a:r>
              <a:rPr lang="en-US" dirty="0"/>
              <a:t>Needs auxiliary invariants for proof </a:t>
            </a:r>
          </a:p>
          <a:p>
            <a:pPr lvl="1"/>
            <a:r>
              <a:rPr lang="en-US" dirty="0"/>
              <a:t>but system uses weakest preconditions to supply hints</a:t>
            </a:r>
          </a:p>
        </p:txBody>
      </p:sp>
    </p:spTree>
    <p:extLst>
      <p:ext uri="{BB962C8B-B14F-4D97-AF65-F5344CB8AC3E}">
        <p14:creationId xmlns:p14="http://schemas.microsoft.com/office/powerpoint/2010/main" val="16067351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solidFill>
                  <a:srgbClr val="619BE1"/>
                </a:solidFill>
                <a:effectLst>
                  <a:outerShdw blurRad="38100" dist="38100" dir="2700000" algn="tl">
                    <a:srgbClr val="000000">
                      <a:alpha val="43137"/>
                    </a:srgbClr>
                  </a:outerShdw>
                </a:effectLst>
              </a:rPr>
              <a:t>SDN Control Programs Proved</a:t>
            </a:r>
          </a:p>
        </p:txBody>
      </p:sp>
      <p:graphicFrame>
        <p:nvGraphicFramePr>
          <p:cNvPr id="4" name="Table 3"/>
          <p:cNvGraphicFramePr>
            <a:graphicFrameLocks noGrp="1"/>
          </p:cNvGraphicFramePr>
          <p:nvPr>
            <p:extLst>
              <p:ext uri="{D42A27DB-BD31-4B8C-83A1-F6EECF244321}">
                <p14:modId xmlns:p14="http://schemas.microsoft.com/office/powerpoint/2010/main" val="3696530397"/>
              </p:ext>
            </p:extLst>
          </p:nvPr>
        </p:nvGraphicFramePr>
        <p:xfrm>
          <a:off x="949407" y="1624151"/>
          <a:ext cx="7245186" cy="4383398"/>
        </p:xfrm>
        <a:graphic>
          <a:graphicData uri="http://schemas.openxmlformats.org/drawingml/2006/table">
            <a:tbl>
              <a:tblPr firstRow="1" bandRow="1">
                <a:tableStyleId>{5C22544A-7EE6-4342-B048-85BDC9FD1C3A}</a:tableStyleId>
              </a:tblPr>
              <a:tblGrid>
                <a:gridCol w="1620636">
                  <a:extLst>
                    <a:ext uri="{9D8B030D-6E8A-4147-A177-3AD203B41FA5}">
                      <a16:colId xmlns:a16="http://schemas.microsoft.com/office/drawing/2014/main" val="20000"/>
                    </a:ext>
                  </a:extLst>
                </a:gridCol>
                <a:gridCol w="5624550">
                  <a:extLst>
                    <a:ext uri="{9D8B030D-6E8A-4147-A177-3AD203B41FA5}">
                      <a16:colId xmlns:a16="http://schemas.microsoft.com/office/drawing/2014/main" val="20001"/>
                    </a:ext>
                  </a:extLst>
                </a:gridCol>
              </a:tblGrid>
              <a:tr h="915182">
                <a:tc>
                  <a:txBody>
                    <a:bodyPr/>
                    <a:lstStyle/>
                    <a:p>
                      <a:r>
                        <a:rPr lang="en-US" dirty="0"/>
                        <a:t>Program</a:t>
                      </a:r>
                    </a:p>
                  </a:txBody>
                  <a:tcPr/>
                </a:tc>
                <a:tc>
                  <a:txBody>
                    <a:bodyPr/>
                    <a:lstStyle/>
                    <a:p>
                      <a:r>
                        <a:rPr lang="en-US" dirty="0"/>
                        <a:t>Program</a:t>
                      </a:r>
                      <a:r>
                        <a:rPr lang="en-US" baseline="0" dirty="0"/>
                        <a:t> and Property</a:t>
                      </a:r>
                      <a:endParaRPr lang="en-US" dirty="0"/>
                    </a:p>
                  </a:txBody>
                  <a:tcPr/>
                </a:tc>
                <a:extLst>
                  <a:ext uri="{0D108BD9-81ED-4DB2-BD59-A6C34878D82A}">
                    <a16:rowId xmlns:a16="http://schemas.microsoft.com/office/drawing/2014/main" val="10000"/>
                  </a:ext>
                </a:extLst>
              </a:tr>
              <a:tr h="530227">
                <a:tc>
                  <a:txBody>
                    <a:bodyPr/>
                    <a:lstStyle/>
                    <a:p>
                      <a:r>
                        <a:rPr lang="en-US" dirty="0"/>
                        <a:t>Firewall</a:t>
                      </a:r>
                    </a:p>
                  </a:txBody>
                  <a:tcPr/>
                </a:tc>
                <a:tc>
                  <a:txBody>
                    <a:bodyPr/>
                    <a:lstStyle/>
                    <a:p>
                      <a:r>
                        <a:rPr lang="en-US" dirty="0"/>
                        <a:t>Correct forwarding for a basic</a:t>
                      </a:r>
                      <a:r>
                        <a:rPr lang="en-US" baseline="0" dirty="0"/>
                        <a:t> </a:t>
                      </a:r>
                      <a:r>
                        <a:rPr lang="en-US" dirty="0"/>
                        <a:t>firewall abstraction</a:t>
                      </a:r>
                    </a:p>
                  </a:txBody>
                  <a:tcPr/>
                </a:tc>
                <a:extLst>
                  <a:ext uri="{0D108BD9-81ED-4DB2-BD59-A6C34878D82A}">
                    <a16:rowId xmlns:a16="http://schemas.microsoft.com/office/drawing/2014/main" val="10001"/>
                  </a:ext>
                </a:extLst>
              </a:tr>
              <a:tr h="883841">
                <a:tc>
                  <a:txBody>
                    <a:bodyPr/>
                    <a:lstStyle/>
                    <a:p>
                      <a:r>
                        <a:rPr lang="en-US" dirty="0" err="1"/>
                        <a:t>MigFirewall</a:t>
                      </a:r>
                      <a:endParaRPr lang="en-US" dirty="0"/>
                    </a:p>
                  </a:txBody>
                  <a:tcPr/>
                </a:tc>
                <a:tc>
                  <a:txBody>
                    <a:bodyPr/>
                    <a:lstStyle/>
                    <a:p>
                      <a:r>
                        <a:rPr lang="en-US" dirty="0"/>
                        <a:t>Correct forwarding for a firewall supporting migration of “safe” hosts</a:t>
                      </a:r>
                    </a:p>
                  </a:txBody>
                  <a:tcPr/>
                </a:tc>
                <a:extLst>
                  <a:ext uri="{0D108BD9-81ED-4DB2-BD59-A6C34878D82A}">
                    <a16:rowId xmlns:a16="http://schemas.microsoft.com/office/drawing/2014/main" val="10002"/>
                  </a:ext>
                </a:extLst>
              </a:tr>
              <a:tr h="883841">
                <a:tc>
                  <a:txBody>
                    <a:bodyPr/>
                    <a:lstStyle/>
                    <a:p>
                      <a:r>
                        <a:rPr lang="en-US" dirty="0"/>
                        <a:t>Learning</a:t>
                      </a:r>
                    </a:p>
                  </a:txBody>
                  <a:tcPr/>
                </a:tc>
                <a:tc>
                  <a:txBody>
                    <a:bodyPr/>
                    <a:lstStyle/>
                    <a:p>
                      <a:r>
                        <a:rPr lang="en-US" dirty="0"/>
                        <a:t>Topology</a:t>
                      </a:r>
                      <a:r>
                        <a:rPr lang="en-US" baseline="0" dirty="0"/>
                        <a:t> learning for a </a:t>
                      </a:r>
                      <a:r>
                        <a:rPr lang="en-US" dirty="0"/>
                        <a:t> simple learning switch</a:t>
                      </a:r>
                    </a:p>
                  </a:txBody>
                  <a:tcPr/>
                </a:tc>
                <a:extLst>
                  <a:ext uri="{0D108BD9-81ED-4DB2-BD59-A6C34878D82A}">
                    <a16:rowId xmlns:a16="http://schemas.microsoft.com/office/drawing/2014/main" val="10003"/>
                  </a:ext>
                </a:extLst>
              </a:tr>
              <a:tr h="530227">
                <a:tc>
                  <a:txBody>
                    <a:bodyPr/>
                    <a:lstStyle/>
                    <a:p>
                      <a:r>
                        <a:rPr lang="en-US" dirty="0"/>
                        <a:t>Resonance</a:t>
                      </a:r>
                    </a:p>
                  </a:txBody>
                  <a:tcPr/>
                </a:tc>
                <a:tc>
                  <a:txBody>
                    <a:bodyPr/>
                    <a:lstStyle/>
                    <a:p>
                      <a:r>
                        <a:rPr lang="en-US" dirty="0"/>
                        <a:t>Access control</a:t>
                      </a:r>
                      <a:r>
                        <a:rPr lang="en-US" baseline="0" dirty="0"/>
                        <a:t> for host authentication in enterprises</a:t>
                      </a:r>
                      <a:endParaRPr lang="en-US" dirty="0"/>
                    </a:p>
                  </a:txBody>
                  <a:tcPr/>
                </a:tc>
                <a:extLst>
                  <a:ext uri="{0D108BD9-81ED-4DB2-BD59-A6C34878D82A}">
                    <a16:rowId xmlns:a16="http://schemas.microsoft.com/office/drawing/2014/main" val="10004"/>
                  </a:ext>
                </a:extLst>
              </a:tr>
              <a:tr h="530227">
                <a:tc>
                  <a:txBody>
                    <a:bodyPr/>
                    <a:lstStyle/>
                    <a:p>
                      <a:r>
                        <a:rPr lang="en-US" dirty="0" err="1"/>
                        <a:t>Stratos</a:t>
                      </a:r>
                      <a:endParaRPr lang="en-US" dirty="0"/>
                    </a:p>
                    <a:p>
                      <a:r>
                        <a:rPr lang="en-US" dirty="0"/>
                        <a:t>(Simplified)</a:t>
                      </a:r>
                    </a:p>
                  </a:txBody>
                  <a:tcPr/>
                </a:tc>
                <a:tc>
                  <a:txBody>
                    <a:bodyPr/>
                    <a:lstStyle/>
                    <a:p>
                      <a:r>
                        <a:rPr lang="en-US" dirty="0"/>
                        <a:t>Forwarding</a:t>
                      </a:r>
                      <a:r>
                        <a:rPr lang="en-US" baseline="0" dirty="0"/>
                        <a:t> traffic through a sequence of </a:t>
                      </a:r>
                      <a:r>
                        <a:rPr lang="en-US" baseline="0" dirty="0" err="1"/>
                        <a:t>middleboxes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51931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190" y="600105"/>
            <a:ext cx="2141722" cy="958710"/>
          </a:xfrm>
          <a:prstGeom prst="rect">
            <a:avLst/>
          </a:prstGeom>
        </p:spPr>
      </p:pic>
      <p:pic>
        <p:nvPicPr>
          <p:cNvPr id="5" name="Picture 4"/>
          <p:cNvPicPr>
            <a:picLocks noChangeAspect="1"/>
          </p:cNvPicPr>
          <p:nvPr/>
        </p:nvPicPr>
        <p:blipFill>
          <a:blip r:embed="rId3"/>
          <a:stretch>
            <a:fillRect/>
          </a:stretch>
        </p:blipFill>
        <p:spPr>
          <a:xfrm>
            <a:off x="0" y="1486625"/>
            <a:ext cx="4668457" cy="3522204"/>
          </a:xfrm>
          <a:prstGeom prst="rect">
            <a:avLst/>
          </a:prstGeom>
        </p:spPr>
      </p:pic>
      <p:sp>
        <p:nvSpPr>
          <p:cNvPr id="7" name="Speech Bubble: Rectangle 6"/>
          <p:cNvSpPr/>
          <p:nvPr/>
        </p:nvSpPr>
        <p:spPr>
          <a:xfrm>
            <a:off x="4005722" y="210045"/>
            <a:ext cx="5138278" cy="1348770"/>
          </a:xfrm>
          <a:prstGeom prst="wedgeRectCallout">
            <a:avLst>
              <a:gd name="adj1" fmla="val -62484"/>
              <a:gd name="adj2" fmla="val 896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Check reachability invariants of routes created by BGP, OSPF.</a:t>
            </a:r>
          </a:p>
        </p:txBody>
      </p:sp>
      <p:sp>
        <p:nvSpPr>
          <p:cNvPr id="8" name="Speech Bubble: Rectangle 7"/>
          <p:cNvSpPr/>
          <p:nvPr/>
        </p:nvSpPr>
        <p:spPr>
          <a:xfrm>
            <a:off x="4154912" y="2113800"/>
            <a:ext cx="4940961" cy="2267853"/>
          </a:xfrm>
          <a:prstGeom prst="wedgeRectCallout">
            <a:avLst>
              <a:gd name="adj1" fmla="val -61596"/>
              <a:gd name="adj2" fmla="val -21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dirty="0"/>
          </a:p>
          <a:p>
            <a:r>
              <a:rPr lang="en-US" dirty="0"/>
              <a:t>Cut the middle-man: Can check reachability directly on policies without generating </a:t>
            </a:r>
            <a:r>
              <a:rPr lang="en-US" dirty="0" err="1"/>
              <a:t>dataplane</a:t>
            </a:r>
            <a:r>
              <a:rPr lang="en-US" dirty="0"/>
              <a:t>.</a:t>
            </a:r>
          </a:p>
          <a:p>
            <a:r>
              <a:rPr lang="en-US" dirty="0"/>
              <a:t> </a:t>
            </a:r>
          </a:p>
        </p:txBody>
      </p:sp>
      <p:sp>
        <p:nvSpPr>
          <p:cNvPr id="9" name="Speech Bubble: Rectangle 8"/>
          <p:cNvSpPr/>
          <p:nvPr/>
        </p:nvSpPr>
        <p:spPr>
          <a:xfrm>
            <a:off x="33688" y="4599756"/>
            <a:ext cx="5138278" cy="2228560"/>
          </a:xfrm>
          <a:prstGeom prst="wedgeRectCallout">
            <a:avLst>
              <a:gd name="adj1" fmla="val -26630"/>
              <a:gd name="adj2" fmla="val -13263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ARC (Abstract Representation for Control planes) extracted from policies. </a:t>
            </a:r>
          </a:p>
          <a:p>
            <a:endParaRPr lang="en-US" dirty="0"/>
          </a:p>
          <a:p>
            <a:r>
              <a:rPr lang="en-US" dirty="0"/>
              <a:t>Capture path priorities, possible paths.</a:t>
            </a:r>
          </a:p>
        </p:txBody>
      </p:sp>
    </p:spTree>
    <p:extLst>
      <p:ext uri="{BB962C8B-B14F-4D97-AF65-F5344CB8AC3E}">
        <p14:creationId xmlns:p14="http://schemas.microsoft.com/office/powerpoint/2010/main" val="5827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85873"/>
            <a:ext cx="5370432" cy="2224469"/>
          </a:xfrm>
          <a:prstGeom prst="rect">
            <a:avLst/>
          </a:prstGeom>
        </p:spPr>
      </p:pic>
      <p:pic>
        <p:nvPicPr>
          <p:cNvPr id="5" name="Picture 4"/>
          <p:cNvPicPr>
            <a:picLocks noChangeAspect="1"/>
          </p:cNvPicPr>
          <p:nvPr/>
        </p:nvPicPr>
        <p:blipFill>
          <a:blip r:embed="rId3"/>
          <a:stretch>
            <a:fillRect/>
          </a:stretch>
        </p:blipFill>
        <p:spPr>
          <a:xfrm>
            <a:off x="0" y="864501"/>
            <a:ext cx="3302081" cy="1200280"/>
          </a:xfrm>
          <a:prstGeom prst="rect">
            <a:avLst/>
          </a:prstGeom>
        </p:spPr>
      </p:pic>
      <p:sp>
        <p:nvSpPr>
          <p:cNvPr id="6" name="Speech Bubble: Rectangle 5"/>
          <p:cNvSpPr/>
          <p:nvPr/>
        </p:nvSpPr>
        <p:spPr>
          <a:xfrm>
            <a:off x="3960185" y="335373"/>
            <a:ext cx="5138278" cy="1348770"/>
          </a:xfrm>
          <a:prstGeom prst="wedgeRectCallout">
            <a:avLst>
              <a:gd name="adj1" fmla="val -49933"/>
              <a:gd name="adj2" fmla="val 1535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a:t>
            </a:r>
          </a:p>
          <a:p>
            <a:endParaRPr lang="en-US" dirty="0"/>
          </a:p>
          <a:p>
            <a:r>
              <a:rPr lang="en-US" dirty="0"/>
              <a:t>Verify properties of BGP configurations</a:t>
            </a:r>
          </a:p>
        </p:txBody>
      </p:sp>
      <p:sp>
        <p:nvSpPr>
          <p:cNvPr id="7" name="Speech Bubble: Rectangle 6"/>
          <p:cNvSpPr/>
          <p:nvPr/>
        </p:nvSpPr>
        <p:spPr>
          <a:xfrm>
            <a:off x="4063473" y="4284000"/>
            <a:ext cx="5034990" cy="2292677"/>
          </a:xfrm>
          <a:prstGeom prst="wedgeRectCallout">
            <a:avLst>
              <a:gd name="adj1" fmla="val -58757"/>
              <a:gd name="adj2" fmla="val -85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br>
              <a:rPr lang="en-US" b="1" dirty="0"/>
            </a:br>
            <a:r>
              <a:rPr lang="en-US" dirty="0"/>
              <a:t>BGP policies describe flows at a stable state [Tim Griffin 2002].</a:t>
            </a:r>
          </a:p>
          <a:p>
            <a:r>
              <a:rPr lang="en-US" dirty="0"/>
              <a:t> </a:t>
            </a:r>
            <a:br>
              <a:rPr lang="en-US" dirty="0"/>
            </a:br>
            <a:r>
              <a:rPr lang="en-US" dirty="0"/>
              <a:t>Encode what it means for a state to be stable.</a:t>
            </a:r>
          </a:p>
          <a:p>
            <a:r>
              <a:rPr lang="en-US" dirty="0"/>
              <a:t>Check properties over these.</a:t>
            </a:r>
            <a:endParaRPr lang="en-US" b="1" dirty="0"/>
          </a:p>
          <a:p>
            <a:endParaRPr lang="en-US" dirty="0"/>
          </a:p>
        </p:txBody>
      </p:sp>
      <p:sp>
        <p:nvSpPr>
          <p:cNvPr id="8" name="Speech Bubble: Rectangle 7"/>
          <p:cNvSpPr/>
          <p:nvPr/>
        </p:nvSpPr>
        <p:spPr>
          <a:xfrm>
            <a:off x="0" y="4273617"/>
            <a:ext cx="4005722" cy="2317499"/>
          </a:xfrm>
          <a:prstGeom prst="wedgeRectCallout">
            <a:avLst>
              <a:gd name="adj1" fmla="val -13894"/>
              <a:gd name="adj2" fmla="val -83224"/>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Encoding of policies into fixed-point equalities.</a:t>
            </a:r>
          </a:p>
          <a:p>
            <a:endParaRPr lang="en-US" dirty="0"/>
          </a:p>
          <a:p>
            <a:r>
              <a:rPr lang="en-US" dirty="0"/>
              <a:t>Slice fields and bits away that don’t matter.</a:t>
            </a:r>
          </a:p>
        </p:txBody>
      </p:sp>
    </p:spTree>
    <p:extLst>
      <p:ext uri="{BB962C8B-B14F-4D97-AF65-F5344CB8AC3E}">
        <p14:creationId xmlns:p14="http://schemas.microsoft.com/office/powerpoint/2010/main" val="28187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TESTING </a:t>
            </a: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a:solidFill>
                  <a:schemeClr val="bg1">
                    <a:lumMod val="75000"/>
                  </a:schemeClr>
                </a:solidFill>
              </a:rPr>
              <a:t>Introduction to Formal Methods</a:t>
            </a:r>
          </a:p>
          <a:p>
            <a:pPr defTabSz="914400"/>
            <a:r>
              <a:rPr lang="en-US" sz="2400" dirty="0">
                <a:solidFill>
                  <a:schemeClr val="bg1">
                    <a:lumMod val="75000"/>
                  </a:schemeClr>
                </a:solidFill>
              </a:rPr>
              <a:t>Data Plane Verification</a:t>
            </a:r>
            <a:endParaRPr lang="en-US" sz="2400" dirty="0">
              <a:solidFill>
                <a:srgbClr val="00B050"/>
              </a:solidFill>
            </a:endParaRPr>
          </a:p>
          <a:p>
            <a:pPr defTabSz="914400"/>
            <a:r>
              <a:rPr lang="en-US" sz="2400" dirty="0">
                <a:solidFill>
                  <a:srgbClr val="00B050"/>
                </a:solidFill>
              </a:rPr>
              <a:t>Data Plane Testing</a:t>
            </a:r>
          </a:p>
          <a:p>
            <a:pPr defTabSz="914400"/>
            <a:r>
              <a:rPr lang="en-US" sz="2400" dirty="0">
                <a:solidFill>
                  <a:schemeClr val="bg1">
                    <a:lumMod val="75000"/>
                  </a:schemeClr>
                </a:solidFill>
              </a:rPr>
              <a:t>Control Plane Verification</a:t>
            </a:r>
          </a:p>
          <a:p>
            <a:pPr defTabSz="914400"/>
            <a:r>
              <a:rPr lang="en-US" sz="2400" dirty="0">
                <a:solidFill>
                  <a:schemeClr val="bg1">
                    <a:lumMod val="75000"/>
                  </a:schemeClr>
                </a:solidFill>
              </a:rPr>
              <a:t>Control Plane Testing</a:t>
            </a:r>
          </a:p>
          <a:p>
            <a:pPr defTabSz="914400"/>
            <a:r>
              <a:rPr lang="en-US" sz="2400" dirty="0">
                <a:solidFill>
                  <a:schemeClr val="bg1">
                    <a:lumMod val="75000"/>
                  </a:schemeClr>
                </a:solidFill>
              </a:rPr>
              <a:t>Synthesis, Semantics</a:t>
            </a:r>
          </a:p>
          <a:p>
            <a:pPr defTabSz="914400"/>
            <a:r>
              <a:rPr lang="en-US" dirty="0"/>
              <a:t>     </a:t>
            </a:r>
          </a:p>
          <a:p>
            <a:pPr defTabSz="914400"/>
            <a:endParaRPr lang="en-US" dirty="0"/>
          </a:p>
          <a:p>
            <a:pPr defTabSz="914400"/>
            <a:endParaRPr lang="en-US" dirty="0"/>
          </a:p>
        </p:txBody>
      </p:sp>
    </p:spTree>
    <p:extLst>
      <p:ext uri="{BB962C8B-B14F-4D97-AF65-F5344CB8AC3E}">
        <p14:creationId xmlns:p14="http://schemas.microsoft.com/office/powerpoint/2010/main" val="183314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Symbolic Execution Methods</a:t>
            </a:r>
          </a:p>
        </p:txBody>
      </p:sp>
      <p:sp>
        <p:nvSpPr>
          <p:cNvPr id="3" name="Content Placeholder 2"/>
          <p:cNvSpPr>
            <a:spLocks noGrp="1"/>
          </p:cNvSpPr>
          <p:nvPr>
            <p:ph idx="1"/>
          </p:nvPr>
        </p:nvSpPr>
        <p:spPr>
          <a:xfrm>
            <a:off x="457200" y="1600201"/>
            <a:ext cx="8499764" cy="4322618"/>
          </a:xfrm>
        </p:spPr>
        <p:txBody>
          <a:bodyPr/>
          <a:lstStyle/>
          <a:p>
            <a:r>
              <a:rPr lang="en-US" dirty="0"/>
              <a:t>Want to push program to as many states as possible: maximize coverage</a:t>
            </a:r>
          </a:p>
          <a:p>
            <a:r>
              <a:rPr lang="en-US" dirty="0"/>
              <a:t>Random (Fuzz testing) useful but can do better.</a:t>
            </a:r>
          </a:p>
          <a:p>
            <a:r>
              <a:rPr lang="en-US" dirty="0"/>
              <a:t>Idea: Encode program as a decision tree.  Try to cover all paths in decision tree </a:t>
            </a:r>
          </a:p>
        </p:txBody>
      </p:sp>
    </p:spTree>
    <p:extLst>
      <p:ext uri="{BB962C8B-B14F-4D97-AF65-F5344CB8AC3E}">
        <p14:creationId xmlns:p14="http://schemas.microsoft.com/office/powerpoint/2010/main" val="1554308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464" y="1080655"/>
            <a:ext cx="4776322" cy="3539430"/>
          </a:xfrm>
          <a:prstGeom prst="rect">
            <a:avLst/>
          </a:prstGeom>
          <a:noFill/>
        </p:spPr>
        <p:txBody>
          <a:bodyPr wrap="square" rtlCol="0">
            <a:spAutoFit/>
          </a:bodyPr>
          <a:lstStyle/>
          <a:p>
            <a:r>
              <a:rPr lang="en-US" sz="2800" dirty="0" err="1"/>
              <a:t>int</a:t>
            </a:r>
            <a:r>
              <a:rPr lang="en-US" sz="2800" dirty="0"/>
              <a:t> </a:t>
            </a:r>
            <a:r>
              <a:rPr lang="en-US" sz="2800" dirty="0" err="1"/>
              <a:t>BadAbsoluteValue</a:t>
            </a:r>
            <a:r>
              <a:rPr lang="en-US" sz="2800" dirty="0"/>
              <a:t>(</a:t>
            </a:r>
            <a:r>
              <a:rPr lang="en-US" sz="2800" dirty="0" err="1"/>
              <a:t>int</a:t>
            </a:r>
            <a:r>
              <a:rPr lang="en-US" sz="2800" dirty="0"/>
              <a:t> x)</a:t>
            </a:r>
          </a:p>
          <a:p>
            <a:r>
              <a:rPr lang="en-US" sz="2800" dirty="0"/>
              <a:t>{</a:t>
            </a:r>
          </a:p>
          <a:p>
            <a:r>
              <a:rPr lang="en-US" sz="2800" dirty="0"/>
              <a:t>   </a:t>
            </a:r>
            <a:r>
              <a:rPr lang="en-US" sz="2800" b="1" dirty="0"/>
              <a:t>if</a:t>
            </a:r>
            <a:r>
              <a:rPr lang="en-US" sz="2800" dirty="0"/>
              <a:t> (x &lt; 0)</a:t>
            </a:r>
          </a:p>
          <a:p>
            <a:r>
              <a:rPr lang="en-US" sz="2800" dirty="0"/>
              <a:t>        </a:t>
            </a:r>
            <a:r>
              <a:rPr lang="en-US" sz="2800" b="1" dirty="0"/>
              <a:t>return</a:t>
            </a:r>
            <a:r>
              <a:rPr lang="en-US" sz="2800" dirty="0"/>
              <a:t> – x</a:t>
            </a:r>
          </a:p>
          <a:p>
            <a:r>
              <a:rPr lang="en-US" sz="2800" dirty="0"/>
              <a:t>   </a:t>
            </a:r>
            <a:r>
              <a:rPr lang="en-US" sz="2800" b="1" dirty="0"/>
              <a:t>if</a:t>
            </a:r>
            <a:r>
              <a:rPr lang="en-US" sz="2800" dirty="0"/>
              <a:t> (x == 1234)</a:t>
            </a:r>
          </a:p>
          <a:p>
            <a:r>
              <a:rPr lang="en-US" sz="2800" dirty="0"/>
              <a:t>       </a:t>
            </a:r>
            <a:r>
              <a:rPr lang="en-US" sz="2800" b="1" dirty="0"/>
              <a:t>return</a:t>
            </a:r>
            <a:r>
              <a:rPr lang="en-US" sz="2800" dirty="0"/>
              <a:t> – x</a:t>
            </a:r>
          </a:p>
          <a:p>
            <a:r>
              <a:rPr lang="en-US" sz="2800" dirty="0"/>
              <a:t>   </a:t>
            </a:r>
            <a:r>
              <a:rPr lang="en-US" sz="2800" b="1" dirty="0"/>
              <a:t>return</a:t>
            </a:r>
            <a:r>
              <a:rPr lang="en-US" sz="2800" dirty="0"/>
              <a:t> x</a:t>
            </a:r>
          </a:p>
          <a:p>
            <a:r>
              <a:rPr lang="en-US" sz="2800" dirty="0"/>
              <a:t>}</a:t>
            </a:r>
          </a:p>
        </p:txBody>
      </p:sp>
      <p:sp>
        <p:nvSpPr>
          <p:cNvPr id="3" name="TextBox 2"/>
          <p:cNvSpPr txBox="1"/>
          <p:nvPr/>
        </p:nvSpPr>
        <p:spPr>
          <a:xfrm>
            <a:off x="5985164" y="1932709"/>
            <a:ext cx="857927" cy="369332"/>
          </a:xfrm>
          <a:prstGeom prst="rect">
            <a:avLst/>
          </a:prstGeom>
          <a:noFill/>
        </p:spPr>
        <p:txBody>
          <a:bodyPr wrap="none" rtlCol="0">
            <a:spAutoFit/>
          </a:bodyPr>
          <a:lstStyle/>
          <a:p>
            <a:r>
              <a:rPr lang="en-US" dirty="0"/>
              <a:t>X &lt; 0?</a:t>
            </a:r>
          </a:p>
        </p:txBody>
      </p:sp>
      <p:cxnSp>
        <p:nvCxnSpPr>
          <p:cNvPr id="5" name="Straight Connector 4"/>
          <p:cNvCxnSpPr/>
          <p:nvPr/>
        </p:nvCxnSpPr>
        <p:spPr>
          <a:xfrm flipH="1">
            <a:off x="5778507" y="1465119"/>
            <a:ext cx="5715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08518" y="2036618"/>
            <a:ext cx="541489" cy="61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9015" y="1465119"/>
            <a:ext cx="571501" cy="652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6380018" y="2117375"/>
            <a:ext cx="511479" cy="53230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95209" y="3237221"/>
            <a:ext cx="1178528" cy="369332"/>
          </a:xfrm>
          <a:prstGeom prst="rect">
            <a:avLst/>
          </a:prstGeom>
          <a:noFill/>
        </p:spPr>
        <p:txBody>
          <a:bodyPr wrap="none" rtlCol="0">
            <a:spAutoFit/>
          </a:bodyPr>
          <a:lstStyle/>
          <a:p>
            <a:r>
              <a:rPr lang="en-US" dirty="0"/>
              <a:t>X =  1234</a:t>
            </a:r>
          </a:p>
        </p:txBody>
      </p:sp>
      <p:cxnSp>
        <p:nvCxnSpPr>
          <p:cNvPr id="13" name="Straight Connector 12"/>
          <p:cNvCxnSpPr/>
          <p:nvPr/>
        </p:nvCxnSpPr>
        <p:spPr>
          <a:xfrm flipH="1">
            <a:off x="6782962" y="2769631"/>
            <a:ext cx="571500" cy="571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82962" y="3341130"/>
            <a:ext cx="541489" cy="613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54462" y="2769631"/>
            <a:ext cx="571501" cy="652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384473" y="3421887"/>
            <a:ext cx="511479" cy="532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365012" y="905194"/>
            <a:ext cx="30011" cy="62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68519" y="584993"/>
            <a:ext cx="691215" cy="369332"/>
          </a:xfrm>
          <a:prstGeom prst="rect">
            <a:avLst/>
          </a:prstGeom>
          <a:noFill/>
        </p:spPr>
        <p:txBody>
          <a:bodyPr wrap="none" rtlCol="0">
            <a:spAutoFit/>
          </a:bodyPr>
          <a:lstStyle/>
          <a:p>
            <a:r>
              <a:rPr lang="en-US" dirty="0"/>
              <a:t>X = *</a:t>
            </a:r>
          </a:p>
        </p:txBody>
      </p:sp>
      <p:cxnSp>
        <p:nvCxnSpPr>
          <p:cNvPr id="21" name="Straight Connector 20"/>
          <p:cNvCxnSpPr/>
          <p:nvPr/>
        </p:nvCxnSpPr>
        <p:spPr>
          <a:xfrm flipH="1">
            <a:off x="4966855" y="2036618"/>
            <a:ext cx="811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21508" y="2117375"/>
            <a:ext cx="4029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54462" y="2117375"/>
            <a:ext cx="0" cy="65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971310" y="3337666"/>
            <a:ext cx="811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85164" y="3337666"/>
            <a:ext cx="0" cy="532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3"/>
          </p:cNvCxnSpPr>
          <p:nvPr/>
        </p:nvCxnSpPr>
        <p:spPr>
          <a:xfrm>
            <a:off x="7973737" y="3421887"/>
            <a:ext cx="4221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95855" y="3421887"/>
            <a:ext cx="0" cy="532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355805" y="2608118"/>
            <a:ext cx="1236236" cy="369332"/>
          </a:xfrm>
          <a:prstGeom prst="rect">
            <a:avLst/>
          </a:prstGeom>
          <a:noFill/>
        </p:spPr>
        <p:txBody>
          <a:bodyPr wrap="none" rtlCol="0">
            <a:spAutoFit/>
          </a:bodyPr>
          <a:lstStyle/>
          <a:p>
            <a:r>
              <a:rPr lang="en-US" dirty="0"/>
              <a:t>Return - X</a:t>
            </a:r>
          </a:p>
        </p:txBody>
      </p:sp>
      <p:cxnSp>
        <p:nvCxnSpPr>
          <p:cNvPr id="35" name="Straight Arrow Connector 34"/>
          <p:cNvCxnSpPr/>
          <p:nvPr/>
        </p:nvCxnSpPr>
        <p:spPr>
          <a:xfrm>
            <a:off x="4973923" y="2036618"/>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44772" y="1667285"/>
            <a:ext cx="813043" cy="369332"/>
          </a:xfrm>
          <a:prstGeom prst="rect">
            <a:avLst/>
          </a:prstGeom>
          <a:noFill/>
        </p:spPr>
        <p:txBody>
          <a:bodyPr wrap="none" rtlCol="0">
            <a:spAutoFit/>
          </a:bodyPr>
          <a:lstStyle/>
          <a:p>
            <a:r>
              <a:rPr lang="en-US" dirty="0"/>
              <a:t>TRUE</a:t>
            </a:r>
          </a:p>
        </p:txBody>
      </p:sp>
      <p:sp>
        <p:nvSpPr>
          <p:cNvPr id="37" name="TextBox 36"/>
          <p:cNvSpPr txBox="1"/>
          <p:nvPr/>
        </p:nvSpPr>
        <p:spPr>
          <a:xfrm>
            <a:off x="7925962" y="2982646"/>
            <a:ext cx="966996" cy="369332"/>
          </a:xfrm>
          <a:prstGeom prst="rect">
            <a:avLst/>
          </a:prstGeom>
          <a:noFill/>
        </p:spPr>
        <p:txBody>
          <a:bodyPr wrap="none" rtlCol="0">
            <a:spAutoFit/>
          </a:bodyPr>
          <a:lstStyle/>
          <a:p>
            <a:r>
              <a:rPr lang="en-US" dirty="0"/>
              <a:t> FALSE</a:t>
            </a:r>
          </a:p>
        </p:txBody>
      </p:sp>
      <p:sp>
        <p:nvSpPr>
          <p:cNvPr id="38" name="TextBox 37"/>
          <p:cNvSpPr txBox="1"/>
          <p:nvPr/>
        </p:nvSpPr>
        <p:spPr>
          <a:xfrm>
            <a:off x="5857815" y="2954297"/>
            <a:ext cx="813043" cy="369332"/>
          </a:xfrm>
          <a:prstGeom prst="rect">
            <a:avLst/>
          </a:prstGeom>
          <a:noFill/>
        </p:spPr>
        <p:txBody>
          <a:bodyPr wrap="none" rtlCol="0">
            <a:spAutoFit/>
          </a:bodyPr>
          <a:lstStyle/>
          <a:p>
            <a:r>
              <a:rPr lang="en-US" dirty="0"/>
              <a:t>TRUE</a:t>
            </a:r>
          </a:p>
        </p:txBody>
      </p:sp>
      <p:sp>
        <p:nvSpPr>
          <p:cNvPr id="39" name="TextBox 38"/>
          <p:cNvSpPr txBox="1"/>
          <p:nvPr/>
        </p:nvSpPr>
        <p:spPr>
          <a:xfrm>
            <a:off x="5294245" y="3954194"/>
            <a:ext cx="1236236" cy="369332"/>
          </a:xfrm>
          <a:prstGeom prst="rect">
            <a:avLst/>
          </a:prstGeom>
          <a:noFill/>
        </p:spPr>
        <p:txBody>
          <a:bodyPr wrap="none" rtlCol="0">
            <a:spAutoFit/>
          </a:bodyPr>
          <a:lstStyle/>
          <a:p>
            <a:r>
              <a:rPr lang="en-US" dirty="0"/>
              <a:t>Return - X</a:t>
            </a:r>
          </a:p>
        </p:txBody>
      </p:sp>
      <p:sp>
        <p:nvSpPr>
          <p:cNvPr id="40" name="TextBox 39"/>
          <p:cNvSpPr txBox="1"/>
          <p:nvPr/>
        </p:nvSpPr>
        <p:spPr>
          <a:xfrm>
            <a:off x="7721221" y="4024103"/>
            <a:ext cx="1159292" cy="369332"/>
          </a:xfrm>
          <a:prstGeom prst="rect">
            <a:avLst/>
          </a:prstGeom>
          <a:noFill/>
        </p:spPr>
        <p:txBody>
          <a:bodyPr wrap="none" rtlCol="0">
            <a:spAutoFit/>
          </a:bodyPr>
          <a:lstStyle/>
          <a:p>
            <a:r>
              <a:rPr lang="en-US" dirty="0"/>
              <a:t>Return  X</a:t>
            </a:r>
          </a:p>
        </p:txBody>
      </p:sp>
      <p:sp>
        <p:nvSpPr>
          <p:cNvPr id="41" name="TextBox 40"/>
          <p:cNvSpPr txBox="1"/>
          <p:nvPr/>
        </p:nvSpPr>
        <p:spPr>
          <a:xfrm>
            <a:off x="3561161" y="2907054"/>
            <a:ext cx="2403222" cy="646331"/>
          </a:xfrm>
          <a:prstGeom prst="rect">
            <a:avLst/>
          </a:prstGeom>
          <a:noFill/>
        </p:spPr>
        <p:txBody>
          <a:bodyPr wrap="none" rtlCol="0">
            <a:spAutoFit/>
          </a:bodyPr>
          <a:lstStyle/>
          <a:p>
            <a:r>
              <a:rPr lang="en-US" dirty="0">
                <a:solidFill>
                  <a:srgbClr val="FF0000"/>
                </a:solidFill>
              </a:rPr>
              <a:t>(Test cases: </a:t>
            </a:r>
            <a:br>
              <a:rPr lang="en-US" dirty="0">
                <a:solidFill>
                  <a:srgbClr val="FF0000"/>
                </a:solidFill>
              </a:rPr>
            </a:br>
            <a:r>
              <a:rPr lang="en-US" dirty="0">
                <a:solidFill>
                  <a:srgbClr val="FF0000"/>
                </a:solidFill>
              </a:rPr>
              <a:t>  x = -3, x = MIN_INT)</a:t>
            </a:r>
          </a:p>
        </p:txBody>
      </p:sp>
      <p:sp>
        <p:nvSpPr>
          <p:cNvPr id="42" name="TextBox 41"/>
          <p:cNvSpPr txBox="1"/>
          <p:nvPr/>
        </p:nvSpPr>
        <p:spPr>
          <a:xfrm>
            <a:off x="4691438" y="4315872"/>
            <a:ext cx="2332754" cy="369332"/>
          </a:xfrm>
          <a:prstGeom prst="rect">
            <a:avLst/>
          </a:prstGeom>
          <a:noFill/>
        </p:spPr>
        <p:txBody>
          <a:bodyPr wrap="none" rtlCol="0">
            <a:spAutoFit/>
          </a:bodyPr>
          <a:lstStyle/>
          <a:p>
            <a:r>
              <a:rPr lang="en-US" dirty="0">
                <a:solidFill>
                  <a:srgbClr val="FF0000"/>
                </a:solidFill>
              </a:rPr>
              <a:t>(Test case: x = 1234)</a:t>
            </a:r>
          </a:p>
        </p:txBody>
      </p:sp>
      <p:sp>
        <p:nvSpPr>
          <p:cNvPr id="43" name="TextBox 42"/>
          <p:cNvSpPr txBox="1"/>
          <p:nvPr/>
        </p:nvSpPr>
        <p:spPr>
          <a:xfrm>
            <a:off x="7018419" y="4347045"/>
            <a:ext cx="2204514" cy="369332"/>
          </a:xfrm>
          <a:prstGeom prst="rect">
            <a:avLst/>
          </a:prstGeom>
          <a:noFill/>
        </p:spPr>
        <p:txBody>
          <a:bodyPr wrap="none" rtlCol="0">
            <a:spAutoFit/>
          </a:bodyPr>
          <a:lstStyle/>
          <a:p>
            <a:r>
              <a:rPr lang="en-US" dirty="0">
                <a:solidFill>
                  <a:srgbClr val="FF0000"/>
                </a:solidFill>
              </a:rPr>
              <a:t>(Test case: x = 500)</a:t>
            </a:r>
          </a:p>
        </p:txBody>
      </p:sp>
      <p:sp>
        <p:nvSpPr>
          <p:cNvPr id="44" name="TextBox 43"/>
          <p:cNvSpPr txBox="1"/>
          <p:nvPr/>
        </p:nvSpPr>
        <p:spPr>
          <a:xfrm>
            <a:off x="1547936" y="5781161"/>
            <a:ext cx="6109429" cy="646331"/>
          </a:xfrm>
          <a:prstGeom prst="rect">
            <a:avLst/>
          </a:prstGeom>
          <a:noFill/>
        </p:spPr>
        <p:txBody>
          <a:bodyPr wrap="none" rtlCol="0">
            <a:spAutoFit/>
          </a:bodyPr>
          <a:lstStyle/>
          <a:p>
            <a:r>
              <a:rPr lang="en-US" dirty="0"/>
              <a:t>These three tests have 100% coverage in this case.  </a:t>
            </a:r>
            <a:br>
              <a:rPr lang="en-US" dirty="0"/>
            </a:br>
            <a:r>
              <a:rPr lang="en-US" dirty="0"/>
              <a:t>A constraint solver supplies concrete values for each path</a:t>
            </a:r>
          </a:p>
        </p:txBody>
      </p:sp>
    </p:spTree>
    <p:extLst>
      <p:ext uri="{BB962C8B-B14F-4D97-AF65-F5344CB8AC3E}">
        <p14:creationId xmlns:p14="http://schemas.microsoft.com/office/powerpoint/2010/main" val="1971601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Scaling Symbolic Execution</a:t>
            </a:r>
          </a:p>
        </p:txBody>
      </p:sp>
      <p:sp>
        <p:nvSpPr>
          <p:cNvPr id="3" name="Content Placeholder 2"/>
          <p:cNvSpPr>
            <a:spLocks noGrp="1"/>
          </p:cNvSpPr>
          <p:nvPr>
            <p:ph idx="1"/>
          </p:nvPr>
        </p:nvSpPr>
        <p:spPr>
          <a:xfrm>
            <a:off x="345688" y="1287966"/>
            <a:ext cx="8229600" cy="4525963"/>
          </a:xfrm>
        </p:spPr>
        <p:txBody>
          <a:bodyPr/>
          <a:lstStyle/>
          <a:p>
            <a:r>
              <a:rPr lang="en-US" dirty="0"/>
              <a:t>General idea: model each path and decision as a conjunction of constraints</a:t>
            </a:r>
          </a:p>
          <a:p>
            <a:r>
              <a:rPr lang="en-US" dirty="0"/>
              <a:t>Constraint solver: generate concrete values for each explored path that is tested</a:t>
            </a:r>
          </a:p>
          <a:p>
            <a:r>
              <a:rPr lang="en-US" dirty="0"/>
              <a:t>For large programs with loops, use heuristics to pick branches to maximize line coverage</a:t>
            </a:r>
          </a:p>
          <a:p>
            <a:r>
              <a:rPr lang="en-US" dirty="0"/>
              <a:t>Abstract OS calls like to File System and Disk.  Provide mock framework to abstract OS calls</a:t>
            </a:r>
          </a:p>
          <a:p>
            <a:r>
              <a:rPr lang="en-US" dirty="0"/>
              <a:t>Some publicly available tools: Klee &amp; </a:t>
            </a:r>
            <a:r>
              <a:rPr lang="en-US" dirty="0" err="1"/>
              <a:t>Pex</a:t>
            </a:r>
            <a:endParaRPr lang="en-US" dirty="0"/>
          </a:p>
        </p:txBody>
      </p:sp>
    </p:spTree>
    <p:extLst>
      <p:ext uri="{BB962C8B-B14F-4D97-AF65-F5344CB8AC3E}">
        <p14:creationId xmlns:p14="http://schemas.microsoft.com/office/powerpoint/2010/main" val="983784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Symbolic Execution</a:t>
            </a:r>
          </a:p>
        </p:txBody>
      </p:sp>
      <p:grpSp>
        <p:nvGrpSpPr>
          <p:cNvPr id="36" name="Group 35"/>
          <p:cNvGrpSpPr/>
          <p:nvPr/>
        </p:nvGrpSpPr>
        <p:grpSpPr>
          <a:xfrm>
            <a:off x="252580" y="1705385"/>
            <a:ext cx="8787289" cy="3196223"/>
            <a:chOff x="457200" y="2606197"/>
            <a:chExt cx="8787289" cy="3196223"/>
          </a:xfrm>
        </p:grpSpPr>
        <p:sp>
          <p:nvSpPr>
            <p:cNvPr id="20" name="Rounded Rectangle 8"/>
            <p:cNvSpPr>
              <a:spLocks noChangeArrowheads="1"/>
            </p:cNvSpPr>
            <p:nvPr/>
          </p:nvSpPr>
          <p:spPr bwMode="auto">
            <a:xfrm>
              <a:off x="4076338" y="2692766"/>
              <a:ext cx="2037885" cy="788987"/>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Execution Path</a:t>
              </a:r>
            </a:p>
          </p:txBody>
        </p:sp>
        <p:sp>
          <p:nvSpPr>
            <p:cNvPr id="21" name="Bent Arrow 20"/>
            <p:cNvSpPr/>
            <p:nvPr/>
          </p:nvSpPr>
          <p:spPr bwMode="auto">
            <a:xfrm>
              <a:off x="2203608" y="3084000"/>
              <a:ext cx="1880213" cy="481573"/>
            </a:xfrm>
            <a:prstGeom prst="ben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2" name="Bent Arrow 21"/>
            <p:cNvSpPr/>
            <p:nvPr/>
          </p:nvSpPr>
          <p:spPr bwMode="auto">
            <a:xfrm rot="5400000">
              <a:off x="6465913" y="2795414"/>
              <a:ext cx="512385" cy="1215766"/>
            </a:xfrm>
            <a:prstGeom prst="bentArrow">
              <a:avLst>
                <a:gd name="adj1" fmla="val 20519"/>
                <a:gd name="adj2" fmla="val 17245"/>
                <a:gd name="adj3" fmla="val 23074"/>
                <a:gd name="adj4" fmla="val 46831"/>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3" name="Bent Arrow 22"/>
            <p:cNvSpPr/>
            <p:nvPr/>
          </p:nvSpPr>
          <p:spPr bwMode="auto">
            <a:xfrm rot="10800000">
              <a:off x="5958609" y="4646938"/>
              <a:ext cx="1385656" cy="713788"/>
            </a:xfrm>
            <a:prstGeom prst="bentArrow">
              <a:avLst>
                <a:gd name="adj1" fmla="val 15687"/>
                <a:gd name="adj2" fmla="val 14357"/>
                <a:gd name="adj3" fmla="val 17018"/>
                <a:gd name="adj4" fmla="val 4375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24" name="TextBox 15"/>
            <p:cNvSpPr txBox="1">
              <a:spLocks noChangeArrowheads="1"/>
            </p:cNvSpPr>
            <p:nvPr/>
          </p:nvSpPr>
          <p:spPr bwMode="auto">
            <a:xfrm>
              <a:off x="868608" y="2606197"/>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and Monitor</a:t>
              </a:r>
            </a:p>
          </p:txBody>
        </p:sp>
        <p:sp>
          <p:nvSpPr>
            <p:cNvPr id="25" name="TextBox 16"/>
            <p:cNvSpPr txBox="1">
              <a:spLocks noChangeArrowheads="1"/>
            </p:cNvSpPr>
            <p:nvPr/>
          </p:nvSpPr>
          <p:spPr bwMode="auto">
            <a:xfrm>
              <a:off x="6558933" y="2646379"/>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Condition</a:t>
              </a:r>
            </a:p>
          </p:txBody>
        </p:sp>
        <p:sp>
          <p:nvSpPr>
            <p:cNvPr id="26" name="TextBox 17"/>
            <p:cNvSpPr txBox="1">
              <a:spLocks noChangeArrowheads="1"/>
            </p:cNvSpPr>
            <p:nvPr/>
          </p:nvSpPr>
          <p:spPr bwMode="auto">
            <a:xfrm>
              <a:off x="6369220" y="5340755"/>
              <a:ext cx="2875269"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Unexplored path</a:t>
              </a:r>
            </a:p>
          </p:txBody>
        </p:sp>
        <p:sp>
          <p:nvSpPr>
            <p:cNvPr id="27" name="TextBox 18"/>
            <p:cNvSpPr txBox="1">
              <a:spLocks noChangeArrowheads="1"/>
            </p:cNvSpPr>
            <p:nvPr/>
          </p:nvSpPr>
          <p:spPr bwMode="auto">
            <a:xfrm>
              <a:off x="3075643" y="5326710"/>
              <a:ext cx="1466254"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Solve</a:t>
              </a:r>
            </a:p>
          </p:txBody>
        </p:sp>
        <p:sp>
          <p:nvSpPr>
            <p:cNvPr id="28" name="Right Arrow 27"/>
            <p:cNvSpPr/>
            <p:nvPr/>
          </p:nvSpPr>
          <p:spPr>
            <a:xfrm>
              <a:off x="457200" y="3719249"/>
              <a:ext cx="1211876" cy="627400"/>
            </a:xfrm>
            <a:prstGeom prst="right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ln>
            <a:effectLst>
              <a:outerShdw blurRad="50800" dist="381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a:ea typeface="+mn-ea"/>
                  <a:cs typeface="+mn-cs"/>
                </a:rPr>
                <a:t>seed</a:t>
              </a:r>
            </a:p>
          </p:txBody>
        </p:sp>
        <p:sp>
          <p:nvSpPr>
            <p:cNvPr id="29" name="TextBox 18"/>
            <p:cNvSpPr txBox="1">
              <a:spLocks noChangeArrowheads="1"/>
            </p:cNvSpPr>
            <p:nvPr/>
          </p:nvSpPr>
          <p:spPr bwMode="auto">
            <a:xfrm>
              <a:off x="612005" y="4461619"/>
              <a:ext cx="1592492"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New input</a:t>
              </a:r>
            </a:p>
          </p:txBody>
        </p:sp>
        <p:sp>
          <p:nvSpPr>
            <p:cNvPr id="30" name="Rounded Rectangle 6"/>
            <p:cNvSpPr>
              <a:spLocks noChangeArrowheads="1"/>
            </p:cNvSpPr>
            <p:nvPr/>
          </p:nvSpPr>
          <p:spPr bwMode="auto">
            <a:xfrm>
              <a:off x="1661889" y="3598936"/>
              <a:ext cx="1256422" cy="815593"/>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Test</a:t>
              </a:r>
              <a:b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b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Inputs</a:t>
              </a:r>
            </a:p>
          </p:txBody>
        </p:sp>
        <p:sp>
          <p:nvSpPr>
            <p:cNvPr id="31" name="Bent Arrow 30"/>
            <p:cNvSpPr/>
            <p:nvPr/>
          </p:nvSpPr>
          <p:spPr bwMode="auto">
            <a:xfrm rot="10800000">
              <a:off x="3039335" y="4657296"/>
              <a:ext cx="1385656" cy="713788"/>
            </a:xfrm>
            <a:prstGeom prst="bentArrow">
              <a:avLst>
                <a:gd name="adj1" fmla="val 15687"/>
                <a:gd name="adj2" fmla="val 14357"/>
                <a:gd name="adj3" fmla="val 17018"/>
                <a:gd name="adj4" fmla="val 4375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2" name="Rounded Rectangle 7"/>
            <p:cNvSpPr>
              <a:spLocks noChangeArrowheads="1"/>
            </p:cNvSpPr>
            <p:nvPr/>
          </p:nvSpPr>
          <p:spPr bwMode="auto">
            <a:xfrm>
              <a:off x="4144069" y="4650153"/>
              <a:ext cx="1854720" cy="918811"/>
            </a:xfrm>
            <a:prstGeom prst="roundRect">
              <a:avLst>
                <a:gd name="adj" fmla="val 16667"/>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Constraint System</a:t>
              </a:r>
            </a:p>
          </p:txBody>
        </p:sp>
        <p:sp>
          <p:nvSpPr>
            <p:cNvPr id="33" name="Up Arrow 32"/>
            <p:cNvSpPr/>
            <p:nvPr/>
          </p:nvSpPr>
          <p:spPr bwMode="auto">
            <a:xfrm>
              <a:off x="2115720" y="4448309"/>
              <a:ext cx="257453" cy="435005"/>
            </a:xfrm>
            <a:prstGeom prst="upArrow">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35" name="Can 9"/>
            <p:cNvSpPr>
              <a:spLocks noChangeArrowheads="1"/>
            </p:cNvSpPr>
            <p:nvPr/>
          </p:nvSpPr>
          <p:spPr bwMode="auto">
            <a:xfrm>
              <a:off x="6675049" y="3668544"/>
              <a:ext cx="1256422" cy="1007105"/>
            </a:xfrm>
            <a:prstGeom prst="can">
              <a:avLst>
                <a:gd name="adj" fmla="val 25000"/>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w="9525" cap="flat" cmpd="sng" algn="ctr">
              <a:solidFill>
                <a:srgbClr val="5782B5"/>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Known</a:t>
              </a:r>
              <a:b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b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Paths</a:t>
              </a:r>
            </a:p>
          </p:txBody>
        </p:sp>
      </p:grpSp>
      <p:sp>
        <p:nvSpPr>
          <p:cNvPr id="3" name="TextBox 2"/>
          <p:cNvSpPr txBox="1"/>
          <p:nvPr/>
        </p:nvSpPr>
        <p:spPr>
          <a:xfrm>
            <a:off x="663988" y="5967348"/>
            <a:ext cx="7457796" cy="646331"/>
          </a:xfrm>
          <a:prstGeom prst="rect">
            <a:avLst/>
          </a:prstGeom>
          <a:noFill/>
        </p:spPr>
        <p:txBody>
          <a:bodyPr wrap="square" rtlCol="0">
            <a:spAutoFit/>
          </a:bodyPr>
          <a:lstStyle/>
          <a:p>
            <a:r>
              <a:rPr lang="en-US" dirty="0" err="1"/>
              <a:t>Pex</a:t>
            </a:r>
            <a:r>
              <a:rPr lang="en-US" dirty="0"/>
              <a:t> (unlike Klee) starts with a concrete input as seed and then solves constraints to explore other paths.</a:t>
            </a:r>
          </a:p>
        </p:txBody>
      </p:sp>
      <p:sp>
        <p:nvSpPr>
          <p:cNvPr id="39" name="Rounded Rectangle 7"/>
          <p:cNvSpPr>
            <a:spLocks noChangeArrowheads="1"/>
          </p:cNvSpPr>
          <p:nvPr/>
        </p:nvSpPr>
        <p:spPr bwMode="auto">
          <a:xfrm>
            <a:off x="1301096" y="4035782"/>
            <a:ext cx="1548775" cy="918811"/>
          </a:xfrm>
          <a:prstGeom prst="roundRect">
            <a:avLst>
              <a:gd name="adj"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28" tIns="0" rIns="109728" bIns="54864" numCol="1" rtlCol="0" anchor="t"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SMT</a:t>
            </a:r>
            <a:r>
              <a:rPr kumimoji="0" lang="en-US" sz="2400" b="1" i="0" u="none" strike="noStrike" kern="0" cap="none" spc="0" normalizeH="0" noProof="0" dirty="0">
                <a:ln>
                  <a:noFill/>
                </a:ln>
                <a:solidFill>
                  <a:srgbClr val="FFFFFF"/>
                </a:solidFill>
                <a:effectLst>
                  <a:outerShdw blurRad="38100" dist="38100" dir="2700000" algn="tl">
                    <a:srgbClr val="000000">
                      <a:alpha val="43137"/>
                    </a:srgbClr>
                  </a:outerShdw>
                </a:effectLst>
                <a:uLnTx/>
                <a:uFillTx/>
                <a:latin typeface="Segoe"/>
                <a:ea typeface="+mn-ea"/>
                <a:cs typeface="+mn-cs"/>
              </a:rPr>
              <a:t> solver</a:t>
            </a:r>
            <a:endParaRPr kumimoji="0" 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a typeface="+mn-ea"/>
              <a:cs typeface="+mn-cs"/>
            </a:endParaRPr>
          </a:p>
        </p:txBody>
      </p:sp>
    </p:spTree>
    <p:extLst>
      <p:ext uri="{BB962C8B-B14F-4D97-AF65-F5344CB8AC3E}">
        <p14:creationId xmlns:p14="http://schemas.microsoft.com/office/powerpoint/2010/main" val="390566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40670"/>
            <a:ext cx="9144000" cy="5219422"/>
          </a:xfrm>
          <a:prstGeom prst="rect">
            <a:avLst/>
          </a:prstGeom>
        </p:spPr>
      </p:pic>
    </p:spTree>
    <p:extLst>
      <p:ext uri="{BB962C8B-B14F-4D97-AF65-F5344CB8AC3E}">
        <p14:creationId xmlns:p14="http://schemas.microsoft.com/office/powerpoint/2010/main" val="19961619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ATPG vs Klee </a:t>
            </a:r>
            <a:r>
              <a:rPr lang="en-US" sz="4000" dirty="0"/>
              <a:t>[Zheng 13] </a:t>
            </a:r>
          </a:p>
        </p:txBody>
      </p:sp>
      <p:sp>
        <p:nvSpPr>
          <p:cNvPr id="3" name="Content Placeholder 2"/>
          <p:cNvSpPr>
            <a:spLocks noGrp="1"/>
          </p:cNvSpPr>
          <p:nvPr>
            <p:ph idx="1"/>
          </p:nvPr>
        </p:nvSpPr>
        <p:spPr/>
        <p:txBody>
          <a:bodyPr>
            <a:normAutofit lnSpcReduction="10000"/>
          </a:bodyPr>
          <a:lstStyle/>
          <a:p>
            <a:r>
              <a:rPr lang="en-US" dirty="0"/>
              <a:t>Monitor the data plane by sending test packets.</a:t>
            </a:r>
          </a:p>
          <a:p>
            <a:pPr lvl="1"/>
            <a:r>
              <a:rPr lang="en-US" dirty="0"/>
              <a:t>Maximum rule coverage (like Klee: rules</a:t>
            </a:r>
            <a:r>
              <a:rPr lang="en-US" dirty="0">
                <a:sym typeface="Wingdings" panose="05000000000000000000" pitchFamily="2" charset="2"/>
              </a:rPr>
              <a:t> lines</a:t>
            </a:r>
            <a:r>
              <a:rPr lang="en-US" dirty="0"/>
              <a:t>)</a:t>
            </a:r>
          </a:p>
          <a:p>
            <a:pPr lvl="1"/>
            <a:r>
              <a:rPr lang="en-US" dirty="0"/>
              <a:t>Minimize number of packets required (like Klee: packets</a:t>
            </a:r>
            <a:r>
              <a:rPr lang="en-US" dirty="0">
                <a:sym typeface="Wingdings" panose="05000000000000000000" pitchFamily="2" charset="2"/>
              </a:rPr>
              <a:t> test cases)</a:t>
            </a:r>
            <a:endParaRPr lang="en-US" dirty="0"/>
          </a:p>
          <a:p>
            <a:pPr lvl="1"/>
            <a:r>
              <a:rPr lang="en-US" dirty="0"/>
              <a:t>Constraints on terminal ports and headers of test packets (unlike Klee)</a:t>
            </a:r>
          </a:p>
          <a:p>
            <a:r>
              <a:rPr lang="en-US" dirty="0"/>
              <a:t>Once error is detected, localize it (unlike Klee more like tomography)</a:t>
            </a:r>
          </a:p>
        </p:txBody>
      </p:sp>
    </p:spTree>
    <p:custDataLst>
      <p:tags r:id="rId1"/>
    </p:custDataLst>
    <p:extLst>
      <p:ext uri="{BB962C8B-B14F-4D97-AF65-F5344CB8AC3E}">
        <p14:creationId xmlns:p14="http://schemas.microsoft.com/office/powerpoint/2010/main" val="1917342136"/>
      </p:ext>
    </p:extLst>
  </p:cSld>
  <p:clrMapOvr>
    <a:masterClrMapping/>
  </p:clrMapOvr>
  <mc:AlternateContent xmlns:mc="http://schemas.openxmlformats.org/markup-compatibility/2006" xmlns:p14="http://schemas.microsoft.com/office/powerpoint/2010/main">
    <mc:Choice Requires="p14">
      <p:transition spd="slow" p14:dur="2000" advTm="49199"/>
    </mc:Choice>
    <mc:Fallback xmlns="">
      <p:transition spd="slow" advTm="49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4" name="圆角矩形标注 13"/>
          <p:cNvSpPr/>
          <p:nvPr/>
        </p:nvSpPr>
        <p:spPr>
          <a:xfrm>
            <a:off x="2962095" y="1426864"/>
            <a:ext cx="3014563" cy="936104"/>
          </a:xfrm>
          <a:prstGeom prst="wedgeRoundRectCallout">
            <a:avLst>
              <a:gd name="adj1" fmla="val -38255"/>
              <a:gd name="adj2" fmla="val 102965"/>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t>r</a:t>
            </a:r>
            <a:r>
              <a:rPr lang="en-US" altLang="zh-CN" baseline="-25000" dirty="0"/>
              <a:t>A1</a:t>
            </a:r>
            <a:r>
              <a:rPr lang="en-US" altLang="zh-CN" dirty="0"/>
              <a:t>: </a:t>
            </a:r>
            <a:r>
              <a:rPr lang="en-US" altLang="zh-CN" dirty="0" err="1"/>
              <a:t>dst_ip</a:t>
            </a:r>
            <a:r>
              <a:rPr lang="en-US" altLang="zh-CN" dirty="0"/>
              <a:t>=10.0/16 → Port 0</a:t>
            </a:r>
          </a:p>
          <a:p>
            <a:pPr algn="ctr"/>
            <a:r>
              <a:rPr lang="en-US" altLang="zh-CN" i="1" dirty="0"/>
              <a:t>r</a:t>
            </a:r>
            <a:r>
              <a:rPr lang="en-US" altLang="zh-CN" baseline="-25000" dirty="0"/>
              <a:t>A2</a:t>
            </a:r>
            <a:r>
              <a:rPr lang="en-US" altLang="zh-CN" dirty="0"/>
              <a:t>: </a:t>
            </a:r>
            <a:r>
              <a:rPr lang="en-US" altLang="zh-CN" dirty="0" err="1"/>
              <a:t>dst_ip</a:t>
            </a:r>
            <a:r>
              <a:rPr lang="en-US" altLang="zh-CN" dirty="0"/>
              <a:t>=10.1/16 → Port 1</a:t>
            </a:r>
          </a:p>
          <a:p>
            <a:pPr algn="ctr"/>
            <a:r>
              <a:rPr lang="en-US" altLang="zh-CN" i="1" dirty="0"/>
              <a:t>r</a:t>
            </a:r>
            <a:r>
              <a:rPr lang="en-US" altLang="zh-CN" baseline="-25000" dirty="0"/>
              <a:t>A3</a:t>
            </a:r>
            <a:r>
              <a:rPr lang="en-US" altLang="zh-CN" dirty="0"/>
              <a:t>: </a:t>
            </a:r>
            <a:r>
              <a:rPr lang="en-US" altLang="zh-CN" dirty="0" err="1"/>
              <a:t>dst_ip</a:t>
            </a:r>
            <a:r>
              <a:rPr lang="en-US" altLang="zh-CN" dirty="0"/>
              <a:t>=10.2/16 → Port 2</a:t>
            </a:r>
          </a:p>
        </p:txBody>
      </p:sp>
      <p:sp>
        <p:nvSpPr>
          <p:cNvPr id="16" name="圆角矩形标注 15"/>
          <p:cNvSpPr/>
          <p:nvPr/>
        </p:nvSpPr>
        <p:spPr>
          <a:xfrm>
            <a:off x="5262336" y="3947144"/>
            <a:ext cx="2952328" cy="1152128"/>
          </a:xfrm>
          <a:prstGeom prst="wedgeRoundRectCallout">
            <a:avLst>
              <a:gd name="adj1" fmla="val -36386"/>
              <a:gd name="adj2" fmla="val -104557"/>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t>r</a:t>
            </a:r>
            <a:r>
              <a:rPr lang="en-US" altLang="zh-CN" baseline="-25000" dirty="0"/>
              <a:t>B1</a:t>
            </a:r>
            <a:r>
              <a:rPr lang="en-US" altLang="zh-CN" dirty="0"/>
              <a:t>: </a:t>
            </a:r>
            <a:r>
              <a:rPr lang="en-US" altLang="zh-CN" dirty="0" err="1"/>
              <a:t>dst_ip</a:t>
            </a:r>
            <a:r>
              <a:rPr lang="en-US" altLang="zh-CN" dirty="0"/>
              <a:t>=10.2/16 → Port 2</a:t>
            </a:r>
          </a:p>
          <a:p>
            <a:pPr algn="ctr"/>
            <a:r>
              <a:rPr lang="en-US" altLang="zh-CN" i="1" dirty="0"/>
              <a:t>r</a:t>
            </a:r>
            <a:r>
              <a:rPr lang="en-US" altLang="zh-CN" baseline="-25000" dirty="0"/>
              <a:t>B2</a:t>
            </a:r>
            <a:r>
              <a:rPr lang="en-US" altLang="zh-CN" dirty="0"/>
              <a:t>: </a:t>
            </a:r>
            <a:r>
              <a:rPr lang="en-US" altLang="zh-CN" dirty="0" err="1"/>
              <a:t>dst_ip</a:t>
            </a:r>
            <a:r>
              <a:rPr lang="en-US" altLang="zh-CN" dirty="0"/>
              <a:t>=10.1/16 → Port 1</a:t>
            </a:r>
          </a:p>
          <a:p>
            <a:pPr algn="ctr"/>
            <a:r>
              <a:rPr lang="en-US" altLang="zh-CN" i="1" dirty="0"/>
              <a:t>r</a:t>
            </a:r>
            <a:r>
              <a:rPr lang="en-US" altLang="zh-CN" baseline="-25000" dirty="0"/>
              <a:t>B3</a:t>
            </a:r>
            <a:r>
              <a:rPr lang="en-US" altLang="zh-CN" dirty="0"/>
              <a:t>: </a:t>
            </a:r>
            <a:r>
              <a:rPr lang="en-US" altLang="zh-CN" dirty="0" err="1"/>
              <a:t>dst_ip</a:t>
            </a:r>
            <a:r>
              <a:rPr lang="en-US" altLang="zh-CN" dirty="0"/>
              <a:t>=10.0/16 → </a:t>
            </a:r>
            <a:r>
              <a:rPr lang="en-US" altLang="zh-CN" i="1" dirty="0"/>
              <a:t>r</a:t>
            </a:r>
            <a:r>
              <a:rPr lang="en-US" altLang="zh-CN" baseline="-25000" dirty="0"/>
              <a:t>B4 </a:t>
            </a:r>
          </a:p>
          <a:p>
            <a:pPr algn="ctr"/>
            <a:r>
              <a:rPr lang="en-US" altLang="zh-CN" i="1" dirty="0"/>
              <a:t>r</a:t>
            </a:r>
            <a:r>
              <a:rPr lang="en-US" altLang="zh-CN" baseline="-25000" dirty="0"/>
              <a:t>B4</a:t>
            </a:r>
            <a:r>
              <a:rPr lang="en-US" altLang="zh-CN" dirty="0"/>
              <a:t>: </a:t>
            </a:r>
            <a:r>
              <a:rPr lang="en-US" altLang="zh-CN" dirty="0" err="1"/>
              <a:t>tcp</a:t>
            </a:r>
            <a:r>
              <a:rPr lang="en-US" altLang="zh-CN" dirty="0"/>
              <a:t>=80 → Port 0</a:t>
            </a:r>
          </a:p>
        </p:txBody>
      </p:sp>
      <p:sp>
        <p:nvSpPr>
          <p:cNvPr id="1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a:t>
            </a:r>
            <a:r>
              <a:rPr lang="en-US" altLang="zh-CN" baseline="-25000" dirty="0"/>
              <a:t>A</a:t>
            </a:r>
            <a:endParaRPr lang="zh-CN" altLang="en-US" baseline="-25000" dirty="0"/>
          </a:p>
        </p:txBody>
      </p:sp>
      <p:cxnSp>
        <p:nvCxnSpPr>
          <p:cNvPr id="19" name="直接连接符 18"/>
          <p:cNvCxnSpPr>
            <a:stCxn id="28"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531345" y="2740584"/>
            <a:ext cx="301686" cy="369332"/>
          </a:xfrm>
          <a:prstGeom prst="rect">
            <a:avLst/>
          </a:prstGeom>
          <a:noFill/>
        </p:spPr>
        <p:txBody>
          <a:bodyPr wrap="none" rtlCol="0">
            <a:spAutoFit/>
          </a:bodyPr>
          <a:lstStyle/>
          <a:p>
            <a:r>
              <a:rPr lang="en-US" altLang="zh-CN" dirty="0"/>
              <a:t>0</a:t>
            </a:r>
            <a:endParaRPr lang="zh-CN" altLang="en-US" dirty="0"/>
          </a:p>
        </p:txBody>
      </p:sp>
      <p:sp>
        <p:nvSpPr>
          <p:cNvPr id="22" name="TextBox 21"/>
          <p:cNvSpPr txBox="1"/>
          <p:nvPr/>
        </p:nvSpPr>
        <p:spPr>
          <a:xfrm>
            <a:off x="2953546" y="3318288"/>
            <a:ext cx="301686" cy="369332"/>
          </a:xfrm>
          <a:prstGeom prst="rect">
            <a:avLst/>
          </a:prstGeom>
          <a:noFill/>
        </p:spPr>
        <p:txBody>
          <a:bodyPr wrap="none" rtlCol="0">
            <a:spAutoFit/>
          </a:bodyPr>
          <a:lstStyle/>
          <a:p>
            <a:r>
              <a:rPr lang="en-US" altLang="zh-CN" dirty="0"/>
              <a:t>1</a:t>
            </a:r>
            <a:endParaRPr lang="zh-CN" altLang="en-US" dirty="0"/>
          </a:p>
        </p:txBody>
      </p:sp>
      <p:sp>
        <p:nvSpPr>
          <p:cNvPr id="23" name="TextBox 22"/>
          <p:cNvSpPr txBox="1"/>
          <p:nvPr/>
        </p:nvSpPr>
        <p:spPr>
          <a:xfrm>
            <a:off x="2598253" y="2752456"/>
            <a:ext cx="301686" cy="369332"/>
          </a:xfrm>
          <a:prstGeom prst="rect">
            <a:avLst/>
          </a:prstGeom>
          <a:noFill/>
        </p:spPr>
        <p:txBody>
          <a:bodyPr wrap="none" rtlCol="0">
            <a:spAutoFit/>
          </a:bodyPr>
          <a:lstStyle/>
          <a:p>
            <a:r>
              <a:rPr lang="en-US" altLang="zh-CN" dirty="0"/>
              <a:t>2</a:t>
            </a:r>
            <a:endParaRPr lang="zh-CN" altLang="en-US" dirty="0"/>
          </a:p>
        </p:txBody>
      </p:sp>
      <p:sp>
        <p:nvSpPr>
          <p:cNvPr id="25"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a:t>
            </a:r>
            <a:r>
              <a:rPr lang="en-US" altLang="zh-CN" baseline="-25000" dirty="0"/>
              <a:t>B</a:t>
            </a:r>
            <a:endParaRPr lang="zh-CN" altLang="en-US" baseline="-25000" dirty="0"/>
          </a:p>
        </p:txBody>
      </p:sp>
      <p:cxnSp>
        <p:nvCxnSpPr>
          <p:cNvPr id="27" name="直接连接符 26"/>
          <p:cNvCxnSpPr>
            <a:stCxn id="40"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30"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a:t>
            </a:r>
            <a:r>
              <a:rPr lang="en-US" altLang="zh-CN" baseline="-25000" dirty="0"/>
              <a:t>C</a:t>
            </a:r>
            <a:endParaRPr lang="zh-CN" altLang="en-US" baseline="-25000" dirty="0"/>
          </a:p>
        </p:txBody>
      </p:sp>
      <p:cxnSp>
        <p:nvCxnSpPr>
          <p:cNvPr id="32" name="直接连接符 31"/>
          <p:cNvCxnSpPr>
            <a:endCxn id="33"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5825816" y="2740584"/>
            <a:ext cx="301686" cy="369332"/>
          </a:xfrm>
          <a:prstGeom prst="rect">
            <a:avLst/>
          </a:prstGeom>
          <a:noFill/>
        </p:spPr>
        <p:txBody>
          <a:bodyPr wrap="none" rtlCol="0">
            <a:spAutoFit/>
          </a:bodyPr>
          <a:lstStyle/>
          <a:p>
            <a:r>
              <a:rPr lang="en-US" altLang="zh-CN" dirty="0"/>
              <a:t>0</a:t>
            </a:r>
            <a:endParaRPr lang="zh-CN" altLang="en-US" dirty="0"/>
          </a:p>
        </p:txBody>
      </p:sp>
      <p:sp>
        <p:nvSpPr>
          <p:cNvPr id="35" name="TextBox 34"/>
          <p:cNvSpPr txBox="1"/>
          <p:nvPr/>
        </p:nvSpPr>
        <p:spPr>
          <a:xfrm>
            <a:off x="4860000" y="3273957"/>
            <a:ext cx="301686" cy="369332"/>
          </a:xfrm>
          <a:prstGeom prst="rect">
            <a:avLst/>
          </a:prstGeom>
          <a:noFill/>
        </p:spPr>
        <p:txBody>
          <a:bodyPr wrap="none" rtlCol="0">
            <a:spAutoFit/>
          </a:bodyPr>
          <a:lstStyle/>
          <a:p>
            <a:r>
              <a:rPr lang="en-US" altLang="zh-CN" dirty="0"/>
              <a:t>1</a:t>
            </a:r>
            <a:endParaRPr lang="zh-CN" altLang="en-US" dirty="0"/>
          </a:p>
        </p:txBody>
      </p:sp>
      <p:sp>
        <p:nvSpPr>
          <p:cNvPr id="36" name="TextBox 35"/>
          <p:cNvSpPr txBox="1"/>
          <p:nvPr/>
        </p:nvSpPr>
        <p:spPr>
          <a:xfrm>
            <a:off x="4758873" y="2740584"/>
            <a:ext cx="301686" cy="369332"/>
          </a:xfrm>
          <a:prstGeom prst="rect">
            <a:avLst/>
          </a:prstGeom>
          <a:noFill/>
        </p:spPr>
        <p:txBody>
          <a:bodyPr wrap="none" rtlCol="0">
            <a:spAutoFit/>
          </a:bodyPr>
          <a:lstStyle/>
          <a:p>
            <a:r>
              <a:rPr lang="en-US" altLang="zh-CN" dirty="0"/>
              <a:t>2</a:t>
            </a:r>
            <a:endParaRPr lang="zh-CN" altLang="en-US" dirty="0"/>
          </a:p>
        </p:txBody>
      </p:sp>
      <p:sp>
        <p:nvSpPr>
          <p:cNvPr id="37" name="TextBox 36"/>
          <p:cNvSpPr txBox="1"/>
          <p:nvPr/>
        </p:nvSpPr>
        <p:spPr>
          <a:xfrm>
            <a:off x="4419430" y="3995299"/>
            <a:ext cx="301686" cy="369332"/>
          </a:xfrm>
          <a:prstGeom prst="rect">
            <a:avLst/>
          </a:prstGeom>
          <a:noFill/>
        </p:spPr>
        <p:txBody>
          <a:bodyPr wrap="none" rtlCol="0">
            <a:spAutoFit/>
          </a:bodyPr>
          <a:lstStyle/>
          <a:p>
            <a:r>
              <a:rPr lang="en-US" altLang="zh-CN" dirty="0"/>
              <a:t>0</a:t>
            </a:r>
            <a:endParaRPr lang="zh-CN" altLang="en-US" dirty="0"/>
          </a:p>
        </p:txBody>
      </p:sp>
      <p:sp>
        <p:nvSpPr>
          <p:cNvPr id="38" name="TextBox 37"/>
          <p:cNvSpPr txBox="1"/>
          <p:nvPr/>
        </p:nvSpPr>
        <p:spPr>
          <a:xfrm>
            <a:off x="4288812" y="5089610"/>
            <a:ext cx="301686" cy="369332"/>
          </a:xfrm>
          <a:prstGeom prst="rect">
            <a:avLst/>
          </a:prstGeom>
          <a:noFill/>
        </p:spPr>
        <p:txBody>
          <a:bodyPr wrap="none" rtlCol="0">
            <a:spAutoFit/>
          </a:bodyPr>
          <a:lstStyle/>
          <a:p>
            <a:r>
              <a:rPr lang="en-US" altLang="zh-CN" dirty="0"/>
              <a:t>1</a:t>
            </a:r>
            <a:endParaRPr lang="zh-CN" altLang="en-US" dirty="0"/>
          </a:p>
        </p:txBody>
      </p:sp>
      <p:sp>
        <p:nvSpPr>
          <p:cNvPr id="39" name="TextBox 38"/>
          <p:cNvSpPr txBox="1"/>
          <p:nvPr/>
        </p:nvSpPr>
        <p:spPr>
          <a:xfrm>
            <a:off x="3859340" y="3995299"/>
            <a:ext cx="301686" cy="369332"/>
          </a:xfrm>
          <a:prstGeom prst="rect">
            <a:avLst/>
          </a:prstGeom>
          <a:noFill/>
        </p:spPr>
        <p:txBody>
          <a:bodyPr wrap="none" rtlCol="0">
            <a:spAutoFit/>
          </a:bodyPr>
          <a:lstStyle/>
          <a:p>
            <a:r>
              <a:rPr lang="en-US" altLang="zh-CN" dirty="0"/>
              <a:t>2</a:t>
            </a:r>
            <a:endParaRPr lang="zh-CN" altLang="en-US" dirty="0"/>
          </a:p>
        </p:txBody>
      </p:sp>
      <p:sp>
        <p:nvSpPr>
          <p:cNvPr id="26" name="圆角矩形标注 25"/>
          <p:cNvSpPr/>
          <p:nvPr/>
        </p:nvSpPr>
        <p:spPr>
          <a:xfrm>
            <a:off x="1085872" y="5241864"/>
            <a:ext cx="2668312" cy="648072"/>
          </a:xfrm>
          <a:prstGeom prst="wedgeRoundRectCallout">
            <a:avLst>
              <a:gd name="adj1" fmla="val 58576"/>
              <a:gd name="adj2" fmla="val -113628"/>
              <a:gd name="adj3" fmla="val 16667"/>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i="1" dirty="0"/>
              <a:t>r</a:t>
            </a:r>
            <a:r>
              <a:rPr lang="en-US" altLang="zh-CN" baseline="-25000" dirty="0"/>
              <a:t>C1</a:t>
            </a:r>
            <a:r>
              <a:rPr lang="en-US" altLang="zh-CN" dirty="0"/>
              <a:t>: </a:t>
            </a:r>
            <a:r>
              <a:rPr lang="en-US" altLang="zh-CN" dirty="0" err="1"/>
              <a:t>in_port</a:t>
            </a:r>
            <a:r>
              <a:rPr lang="en-US" altLang="zh-CN" dirty="0"/>
              <a:t>=1 → Port 0,2</a:t>
            </a:r>
          </a:p>
          <a:p>
            <a:pPr algn="ctr"/>
            <a:r>
              <a:rPr lang="en-US" altLang="zh-CN" i="1" dirty="0"/>
              <a:t>r</a:t>
            </a:r>
            <a:r>
              <a:rPr lang="en-US" altLang="zh-CN" baseline="-25000" dirty="0"/>
              <a:t>C2</a:t>
            </a:r>
            <a:r>
              <a:rPr lang="en-US" altLang="zh-CN" dirty="0"/>
              <a:t>: </a:t>
            </a:r>
            <a:r>
              <a:rPr lang="en-US" altLang="zh-CN" dirty="0" err="1"/>
              <a:t>in_port</a:t>
            </a:r>
            <a:r>
              <a:rPr lang="en-US" altLang="zh-CN" dirty="0"/>
              <a:t>=0,2 → Port 1</a:t>
            </a:r>
          </a:p>
        </p:txBody>
      </p:sp>
      <p:pic>
        <p:nvPicPr>
          <p:cNvPr id="28"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6" descr="black-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Example</a:t>
            </a:r>
            <a:endParaRPr lang="en-US" b="1" dirty="0">
              <a:solidFill>
                <a:srgbClr val="0070C0"/>
              </a:solidFill>
              <a:effectLst>
                <a:outerShdw blurRad="38100" dist="38100" dir="2700000" algn="tl">
                  <a:srgbClr val="000000">
                    <a:alpha val="43137"/>
                  </a:srgbClr>
                </a:outerShdw>
              </a:effectLst>
            </a:endParaRPr>
          </a:p>
        </p:txBody>
      </p:sp>
      <p:pic>
        <p:nvPicPr>
          <p:cNvPr id="31" name="Picture 30"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9799" y="2578992"/>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379" y="2525010"/>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1721" y="4047169"/>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393939" y="1695184"/>
            <a:ext cx="1506000" cy="369332"/>
          </a:xfrm>
          <a:prstGeom prst="rect">
            <a:avLst/>
          </a:prstGeom>
          <a:noFill/>
        </p:spPr>
        <p:txBody>
          <a:bodyPr wrap="square" rtlCol="0">
            <a:spAutoFit/>
          </a:bodyPr>
          <a:lstStyle/>
          <a:p>
            <a:r>
              <a:rPr lang="en-US" dirty="0"/>
              <a:t>Box A: Router</a:t>
            </a:r>
          </a:p>
        </p:txBody>
      </p:sp>
      <p:sp>
        <p:nvSpPr>
          <p:cNvPr id="43" name="TextBox 42"/>
          <p:cNvSpPr txBox="1"/>
          <p:nvPr/>
        </p:nvSpPr>
        <p:spPr>
          <a:xfrm>
            <a:off x="1094739" y="4755537"/>
            <a:ext cx="1707619" cy="369332"/>
          </a:xfrm>
          <a:prstGeom prst="rect">
            <a:avLst/>
          </a:prstGeom>
          <a:noFill/>
        </p:spPr>
        <p:txBody>
          <a:bodyPr wrap="none" rtlCol="0">
            <a:spAutoFit/>
          </a:bodyPr>
          <a:lstStyle/>
          <a:p>
            <a:r>
              <a:rPr lang="en-US" dirty="0"/>
              <a:t>Box C: L2 Switch</a:t>
            </a:r>
          </a:p>
        </p:txBody>
      </p:sp>
      <p:sp>
        <p:nvSpPr>
          <p:cNvPr id="44" name="TextBox 43"/>
          <p:cNvSpPr txBox="1"/>
          <p:nvPr/>
        </p:nvSpPr>
        <p:spPr>
          <a:xfrm>
            <a:off x="5884943" y="5181639"/>
            <a:ext cx="2077512" cy="369332"/>
          </a:xfrm>
          <a:prstGeom prst="rect">
            <a:avLst/>
          </a:prstGeom>
          <a:noFill/>
        </p:spPr>
        <p:txBody>
          <a:bodyPr wrap="square" rtlCol="0">
            <a:spAutoFit/>
          </a:bodyPr>
          <a:lstStyle/>
          <a:p>
            <a:r>
              <a:rPr lang="en-US" dirty="0"/>
              <a:t>Box B: </a:t>
            </a:r>
            <a:r>
              <a:rPr lang="en-US" dirty="0" err="1"/>
              <a:t>Router+ACL</a:t>
            </a:r>
            <a:endParaRPr lang="en-US" dirty="0"/>
          </a:p>
        </p:txBody>
      </p:sp>
    </p:spTree>
    <p:extLst>
      <p:ext uri="{BB962C8B-B14F-4D97-AF65-F5344CB8AC3E}">
        <p14:creationId xmlns:p14="http://schemas.microsoft.com/office/powerpoint/2010/main" val="73780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6" grpId="0" animBg="1"/>
      <p:bldP spid="3" grpId="0"/>
      <p:bldP spid="43" grpId="0"/>
      <p:bldP spid="4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Step 1: Find all-pairs reachability</a:t>
            </a:r>
          </a:p>
        </p:txBody>
      </p:sp>
      <p:pic>
        <p:nvPicPr>
          <p:cNvPr id="5" name="Picture 4"/>
          <p:cNvPicPr>
            <a:picLocks noChangeAspect="1"/>
          </p:cNvPicPr>
          <p:nvPr/>
        </p:nvPicPr>
        <p:blipFill>
          <a:blip r:embed="rId2"/>
          <a:stretch>
            <a:fillRect/>
          </a:stretch>
        </p:blipFill>
        <p:spPr>
          <a:xfrm>
            <a:off x="0" y="4339047"/>
            <a:ext cx="9144000" cy="2048111"/>
          </a:xfrm>
          <a:prstGeom prst="rect">
            <a:avLst/>
          </a:prstGeom>
        </p:spPr>
      </p:pic>
      <p:grpSp>
        <p:nvGrpSpPr>
          <p:cNvPr id="36" name="Group 35"/>
          <p:cNvGrpSpPr/>
          <p:nvPr/>
        </p:nvGrpSpPr>
        <p:grpSpPr>
          <a:xfrm>
            <a:off x="2131720" y="1251246"/>
            <a:ext cx="4624956" cy="2827869"/>
            <a:chOff x="1597218" y="2347559"/>
            <a:chExt cx="5436052" cy="3721091"/>
          </a:xfrm>
        </p:grpSpPr>
        <p:cxnSp>
          <p:nvCxnSpPr>
            <p:cNvPr id="6"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7"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8"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1"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A</a:t>
              </a:r>
              <a:endParaRPr lang="zh-CN" altLang="en-US" sz="1200" baseline="-25000" dirty="0"/>
            </a:p>
          </p:txBody>
        </p:sp>
        <p:cxnSp>
          <p:nvCxnSpPr>
            <p:cNvPr id="12" name="直接连接符 18"/>
            <p:cNvCxnSpPr>
              <a:stCxn id="27"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6"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B</a:t>
              </a:r>
              <a:endParaRPr lang="zh-CN" altLang="en-US" sz="1200" baseline="-25000" dirty="0"/>
            </a:p>
          </p:txBody>
        </p:sp>
        <p:cxnSp>
          <p:nvCxnSpPr>
            <p:cNvPr id="17" name="直接连接符 26"/>
            <p:cNvCxnSpPr>
              <a:stCxn id="29"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8"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C</a:t>
              </a:r>
              <a:endParaRPr lang="zh-CN" altLang="en-US" sz="1200" baseline="-25000" dirty="0"/>
            </a:p>
          </p:txBody>
        </p:sp>
        <p:cxnSp>
          <p:nvCxnSpPr>
            <p:cNvPr id="19" name="直接连接符 31"/>
            <p:cNvCxnSpPr>
              <a:endCxn id="28"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27"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834843" y="2347559"/>
              <a:ext cx="1506001" cy="462863"/>
            </a:xfrm>
            <a:prstGeom prst="rect">
              <a:avLst/>
            </a:prstGeom>
            <a:noFill/>
          </p:spPr>
          <p:txBody>
            <a:bodyPr wrap="square" rtlCol="0">
              <a:spAutoFit/>
            </a:bodyPr>
            <a:lstStyle/>
            <a:p>
              <a:r>
                <a:rPr lang="en-US" sz="1200" dirty="0"/>
                <a:t>Box A</a:t>
              </a:r>
            </a:p>
          </p:txBody>
        </p:sp>
        <p:sp>
          <p:nvSpPr>
            <p:cNvPr id="34" name="TextBox 33"/>
            <p:cNvSpPr txBox="1"/>
            <p:nvPr/>
          </p:nvSpPr>
          <p:spPr>
            <a:xfrm>
              <a:off x="3074602" y="4393039"/>
              <a:ext cx="750978" cy="462863"/>
            </a:xfrm>
            <a:prstGeom prst="rect">
              <a:avLst/>
            </a:prstGeom>
            <a:noFill/>
          </p:spPr>
          <p:txBody>
            <a:bodyPr wrap="none" rtlCol="0">
              <a:spAutoFit/>
            </a:bodyPr>
            <a:lstStyle/>
            <a:p>
              <a:r>
                <a:rPr lang="en-US" sz="1200" dirty="0"/>
                <a:t>Box C</a:t>
              </a:r>
            </a:p>
          </p:txBody>
        </p:sp>
        <p:sp>
          <p:nvSpPr>
            <p:cNvPr id="35" name="TextBox 34"/>
            <p:cNvSpPr txBox="1"/>
            <p:nvPr/>
          </p:nvSpPr>
          <p:spPr>
            <a:xfrm>
              <a:off x="5407090" y="3465837"/>
              <a:ext cx="790125" cy="462863"/>
            </a:xfrm>
            <a:prstGeom prst="rect">
              <a:avLst/>
            </a:prstGeom>
            <a:noFill/>
          </p:spPr>
          <p:txBody>
            <a:bodyPr wrap="square" rtlCol="0">
              <a:spAutoFit/>
            </a:bodyPr>
            <a:lstStyle/>
            <a:p>
              <a:r>
                <a:rPr lang="en-US" sz="1200" dirty="0"/>
                <a:t>Box B</a:t>
              </a:r>
            </a:p>
          </p:txBody>
        </p:sp>
      </p:grpSp>
    </p:spTree>
    <p:extLst>
      <p:ext uri="{BB962C8B-B14F-4D97-AF65-F5344CB8AC3E}">
        <p14:creationId xmlns:p14="http://schemas.microsoft.com/office/powerpoint/2010/main" val="1503497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302293" y="4453608"/>
            <a:ext cx="8569768" cy="1860622"/>
          </a:xfrm>
          <a:prstGeom prst="rect">
            <a:avLst/>
          </a:prstGeom>
        </p:spPr>
      </p:pic>
      <p:sp>
        <p:nvSpPr>
          <p:cNvPr id="4" name="Title 3"/>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Step 2: Find minimum covers</a:t>
            </a:r>
          </a:p>
        </p:txBody>
      </p:sp>
      <p:sp>
        <p:nvSpPr>
          <p:cNvPr id="37" name="Rounded Rectangle 36"/>
          <p:cNvSpPr/>
          <p:nvPr/>
        </p:nvSpPr>
        <p:spPr>
          <a:xfrm>
            <a:off x="302293" y="6011428"/>
            <a:ext cx="8563876" cy="277234"/>
          </a:xfrm>
          <a:prstGeom prst="roundRect">
            <a:avLst/>
          </a:prstGeom>
          <a:noFill/>
          <a:ln>
            <a:solidFill>
              <a:srgbClr val="0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ounded Rectangle 37"/>
          <p:cNvSpPr/>
          <p:nvPr/>
        </p:nvSpPr>
        <p:spPr>
          <a:xfrm>
            <a:off x="7013978" y="4737797"/>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ounded Rectangle 38"/>
          <p:cNvSpPr/>
          <p:nvPr/>
        </p:nvSpPr>
        <p:spPr>
          <a:xfrm>
            <a:off x="6713970" y="5726958"/>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ounded Rectangle 39"/>
          <p:cNvSpPr/>
          <p:nvPr/>
        </p:nvSpPr>
        <p:spPr>
          <a:xfrm>
            <a:off x="7439867" y="4737797"/>
            <a:ext cx="425889"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ounded Rectangle 40"/>
          <p:cNvSpPr/>
          <p:nvPr/>
        </p:nvSpPr>
        <p:spPr>
          <a:xfrm>
            <a:off x="7725418" y="5451815"/>
            <a:ext cx="774814" cy="28085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ounded Rectangle 41"/>
          <p:cNvSpPr/>
          <p:nvPr/>
        </p:nvSpPr>
        <p:spPr>
          <a:xfrm>
            <a:off x="302293" y="6011428"/>
            <a:ext cx="8563876" cy="280852"/>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a:t>Box A</a:t>
              </a:r>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a:t>Box C</a:t>
              </a:r>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a:t>Box B</a:t>
              </a:r>
            </a:p>
          </p:txBody>
        </p:sp>
      </p:grpSp>
      <p:sp>
        <p:nvSpPr>
          <p:cNvPr id="3" name="TextBox 2"/>
          <p:cNvSpPr txBox="1"/>
          <p:nvPr/>
        </p:nvSpPr>
        <p:spPr>
          <a:xfrm>
            <a:off x="179333" y="4028320"/>
            <a:ext cx="1582484" cy="369332"/>
          </a:xfrm>
          <a:prstGeom prst="rect">
            <a:avLst/>
          </a:prstGeom>
          <a:solidFill>
            <a:schemeClr val="bg2"/>
          </a:solidFill>
          <a:ln>
            <a:solidFill>
              <a:srgbClr val="000000"/>
            </a:solidFill>
          </a:ln>
        </p:spPr>
        <p:txBody>
          <a:bodyPr wrap="none" rtlCol="0">
            <a:spAutoFit/>
          </a:bodyPr>
          <a:lstStyle/>
          <a:p>
            <a:r>
              <a:rPr lang="en-US" dirty="0"/>
              <a:t>Cover All Rules</a:t>
            </a:r>
          </a:p>
        </p:txBody>
      </p:sp>
    </p:spTree>
    <p:extLst>
      <p:ext uri="{BB962C8B-B14F-4D97-AF65-F5344CB8AC3E}">
        <p14:creationId xmlns:p14="http://schemas.microsoft.com/office/powerpoint/2010/main" val="370584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296401" y="4450048"/>
            <a:ext cx="8569768" cy="1860622"/>
          </a:xfrm>
          <a:prstGeom prst="rect">
            <a:avLst/>
          </a:prstGeom>
        </p:spPr>
      </p:pic>
      <p:sp>
        <p:nvSpPr>
          <p:cNvPr id="4" name="Title 3"/>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Step 2: Find minimum covers</a:t>
            </a:r>
          </a:p>
        </p:txBody>
      </p:sp>
      <p:sp>
        <p:nvSpPr>
          <p:cNvPr id="38" name="Rounded Rectangle 37"/>
          <p:cNvSpPr/>
          <p:nvPr/>
        </p:nvSpPr>
        <p:spPr>
          <a:xfrm>
            <a:off x="7941434" y="4754509"/>
            <a:ext cx="831793"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ounded Rectangle 39"/>
          <p:cNvSpPr/>
          <p:nvPr/>
        </p:nvSpPr>
        <p:spPr>
          <a:xfrm>
            <a:off x="7728489" y="5506452"/>
            <a:ext cx="810787" cy="203793"/>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ounded Rectangle 40"/>
          <p:cNvSpPr/>
          <p:nvPr/>
        </p:nvSpPr>
        <p:spPr>
          <a:xfrm>
            <a:off x="7691998" y="5018649"/>
            <a:ext cx="847278" cy="195353"/>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ounded Rectangle 41"/>
          <p:cNvSpPr/>
          <p:nvPr/>
        </p:nvSpPr>
        <p:spPr>
          <a:xfrm>
            <a:off x="296401" y="5790549"/>
            <a:ext cx="856976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a:t>Box A</a:t>
              </a:r>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a:t>Box C</a:t>
              </a:r>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a:t>Box B</a:t>
              </a:r>
            </a:p>
          </p:txBody>
        </p:sp>
      </p:grpSp>
      <p:sp>
        <p:nvSpPr>
          <p:cNvPr id="62" name="Rounded Rectangle 61"/>
          <p:cNvSpPr/>
          <p:nvPr/>
        </p:nvSpPr>
        <p:spPr>
          <a:xfrm>
            <a:off x="296401" y="6059933"/>
            <a:ext cx="857177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63" name="Rounded Rectangle 62"/>
          <p:cNvSpPr/>
          <p:nvPr/>
        </p:nvSpPr>
        <p:spPr>
          <a:xfrm>
            <a:off x="296401" y="5266186"/>
            <a:ext cx="8571778" cy="208904"/>
          </a:xfrm>
          <a:prstGeom prst="roundRect">
            <a:avLst/>
          </a:prstGeom>
          <a:solidFill>
            <a:srgbClr val="FF0000"/>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64" name="TextBox 63"/>
          <p:cNvSpPr txBox="1"/>
          <p:nvPr/>
        </p:nvSpPr>
        <p:spPr>
          <a:xfrm>
            <a:off x="179333" y="4028320"/>
            <a:ext cx="1544012" cy="369332"/>
          </a:xfrm>
          <a:prstGeom prst="rect">
            <a:avLst/>
          </a:prstGeom>
          <a:solidFill>
            <a:schemeClr val="bg2"/>
          </a:solidFill>
          <a:ln>
            <a:solidFill>
              <a:srgbClr val="000000"/>
            </a:solidFill>
          </a:ln>
        </p:spPr>
        <p:txBody>
          <a:bodyPr wrap="none" rtlCol="0">
            <a:spAutoFit/>
          </a:bodyPr>
          <a:lstStyle/>
          <a:p>
            <a:r>
              <a:rPr lang="en-US" dirty="0"/>
              <a:t>Cover All Links</a:t>
            </a:r>
          </a:p>
        </p:txBody>
      </p:sp>
    </p:spTree>
    <p:extLst>
      <p:ext uri="{BB962C8B-B14F-4D97-AF65-F5344CB8AC3E}">
        <p14:creationId xmlns:p14="http://schemas.microsoft.com/office/powerpoint/2010/main" val="4268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animBg="1"/>
      <p:bldP spid="62" grpId="0" animBg="1"/>
      <p:bldP spid="63"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02293" y="4470320"/>
            <a:ext cx="8569768" cy="1860622"/>
          </a:xfrm>
          <a:prstGeom prst="rect">
            <a:avLst/>
          </a:prstGeom>
        </p:spPr>
      </p:pic>
      <p:sp>
        <p:nvSpPr>
          <p:cNvPr id="4" name="Title 3"/>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Step 3: Localize fault</a:t>
            </a:r>
          </a:p>
        </p:txBody>
      </p:sp>
      <p:grpSp>
        <p:nvGrpSpPr>
          <p:cNvPr id="43" name="Group 42"/>
          <p:cNvGrpSpPr/>
          <p:nvPr/>
        </p:nvGrpSpPr>
        <p:grpSpPr>
          <a:xfrm>
            <a:off x="2131720" y="1251246"/>
            <a:ext cx="4624956" cy="2827869"/>
            <a:chOff x="1597218" y="2347559"/>
            <a:chExt cx="5436052" cy="3721091"/>
          </a:xfrm>
        </p:grpSpPr>
        <p:cxnSp>
          <p:nvCxnSpPr>
            <p:cNvPr id="44" name="直接连接符 7"/>
            <p:cNvCxnSpPr/>
            <p:nvPr/>
          </p:nvCxnSpPr>
          <p:spPr>
            <a:xfrm>
              <a:off x="3621131" y="3108552"/>
              <a:ext cx="1439428"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5" name="直接连接符 9"/>
            <p:cNvCxnSpPr/>
            <p:nvPr/>
          </p:nvCxnSpPr>
          <p:spPr>
            <a:xfrm>
              <a:off x="3208939" y="3318288"/>
              <a:ext cx="801244"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6" name="直接连接符 11"/>
            <p:cNvCxnSpPr/>
            <p:nvPr/>
          </p:nvCxnSpPr>
          <p:spPr>
            <a:xfrm flipH="1">
              <a:off x="4570273" y="3318288"/>
              <a:ext cx="902478" cy="1104895"/>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7" name="圆角矩形 16"/>
            <p:cNvSpPr/>
            <p:nvPr/>
          </p:nvSpPr>
          <p:spPr>
            <a:xfrm>
              <a:off x="1649586"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A</a:t>
              </a:r>
              <a:endParaRPr lang="zh-CN" altLang="en-US" sz="1200" baseline="-25000" dirty="0"/>
            </a:p>
          </p:txBody>
        </p:sp>
        <p:cxnSp>
          <p:nvCxnSpPr>
            <p:cNvPr id="48" name="直接连接符 18"/>
            <p:cNvCxnSpPr>
              <a:stCxn id="53" idx="3"/>
            </p:cNvCxnSpPr>
            <p:nvPr/>
          </p:nvCxnSpPr>
          <p:spPr>
            <a:xfrm>
              <a:off x="2206011" y="3108552"/>
              <a:ext cx="590736"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49" name="圆角矩形 24"/>
            <p:cNvSpPr/>
            <p:nvPr/>
          </p:nvSpPr>
          <p:spPr>
            <a:xfrm>
              <a:off x="6486472" y="2362968"/>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B</a:t>
              </a:r>
              <a:endParaRPr lang="zh-CN" altLang="en-US" sz="1200" baseline="-25000" dirty="0"/>
            </a:p>
          </p:txBody>
        </p:sp>
        <p:cxnSp>
          <p:nvCxnSpPr>
            <p:cNvPr id="50" name="直接连接符 26"/>
            <p:cNvCxnSpPr>
              <a:stCxn id="55" idx="1"/>
            </p:cNvCxnSpPr>
            <p:nvPr/>
          </p:nvCxnSpPr>
          <p:spPr>
            <a:xfrm flipH="1">
              <a:off x="5884943" y="3099870"/>
              <a:ext cx="539534" cy="868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51" name="圆角矩形 29"/>
            <p:cNvSpPr/>
            <p:nvPr/>
          </p:nvSpPr>
          <p:spPr>
            <a:xfrm>
              <a:off x="4542256" y="5547772"/>
              <a:ext cx="504056" cy="43204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t>P</a:t>
              </a:r>
              <a:r>
                <a:rPr lang="en-US" altLang="zh-CN" sz="1200" baseline="-25000" dirty="0"/>
                <a:t>C</a:t>
              </a:r>
              <a:endParaRPr lang="zh-CN" altLang="en-US" sz="1200" baseline="-25000" dirty="0"/>
            </a:p>
          </p:txBody>
        </p:sp>
        <p:cxnSp>
          <p:nvCxnSpPr>
            <p:cNvPr id="52" name="直接连接符 31"/>
            <p:cNvCxnSpPr>
              <a:endCxn id="54" idx="0"/>
            </p:cNvCxnSpPr>
            <p:nvPr/>
          </p:nvCxnSpPr>
          <p:spPr>
            <a:xfrm flipH="1">
              <a:off x="4290228" y="4842655"/>
              <a:ext cx="9689" cy="61628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pic>
          <p:nvPicPr>
            <p:cNvPr id="53"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218" y="2803698"/>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831" y="5458942"/>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6" descr="black-server-ico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477" y="2795016"/>
              <a:ext cx="608793" cy="60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8446" y="2539684"/>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6"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0126" y="2529551"/>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rout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0778" y="4056683"/>
              <a:ext cx="1118279" cy="111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834843" y="2347559"/>
              <a:ext cx="1506001" cy="462863"/>
            </a:xfrm>
            <a:prstGeom prst="rect">
              <a:avLst/>
            </a:prstGeom>
            <a:noFill/>
          </p:spPr>
          <p:txBody>
            <a:bodyPr wrap="square" rtlCol="0">
              <a:spAutoFit/>
            </a:bodyPr>
            <a:lstStyle/>
            <a:p>
              <a:r>
                <a:rPr lang="en-US" sz="1200" dirty="0"/>
                <a:t>Box A</a:t>
              </a:r>
            </a:p>
          </p:txBody>
        </p:sp>
        <p:sp>
          <p:nvSpPr>
            <p:cNvPr id="60" name="TextBox 59"/>
            <p:cNvSpPr txBox="1"/>
            <p:nvPr/>
          </p:nvSpPr>
          <p:spPr>
            <a:xfrm>
              <a:off x="3074602" y="4393039"/>
              <a:ext cx="750978" cy="462863"/>
            </a:xfrm>
            <a:prstGeom prst="rect">
              <a:avLst/>
            </a:prstGeom>
            <a:noFill/>
          </p:spPr>
          <p:txBody>
            <a:bodyPr wrap="none" rtlCol="0">
              <a:spAutoFit/>
            </a:bodyPr>
            <a:lstStyle/>
            <a:p>
              <a:r>
                <a:rPr lang="en-US" sz="1200" dirty="0"/>
                <a:t>Box C</a:t>
              </a:r>
            </a:p>
          </p:txBody>
        </p:sp>
        <p:sp>
          <p:nvSpPr>
            <p:cNvPr id="61" name="TextBox 60"/>
            <p:cNvSpPr txBox="1"/>
            <p:nvPr/>
          </p:nvSpPr>
          <p:spPr>
            <a:xfrm>
              <a:off x="5407090" y="3465837"/>
              <a:ext cx="790125" cy="462863"/>
            </a:xfrm>
            <a:prstGeom prst="rect">
              <a:avLst/>
            </a:prstGeom>
            <a:noFill/>
          </p:spPr>
          <p:txBody>
            <a:bodyPr wrap="square" rtlCol="0">
              <a:spAutoFit/>
            </a:bodyPr>
            <a:lstStyle/>
            <a:p>
              <a:r>
                <a:rPr lang="en-US" sz="1200" dirty="0"/>
                <a:t>Box B</a:t>
              </a:r>
            </a:p>
          </p:txBody>
        </p:sp>
      </p:grpSp>
      <p:sp>
        <p:nvSpPr>
          <p:cNvPr id="64" name="TextBox 63"/>
          <p:cNvSpPr txBox="1"/>
          <p:nvPr/>
        </p:nvSpPr>
        <p:spPr>
          <a:xfrm>
            <a:off x="179333" y="4028320"/>
            <a:ext cx="1544012" cy="369332"/>
          </a:xfrm>
          <a:prstGeom prst="rect">
            <a:avLst/>
          </a:prstGeom>
          <a:solidFill>
            <a:schemeClr val="bg2"/>
          </a:solidFill>
          <a:ln>
            <a:solidFill>
              <a:srgbClr val="000000"/>
            </a:solidFill>
          </a:ln>
        </p:spPr>
        <p:txBody>
          <a:bodyPr wrap="none" rtlCol="0">
            <a:spAutoFit/>
          </a:bodyPr>
          <a:lstStyle/>
          <a:p>
            <a:r>
              <a:rPr lang="en-US" dirty="0"/>
              <a:t>Cover All Links</a:t>
            </a:r>
          </a:p>
        </p:txBody>
      </p:sp>
      <p:sp>
        <p:nvSpPr>
          <p:cNvPr id="34" name="Rounded Rectangle 33"/>
          <p:cNvSpPr/>
          <p:nvPr/>
        </p:nvSpPr>
        <p:spPr>
          <a:xfrm>
            <a:off x="302292" y="4781499"/>
            <a:ext cx="8561413"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35" name="Rounded Rectangle 34"/>
          <p:cNvSpPr/>
          <p:nvPr/>
        </p:nvSpPr>
        <p:spPr>
          <a:xfrm>
            <a:off x="302293" y="5029995"/>
            <a:ext cx="8572236"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36" name="Rounded Rectangle 35"/>
          <p:cNvSpPr/>
          <p:nvPr/>
        </p:nvSpPr>
        <p:spPr>
          <a:xfrm>
            <a:off x="302293" y="5543722"/>
            <a:ext cx="8572236" cy="208904"/>
          </a:xfrm>
          <a:prstGeom prst="roundRect">
            <a:avLst/>
          </a:prstGeom>
          <a:solidFill>
            <a:srgbClr val="FFFF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3" name="Rectangle 2"/>
          <p:cNvSpPr/>
          <p:nvPr/>
        </p:nvSpPr>
        <p:spPr>
          <a:xfrm>
            <a:off x="2640467" y="1431903"/>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P1</a:t>
            </a:r>
          </a:p>
        </p:txBody>
      </p:sp>
      <p:sp>
        <p:nvSpPr>
          <p:cNvPr id="39" name="Rectangle 38"/>
          <p:cNvSpPr/>
          <p:nvPr/>
        </p:nvSpPr>
        <p:spPr>
          <a:xfrm>
            <a:off x="2658433" y="1903084"/>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P2</a:t>
            </a:r>
          </a:p>
        </p:txBody>
      </p:sp>
      <p:sp>
        <p:nvSpPr>
          <p:cNvPr id="65" name="Rectangle 64"/>
          <p:cNvSpPr/>
          <p:nvPr/>
        </p:nvSpPr>
        <p:spPr>
          <a:xfrm>
            <a:off x="5754127" y="1895255"/>
            <a:ext cx="511804" cy="318781"/>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P4</a:t>
            </a:r>
          </a:p>
        </p:txBody>
      </p:sp>
      <p:cxnSp>
        <p:nvCxnSpPr>
          <p:cNvPr id="7" name="Straight Connector 6"/>
          <p:cNvCxnSpPr/>
          <p:nvPr/>
        </p:nvCxnSpPr>
        <p:spPr>
          <a:xfrm flipH="1">
            <a:off x="4677885" y="1988958"/>
            <a:ext cx="767822" cy="839673"/>
          </a:xfrm>
          <a:prstGeom prst="line">
            <a:avLst/>
          </a:prstGeom>
        </p:spPr>
        <p:style>
          <a:lnRef idx="3">
            <a:schemeClr val="accent3"/>
          </a:lnRef>
          <a:fillRef idx="0">
            <a:schemeClr val="accent3"/>
          </a:fillRef>
          <a:effectRef idx="2">
            <a:schemeClr val="accent3"/>
          </a:effectRef>
          <a:fontRef idx="minor">
            <a:schemeClr val="tx1"/>
          </a:fontRef>
        </p:style>
      </p:cxnSp>
      <p:sp>
        <p:nvSpPr>
          <p:cNvPr id="66" name="Rounded Rectangle 65"/>
          <p:cNvSpPr/>
          <p:nvPr/>
        </p:nvSpPr>
        <p:spPr>
          <a:xfrm>
            <a:off x="301849" y="5557929"/>
            <a:ext cx="8572236" cy="208904"/>
          </a:xfrm>
          <a:prstGeom prst="roundRect">
            <a:avLst/>
          </a:prstGeom>
          <a:solidFill>
            <a:srgbClr val="FF00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67" name="Rounded Rectangle 66"/>
          <p:cNvSpPr/>
          <p:nvPr/>
        </p:nvSpPr>
        <p:spPr>
          <a:xfrm>
            <a:off x="302293" y="5286847"/>
            <a:ext cx="8572236" cy="208904"/>
          </a:xfrm>
          <a:prstGeom prst="roundRect">
            <a:avLst/>
          </a:prstGeom>
          <a:solidFill>
            <a:srgbClr val="008000">
              <a:alpha val="22000"/>
            </a:srgbClr>
          </a:solidFill>
          <a:ln>
            <a:solidFill>
              <a:srgbClr val="0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 </a:t>
            </a:r>
          </a:p>
        </p:txBody>
      </p:sp>
      <p:sp>
        <p:nvSpPr>
          <p:cNvPr id="68" name="Rectangle 67"/>
          <p:cNvSpPr/>
          <p:nvPr/>
        </p:nvSpPr>
        <p:spPr>
          <a:xfrm>
            <a:off x="5726915" y="1389552"/>
            <a:ext cx="511804" cy="318781"/>
          </a:xfrm>
          <a:prstGeom prst="rect">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P3</a:t>
            </a:r>
          </a:p>
        </p:txBody>
      </p:sp>
      <p:sp>
        <p:nvSpPr>
          <p:cNvPr id="69" name="Rounded Rectangle 68"/>
          <p:cNvSpPr/>
          <p:nvPr/>
        </p:nvSpPr>
        <p:spPr>
          <a:xfrm>
            <a:off x="7740903" y="5549499"/>
            <a:ext cx="781660"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0" name="Rounded Rectangle 69"/>
          <p:cNvSpPr/>
          <p:nvPr/>
        </p:nvSpPr>
        <p:spPr>
          <a:xfrm>
            <a:off x="6815453" y="5549499"/>
            <a:ext cx="370237"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1" name="Rounded Rectangle 70"/>
          <p:cNvSpPr/>
          <p:nvPr/>
        </p:nvSpPr>
        <p:spPr>
          <a:xfrm>
            <a:off x="7277004" y="5549499"/>
            <a:ext cx="370237" cy="20882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2" name="Rounded Rectangle 71"/>
          <p:cNvSpPr/>
          <p:nvPr/>
        </p:nvSpPr>
        <p:spPr>
          <a:xfrm>
            <a:off x="7277004" y="5029995"/>
            <a:ext cx="370237" cy="208820"/>
          </a:xfrm>
          <a:prstGeom prst="roundRect">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3" name="Rounded Rectangle 72"/>
          <p:cNvSpPr/>
          <p:nvPr/>
        </p:nvSpPr>
        <p:spPr>
          <a:xfrm>
            <a:off x="6815453" y="5286931"/>
            <a:ext cx="370237" cy="208820"/>
          </a:xfrm>
          <a:prstGeom prst="roundRect">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73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6.28691E-7 2.86971E-6 L 0.31625 -0.00232 " pathEditMode="relative" ptsTypes="AA">
                                      <p:cBhvr>
                                        <p:cTn id="6" dur="2000" fill="hold"/>
                                        <p:tgtEl>
                                          <p:spTgt spid="3"/>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2.07016E-6 1.43254E-6 L 0.12435 0.17681 " pathEditMode="relative" ptsTypes="AA">
                                      <p:cBhvr>
                                        <p:cTn id="8" dur="2000" fill="hold"/>
                                        <p:tgtEl>
                                          <p:spTgt spid="39"/>
                                        </p:tgtEl>
                                        <p:attrNameLst>
                                          <p:attrName>ppt_x</p:attrName>
                                          <p:attrName>ppt_y</p:attrName>
                                        </p:attrNameLst>
                                      </p:cBhvr>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1.00729E-7 -7.13955E-6 L -0.13981 0.17704 " pathEditMode="relative" ptsTypes="AA">
                                      <p:cBhvr>
                                        <p:cTn id="10" dur="2000" fill="hold"/>
                                        <p:tgtEl>
                                          <p:spTgt spid="6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0" presetClass="path" presetSubtype="0" accel="50000" decel="50000" fill="hold" grpId="1" nodeType="withEffect">
                                  <p:stCondLst>
                                    <p:cond delay="0"/>
                                  </p:stCondLst>
                                  <p:childTnLst>
                                    <p:animMotion origin="layout" path="M 0 0 L -0.06652 0.08748 " pathEditMode="relative" ptsTypes="AA">
                                      <p:cBhvr>
                                        <p:cTn id="17" dur="2000" fill="hold"/>
                                        <p:tgtEl>
                                          <p:spTgt spid="65"/>
                                        </p:tgtEl>
                                        <p:attrNameLst>
                                          <p:attrName>ppt_x</p:attrName>
                                          <p:attrName>ppt_y</p:attrName>
                                        </p:attrNameLst>
                                      </p:cBhvr>
                                    </p:animMotion>
                                  </p:childTnLst>
                                </p:cTn>
                              </p:par>
                            </p:childTnLst>
                          </p:cTn>
                        </p:par>
                        <p:par>
                          <p:cTn id="18" fill="hold">
                            <p:stCondLst>
                              <p:cond delay="2000"/>
                            </p:stCondLst>
                            <p:childTnLst>
                              <p:par>
                                <p:cTn id="19" presetID="37" presetClass="exit" presetSubtype="0" fill="hold" grpId="2" nodeType="afterEffect">
                                  <p:stCondLst>
                                    <p:cond delay="0"/>
                                  </p:stCondLst>
                                  <p:childTnLst>
                                    <p:animEffect transition="out" filter="fade">
                                      <p:cBhvr>
                                        <p:cTn id="20" dur="1000"/>
                                        <p:tgtEl>
                                          <p:spTgt spid="65"/>
                                        </p:tgtEl>
                                      </p:cBhvr>
                                    </p:animEffect>
                                    <p:anim calcmode="lin" valueType="num">
                                      <p:cBhvr>
                                        <p:cTn id="21" dur="1000"/>
                                        <p:tgtEl>
                                          <p:spTgt spid="65"/>
                                        </p:tgtEl>
                                        <p:attrNameLst>
                                          <p:attrName>ppt_x</p:attrName>
                                        </p:attrNameLst>
                                      </p:cBhvr>
                                      <p:tavLst>
                                        <p:tav tm="0">
                                          <p:val>
                                            <p:strVal val="ppt_x"/>
                                          </p:val>
                                        </p:tav>
                                        <p:tav tm="100000">
                                          <p:val>
                                            <p:strVal val="ppt_x"/>
                                          </p:val>
                                        </p:tav>
                                      </p:tavLst>
                                    </p:anim>
                                    <p:anim calcmode="lin" valueType="num">
                                      <p:cBhvr>
                                        <p:cTn id="22" dur="100" decel="100000"/>
                                        <p:tgtEl>
                                          <p:spTgt spid="65"/>
                                        </p:tgtEl>
                                        <p:attrNameLst>
                                          <p:attrName>ppt_y</p:attrName>
                                        </p:attrNameLst>
                                      </p:cBhvr>
                                      <p:tavLst>
                                        <p:tav tm="0">
                                          <p:val>
                                            <p:strVal val="ppt_y"/>
                                          </p:val>
                                        </p:tav>
                                        <p:tav tm="100000">
                                          <p:val>
                                            <p:strVal val="ppt_y-.03"/>
                                          </p:val>
                                        </p:tav>
                                      </p:tavLst>
                                    </p:anim>
                                    <p:anim calcmode="lin" valueType="num">
                                      <p:cBhvr>
                                        <p:cTn id="23" dur="900" accel="100000">
                                          <p:stCondLst>
                                            <p:cond delay="100"/>
                                          </p:stCondLst>
                                        </p:cTn>
                                        <p:tgtEl>
                                          <p:spTgt spid="65"/>
                                        </p:tgtEl>
                                        <p:attrNameLst>
                                          <p:attrName>ppt_y</p:attrName>
                                        </p:attrNameLst>
                                      </p:cBhvr>
                                      <p:tavLst>
                                        <p:tav tm="0">
                                          <p:val>
                                            <p:strVal val="ppt_y"/>
                                          </p:val>
                                        </p:tav>
                                        <p:tav tm="100000">
                                          <p:val>
                                            <p:strVal val="ppt_y+1"/>
                                          </p:val>
                                        </p:tav>
                                      </p:tavLst>
                                    </p:anim>
                                    <p:set>
                                      <p:cBhvr>
                                        <p:cTn id="24" dur="1" fill="hold">
                                          <p:stCondLst>
                                            <p:cond delay="999"/>
                                          </p:stCondLst>
                                        </p:cTn>
                                        <p:tgtEl>
                                          <p:spTgt spid="65"/>
                                        </p:tgtEl>
                                        <p:attrNameLst>
                                          <p:attrName>style.visibility</p:attrName>
                                        </p:attrNameLst>
                                      </p:cBhvr>
                                      <p:to>
                                        <p:strVal val="hidden"/>
                                      </p:to>
                                    </p:se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7" presetClass="emph" presetSubtype="2" fill="hold" nodeType="withEffect">
                                  <p:stCondLst>
                                    <p:cond delay="0"/>
                                  </p:stCondLst>
                                  <p:childTnLst>
                                    <p:animClr clrSpc="rgb" dir="cw">
                                      <p:cBhvr>
                                        <p:cTn id="47" dur="500" fill="hold"/>
                                        <p:tgtEl>
                                          <p:spTgt spid="71"/>
                                        </p:tgtEl>
                                        <p:attrNameLst>
                                          <p:attrName>stroke.color</p:attrName>
                                        </p:attrNameLst>
                                      </p:cBhvr>
                                      <p:to>
                                        <a:srgbClr val="06AF38"/>
                                      </p:to>
                                    </p:animClr>
                                    <p:set>
                                      <p:cBhvr>
                                        <p:cTn id="48" dur="500" fill="hold"/>
                                        <p:tgtEl>
                                          <p:spTgt spid="71"/>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1.58388E-6 5.72553E-6 L -0.31643 0.00255 " pathEditMode="relative" ptsTypes="AA">
                                      <p:cBhvr>
                                        <p:cTn id="67" dur="2000" fill="hold"/>
                                        <p:tgtEl>
                                          <p:spTgt spid="68"/>
                                        </p:tgtEl>
                                        <p:attrNameLst>
                                          <p:attrName>ppt_x</p:attrName>
                                          <p:attrName>ppt_y</p:attrName>
                                        </p:attrNameLst>
                                      </p:cBhvr>
                                    </p:animMotion>
                                  </p:childTnLst>
                                </p:cTn>
                              </p:par>
                            </p:childTnLst>
                          </p:cTn>
                        </p:par>
                        <p:par>
                          <p:cTn id="68" fill="hold">
                            <p:stCondLst>
                              <p:cond delay="2500"/>
                            </p:stCondLst>
                            <p:childTnLst>
                              <p:par>
                                <p:cTn id="69" presetID="10" presetClass="exit" presetSubtype="0" fill="hold" grpId="2" nodeType="afterEffect">
                                  <p:stCondLst>
                                    <p:cond delay="0"/>
                                  </p:stCondLst>
                                  <p:childTnLst>
                                    <p:animEffect transition="out" filter="fade">
                                      <p:cBhvr>
                                        <p:cTn id="70" dur="500"/>
                                        <p:tgtEl>
                                          <p:spTgt spid="68"/>
                                        </p:tgtEl>
                                      </p:cBhvr>
                                    </p:animEffect>
                                    <p:set>
                                      <p:cBhvr>
                                        <p:cTn id="71" dur="1" fill="hold">
                                          <p:stCondLst>
                                            <p:cond delay="499"/>
                                          </p:stCondLst>
                                        </p:cTn>
                                        <p:tgtEl>
                                          <p:spTgt spid="68"/>
                                        </p:tgtEl>
                                        <p:attrNameLst>
                                          <p:attrName>style.visibility</p:attrName>
                                        </p:attrNameLst>
                                      </p:cBhvr>
                                      <p:to>
                                        <p:strVal val="hidden"/>
                                      </p:to>
                                    </p:set>
                                  </p:childTnLst>
                                </p:cTn>
                              </p:par>
                            </p:childTnLst>
                          </p:cTn>
                        </p:par>
                        <p:par>
                          <p:cTn id="72" fill="hold">
                            <p:stCondLst>
                              <p:cond delay="3000"/>
                            </p:stCondLst>
                            <p:childTnLst>
                              <p:par>
                                <p:cTn id="73" presetID="10" presetClass="entr" presetSubtype="0" fill="hold" grpId="0" nodeType="after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7" presetClass="emph" presetSubtype="2" fill="hold" nodeType="withEffect">
                                  <p:stCondLst>
                                    <p:cond delay="0"/>
                                  </p:stCondLst>
                                  <p:childTnLst>
                                    <p:animClr clrSpc="rgb" dir="cw">
                                      <p:cBhvr>
                                        <p:cTn id="77" dur="500" fill="hold"/>
                                        <p:tgtEl>
                                          <p:spTgt spid="70"/>
                                        </p:tgtEl>
                                        <p:attrNameLst>
                                          <p:attrName>stroke.color</p:attrName>
                                        </p:attrNameLst>
                                      </p:cBhvr>
                                      <p:to>
                                        <a:srgbClr val="06AF38"/>
                                      </p:to>
                                    </p:animClr>
                                    <p:set>
                                      <p:cBhvr>
                                        <p:cTn id="78" dur="500" fill="hold"/>
                                        <p:tgtEl>
                                          <p:spTgt spid="7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animBg="1"/>
      <p:bldP spid="3" grpId="1" animBg="1"/>
      <p:bldP spid="39" grpId="0" animBg="1"/>
      <p:bldP spid="39" grpId="1" animBg="1"/>
      <p:bldP spid="65" grpId="0" animBg="1"/>
      <p:bldP spid="65" grpId="1" animBg="1"/>
      <p:bldP spid="65" grpId="2" animBg="1"/>
      <p:bldP spid="66" grpId="0" animBg="1"/>
      <p:bldP spid="67" grpId="0" animBg="1"/>
      <p:bldP spid="68" grpId="0" animBg="1"/>
      <p:bldP spid="68" grpId="1" animBg="1"/>
      <p:bldP spid="68" grpId="2" animBg="1"/>
      <p:bldP spid="69" grpId="0" animBg="1"/>
      <p:bldP spid="70" grpId="0" animBg="1"/>
      <p:bldP spid="71" grpId="0" animBg="1"/>
      <p:bldP spid="72" grpId="0" animBg="1"/>
      <p:bldP spid="7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How many packets suffice?</a:t>
            </a:r>
          </a:p>
        </p:txBody>
      </p:sp>
      <p:sp>
        <p:nvSpPr>
          <p:cNvPr id="3" name="TextBox 2"/>
          <p:cNvSpPr txBox="1"/>
          <p:nvPr/>
        </p:nvSpPr>
        <p:spPr>
          <a:xfrm>
            <a:off x="1603880" y="4972929"/>
            <a:ext cx="5936240" cy="1077218"/>
          </a:xfrm>
          <a:prstGeom prst="rect">
            <a:avLst/>
          </a:prstGeom>
          <a:noFill/>
        </p:spPr>
        <p:txBody>
          <a:bodyPr wrap="none" rtlCol="0">
            <a:spAutoFit/>
          </a:bodyPr>
          <a:lstStyle/>
          <a:p>
            <a:pPr algn="ctr"/>
            <a:r>
              <a:rPr lang="en-US" sz="3200" dirty="0"/>
              <a:t>&lt;1% Link Utilization</a:t>
            </a:r>
          </a:p>
          <a:p>
            <a:r>
              <a:rPr lang="en-US" sz="3200" dirty="0"/>
              <a:t>when testing 10 times per second!</a:t>
            </a:r>
          </a:p>
        </p:txBody>
      </p:sp>
      <p:graphicFrame>
        <p:nvGraphicFramePr>
          <p:cNvPr id="8" name="Table 7"/>
          <p:cNvGraphicFramePr>
            <a:graphicFrameLocks noGrp="1"/>
          </p:cNvGraphicFramePr>
          <p:nvPr>
            <p:extLst/>
          </p:nvPr>
        </p:nvGraphicFramePr>
        <p:xfrm>
          <a:off x="862150" y="1445622"/>
          <a:ext cx="7236822" cy="2815529"/>
        </p:xfrm>
        <a:graphic>
          <a:graphicData uri="http://schemas.openxmlformats.org/drawingml/2006/table">
            <a:tbl>
              <a:tblPr firstRow="1" bandRow="1">
                <a:tableStyleId>{21E4AEA4-8DFA-4A89-87EB-49C32662AFE0}</a:tableStyleId>
              </a:tblPr>
              <a:tblGrid>
                <a:gridCol w="2741786">
                  <a:extLst>
                    <a:ext uri="{9D8B030D-6E8A-4147-A177-3AD203B41FA5}">
                      <a16:colId xmlns:a16="http://schemas.microsoft.com/office/drawing/2014/main" val="20000"/>
                    </a:ext>
                  </a:extLst>
                </a:gridCol>
                <a:gridCol w="2331449">
                  <a:extLst>
                    <a:ext uri="{9D8B030D-6E8A-4147-A177-3AD203B41FA5}">
                      <a16:colId xmlns:a16="http://schemas.microsoft.com/office/drawing/2014/main" val="20001"/>
                    </a:ext>
                  </a:extLst>
                </a:gridCol>
                <a:gridCol w="2163587">
                  <a:extLst>
                    <a:ext uri="{9D8B030D-6E8A-4147-A177-3AD203B41FA5}">
                      <a16:colId xmlns:a16="http://schemas.microsoft.com/office/drawing/2014/main" val="20002"/>
                    </a:ext>
                  </a:extLst>
                </a:gridCol>
              </a:tblGrid>
              <a:tr h="461672">
                <a:tc>
                  <a:txBody>
                    <a:bodyPr/>
                    <a:lstStyle/>
                    <a:p>
                      <a:endParaRPr lang="en-US" sz="2400" dirty="0"/>
                    </a:p>
                  </a:txBody>
                  <a:tcPr/>
                </a:tc>
                <a:tc>
                  <a:txBody>
                    <a:bodyPr/>
                    <a:lstStyle/>
                    <a:p>
                      <a:r>
                        <a:rPr lang="en-US" sz="2400" dirty="0"/>
                        <a:t>Stanford</a:t>
                      </a:r>
                    </a:p>
                  </a:txBody>
                  <a:tcPr/>
                </a:tc>
                <a:tc>
                  <a:txBody>
                    <a:bodyPr/>
                    <a:lstStyle/>
                    <a:p>
                      <a:r>
                        <a:rPr lang="en-US" sz="2400" dirty="0"/>
                        <a:t>Internet2</a:t>
                      </a:r>
                    </a:p>
                  </a:txBody>
                  <a:tcPr/>
                </a:tc>
                <a:extLst>
                  <a:ext uri="{0D108BD9-81ED-4DB2-BD59-A6C34878D82A}">
                    <a16:rowId xmlns:a16="http://schemas.microsoft.com/office/drawing/2014/main" val="10000"/>
                  </a:ext>
                </a:extLst>
              </a:tr>
              <a:tr h="510299">
                <a:tc>
                  <a:txBody>
                    <a:bodyPr/>
                    <a:lstStyle/>
                    <a:p>
                      <a:r>
                        <a:rPr lang="en-US" sz="2400" dirty="0"/>
                        <a:t>Total Packets</a:t>
                      </a:r>
                    </a:p>
                  </a:txBody>
                  <a:tcPr/>
                </a:tc>
                <a:tc>
                  <a:txBody>
                    <a:bodyPr/>
                    <a:lstStyle/>
                    <a:p>
                      <a:r>
                        <a:rPr lang="en-US" sz="2400" dirty="0"/>
                        <a:t>621,402</a:t>
                      </a:r>
                    </a:p>
                  </a:txBody>
                  <a:tcPr/>
                </a:tc>
                <a:tc>
                  <a:txBody>
                    <a:bodyPr/>
                    <a:lstStyle/>
                    <a:p>
                      <a:r>
                        <a:rPr lang="en-US" sz="2400" dirty="0"/>
                        <a:t>3,037,335</a:t>
                      </a:r>
                    </a:p>
                  </a:txBody>
                  <a:tcPr/>
                </a:tc>
                <a:extLst>
                  <a:ext uri="{0D108BD9-81ED-4DB2-BD59-A6C34878D82A}">
                    <a16:rowId xmlns:a16="http://schemas.microsoft.com/office/drawing/2014/main" val="10001"/>
                  </a:ext>
                </a:extLst>
              </a:tr>
              <a:tr h="510299">
                <a:tc>
                  <a:txBody>
                    <a:bodyPr/>
                    <a:lstStyle/>
                    <a:p>
                      <a:r>
                        <a:rPr lang="en-US" sz="2400" dirty="0"/>
                        <a:t>Regular</a:t>
                      </a:r>
                      <a:r>
                        <a:rPr lang="en-US" sz="2400" baseline="0" dirty="0"/>
                        <a:t> Packets</a:t>
                      </a:r>
                      <a:endParaRPr lang="en-US" sz="2400" dirty="0"/>
                    </a:p>
                  </a:txBody>
                  <a:tcPr/>
                </a:tc>
                <a:tc>
                  <a:txBody>
                    <a:bodyPr/>
                    <a:lstStyle/>
                    <a:p>
                      <a:r>
                        <a:rPr lang="en-US" sz="2400" dirty="0">
                          <a:solidFill>
                            <a:srgbClr val="008000"/>
                          </a:solidFill>
                        </a:rPr>
                        <a:t>3,871</a:t>
                      </a:r>
                    </a:p>
                  </a:txBody>
                  <a:tcPr/>
                </a:tc>
                <a:tc>
                  <a:txBody>
                    <a:bodyPr/>
                    <a:lstStyle/>
                    <a:p>
                      <a:r>
                        <a:rPr lang="en-US" sz="2400" dirty="0">
                          <a:solidFill>
                            <a:srgbClr val="008000"/>
                          </a:solidFill>
                        </a:rPr>
                        <a:t>35,462</a:t>
                      </a:r>
                    </a:p>
                  </a:txBody>
                  <a:tcPr/>
                </a:tc>
                <a:extLst>
                  <a:ext uri="{0D108BD9-81ED-4DB2-BD59-A6C34878D82A}">
                    <a16:rowId xmlns:a16="http://schemas.microsoft.com/office/drawing/2014/main" val="10002"/>
                  </a:ext>
                </a:extLst>
              </a:tr>
              <a:tr h="510299">
                <a:tc>
                  <a:txBody>
                    <a:bodyPr/>
                    <a:lstStyle/>
                    <a:p>
                      <a:r>
                        <a:rPr lang="en-US" sz="2400" dirty="0"/>
                        <a:t>Min-Set-Cover Reduction</a:t>
                      </a:r>
                    </a:p>
                  </a:txBody>
                  <a:tcPr/>
                </a:tc>
                <a:tc>
                  <a:txBody>
                    <a:bodyPr/>
                    <a:lstStyle/>
                    <a:p>
                      <a:r>
                        <a:rPr lang="en-US" sz="2400" dirty="0"/>
                        <a:t>160x</a:t>
                      </a:r>
                    </a:p>
                  </a:txBody>
                  <a:tcPr/>
                </a:tc>
                <a:tc>
                  <a:txBody>
                    <a:bodyPr/>
                    <a:lstStyle/>
                    <a:p>
                      <a:r>
                        <a:rPr lang="en-US" sz="2400" dirty="0"/>
                        <a:t>85x</a:t>
                      </a:r>
                    </a:p>
                  </a:txBody>
                  <a:tcPr/>
                </a:tc>
                <a:extLst>
                  <a:ext uri="{0D108BD9-81ED-4DB2-BD59-A6C34878D82A}">
                    <a16:rowId xmlns:a16="http://schemas.microsoft.com/office/drawing/2014/main" val="10003"/>
                  </a:ext>
                </a:extLst>
              </a:tr>
              <a:tr h="510299">
                <a:tc>
                  <a:txBody>
                    <a:bodyPr/>
                    <a:lstStyle/>
                    <a:p>
                      <a:r>
                        <a:rPr lang="en-US" sz="2400" dirty="0"/>
                        <a:t>Packets/Port</a:t>
                      </a:r>
                      <a:r>
                        <a:rPr lang="en-US" sz="2400" baseline="0" dirty="0"/>
                        <a:t> (</a:t>
                      </a:r>
                      <a:r>
                        <a:rPr lang="en-US" sz="2400" baseline="0" dirty="0" err="1"/>
                        <a:t>Avg</a:t>
                      </a:r>
                      <a:r>
                        <a:rPr lang="en-US" sz="2400" baseline="0" dirty="0"/>
                        <a:t>)</a:t>
                      </a:r>
                      <a:endParaRPr lang="en-US" sz="2400" dirty="0"/>
                    </a:p>
                  </a:txBody>
                  <a:tcPr/>
                </a:tc>
                <a:tc>
                  <a:txBody>
                    <a:bodyPr/>
                    <a:lstStyle/>
                    <a:p>
                      <a:r>
                        <a:rPr lang="en-US" sz="2400" dirty="0"/>
                        <a:t>12.99</a:t>
                      </a:r>
                    </a:p>
                  </a:txBody>
                  <a:tcPr/>
                </a:tc>
                <a:tc>
                  <a:txBody>
                    <a:bodyPr/>
                    <a:lstStyle/>
                    <a:p>
                      <a:r>
                        <a:rPr lang="en-US" sz="2400" dirty="0"/>
                        <a:t>102.8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96613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effectLst>
                  <a:outerShdw blurRad="38100" dist="38100" dir="2700000" algn="tl">
                    <a:srgbClr val="000000">
                      <a:alpha val="43137"/>
                    </a:srgbClr>
                  </a:outerShdw>
                </a:effectLst>
              </a:rPr>
              <a:t>Using ATPG for Performance Testing</a:t>
            </a:r>
          </a:p>
        </p:txBody>
      </p:sp>
      <p:sp>
        <p:nvSpPr>
          <p:cNvPr id="3" name="Content Placeholder 2"/>
          <p:cNvSpPr>
            <a:spLocks noGrp="1"/>
          </p:cNvSpPr>
          <p:nvPr>
            <p:ph idx="1"/>
          </p:nvPr>
        </p:nvSpPr>
        <p:spPr/>
        <p:txBody>
          <a:bodyPr>
            <a:normAutofit/>
          </a:bodyPr>
          <a:lstStyle/>
          <a:p>
            <a:pPr algn="just"/>
            <a:r>
              <a:rPr lang="en-US" dirty="0"/>
              <a:t>Beyond correctness, ATPG can also be used for detecting and localizing </a:t>
            </a:r>
            <a:r>
              <a:rPr lang="en-US" dirty="0">
                <a:solidFill>
                  <a:srgbClr val="FF0000"/>
                </a:solidFill>
              </a:rPr>
              <a:t>performance problems</a:t>
            </a:r>
            <a:r>
              <a:rPr lang="en-US" dirty="0"/>
              <a:t>.</a:t>
            </a:r>
          </a:p>
          <a:p>
            <a:pPr algn="just"/>
            <a:r>
              <a:rPr lang="en-US" dirty="0"/>
              <a:t>Intuition: generalize results of a test from success/failure to performance (e.g. latency or bandwidth).</a:t>
            </a:r>
          </a:p>
          <a:p>
            <a:pPr algn="just"/>
            <a:r>
              <a:rPr lang="en-US" dirty="0"/>
              <a:t>Track test packet latency/inferred bandwidth. Raise an error when changed significantly.</a:t>
            </a:r>
          </a:p>
        </p:txBody>
      </p:sp>
    </p:spTree>
    <p:extLst>
      <p:ext uri="{BB962C8B-B14F-4D97-AF65-F5344CB8AC3E}">
        <p14:creationId xmlns:p14="http://schemas.microsoft.com/office/powerpoint/2010/main" val="148766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Huh?  Why is ATPG so simple</a:t>
            </a:r>
          </a:p>
        </p:txBody>
      </p:sp>
      <p:sp>
        <p:nvSpPr>
          <p:cNvPr id="3" name="Content Placeholder 2"/>
          <p:cNvSpPr>
            <a:spLocks noGrp="1"/>
          </p:cNvSpPr>
          <p:nvPr>
            <p:ph idx="1"/>
          </p:nvPr>
        </p:nvSpPr>
        <p:spPr/>
        <p:txBody>
          <a:bodyPr/>
          <a:lstStyle/>
          <a:p>
            <a:r>
              <a:rPr lang="en-US" dirty="0"/>
              <a:t>Because the size of the state space is bounded by network graph so simple set cover suffices</a:t>
            </a:r>
          </a:p>
          <a:p>
            <a:r>
              <a:rPr lang="en-US" dirty="0"/>
              <a:t>If, however, we have issues with scale (large networks) or imprecision, may need them</a:t>
            </a:r>
          </a:p>
          <a:p>
            <a:r>
              <a:rPr lang="en-US" dirty="0"/>
              <a:t>We also use ATPG less to find bugs in code than to do performance regression  testing</a:t>
            </a:r>
          </a:p>
        </p:txBody>
      </p:sp>
    </p:spTree>
    <p:extLst>
      <p:ext uri="{BB962C8B-B14F-4D97-AF65-F5344CB8AC3E}">
        <p14:creationId xmlns:p14="http://schemas.microsoft.com/office/powerpoint/2010/main" val="1947793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Software Data Plane Verification  </a:t>
            </a:r>
            <a:br>
              <a:rPr lang="en-US" sz="4000" b="1" dirty="0">
                <a:solidFill>
                  <a:srgbClr val="0070C0"/>
                </a:solidFill>
                <a:effectLst>
                  <a:outerShdw blurRad="38100" dist="38100" dir="2700000" algn="tl">
                    <a:srgbClr val="000000">
                      <a:alpha val="43137"/>
                    </a:srgbClr>
                  </a:outerShdw>
                </a:effectLst>
              </a:rPr>
            </a:br>
            <a:r>
              <a:rPr lang="en-US" sz="4000" dirty="0"/>
              <a:t>[</a:t>
            </a:r>
            <a:r>
              <a:rPr lang="en-US" sz="4000" dirty="0" err="1"/>
              <a:t>Dobrescu</a:t>
            </a:r>
            <a:r>
              <a:rPr lang="en-US" sz="4000" dirty="0"/>
              <a:t> 14]</a:t>
            </a:r>
          </a:p>
        </p:txBody>
      </p:sp>
      <p:sp>
        <p:nvSpPr>
          <p:cNvPr id="3" name="Content Placeholder 2"/>
          <p:cNvSpPr>
            <a:spLocks noGrp="1"/>
          </p:cNvSpPr>
          <p:nvPr>
            <p:ph idx="1"/>
          </p:nvPr>
        </p:nvSpPr>
        <p:spPr>
          <a:xfrm>
            <a:off x="457200" y="1625600"/>
            <a:ext cx="8496300" cy="4500563"/>
          </a:xfrm>
        </p:spPr>
        <p:txBody>
          <a:bodyPr/>
          <a:lstStyle/>
          <a:p>
            <a:r>
              <a:rPr lang="en-US" dirty="0"/>
              <a:t>Verifies </a:t>
            </a:r>
            <a:r>
              <a:rPr lang="en-US" i="1" dirty="0"/>
              <a:t>actual </a:t>
            </a:r>
            <a:r>
              <a:rPr lang="en-US" dirty="0"/>
              <a:t>code of Click software router.</a:t>
            </a:r>
          </a:p>
          <a:p>
            <a:r>
              <a:rPr lang="en-US" dirty="0"/>
              <a:t>Checks for new physical bugs (e.g., crash freedom, loops) using symbolic testing.</a:t>
            </a:r>
          </a:p>
          <a:p>
            <a:r>
              <a:rPr lang="en-US" dirty="0"/>
              <a:t>No path explosion: since router is a pipeline only compose </a:t>
            </a:r>
            <a:r>
              <a:rPr lang="en-US" i="1" dirty="0"/>
              <a:t>potentially</a:t>
            </a:r>
            <a:r>
              <a:rPr lang="en-US" dirty="0"/>
              <a:t> buggy path fragments</a:t>
            </a:r>
          </a:p>
          <a:p>
            <a:r>
              <a:rPr lang="en-US" dirty="0"/>
              <a:t>Use verified data structures (no pointers).  Tradeoff verification ease with runtime cost.</a:t>
            </a:r>
          </a:p>
          <a:p>
            <a:r>
              <a:rPr lang="en-US" dirty="0"/>
              <a:t>Found bugs: e.g., IP option  + fragmentation.</a:t>
            </a:r>
          </a:p>
          <a:p>
            <a:endParaRPr lang="en-US" dirty="0"/>
          </a:p>
        </p:txBody>
      </p:sp>
    </p:spTree>
    <p:extLst>
      <p:ext uri="{BB962C8B-B14F-4D97-AF65-F5344CB8AC3E}">
        <p14:creationId xmlns:p14="http://schemas.microsoft.com/office/powerpoint/2010/main" val="198892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4894823"/>
          </a:xfrm>
          <a:prstGeom prst="rect">
            <a:avLst/>
          </a:prstGeom>
        </p:spPr>
      </p:pic>
      <p:pic>
        <p:nvPicPr>
          <p:cNvPr id="6" name="Picture 5"/>
          <p:cNvPicPr>
            <a:picLocks noChangeAspect="1"/>
          </p:cNvPicPr>
          <p:nvPr/>
        </p:nvPicPr>
        <p:blipFill>
          <a:blip r:embed="rId3"/>
          <a:stretch>
            <a:fillRect/>
          </a:stretch>
        </p:blipFill>
        <p:spPr>
          <a:xfrm>
            <a:off x="-43314" y="4186987"/>
            <a:ext cx="9187314" cy="2737305"/>
          </a:xfrm>
          <a:prstGeom prst="rect">
            <a:avLst/>
          </a:prstGeom>
        </p:spPr>
      </p:pic>
    </p:spTree>
    <p:extLst>
      <p:ext uri="{BB962C8B-B14F-4D97-AF65-F5344CB8AC3E}">
        <p14:creationId xmlns:p14="http://schemas.microsoft.com/office/powerpoint/2010/main" val="30793199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60377" cy="1143000"/>
          </a:xfrm>
        </p:spPr>
        <p:txBody>
          <a:bodyPr/>
          <a:lstStyle/>
          <a:p>
            <a:r>
              <a:rPr lang="en-US" sz="4000" b="1" dirty="0">
                <a:solidFill>
                  <a:srgbClr val="0070C0"/>
                </a:solidFill>
                <a:effectLst>
                  <a:outerShdw blurRad="38100" dist="38100" dir="2700000" algn="tl">
                    <a:srgbClr val="000000">
                      <a:alpha val="43137"/>
                    </a:srgbClr>
                  </a:outerShdw>
                </a:effectLst>
              </a:rPr>
              <a:t>Avoiding Path explosion and pointer analysis</a:t>
            </a:r>
          </a:p>
        </p:txBody>
      </p:sp>
      <p:sp>
        <p:nvSpPr>
          <p:cNvPr id="3" name="TextBox 2"/>
          <p:cNvSpPr txBox="1"/>
          <p:nvPr/>
        </p:nvSpPr>
        <p:spPr>
          <a:xfrm>
            <a:off x="368300" y="2070101"/>
            <a:ext cx="2222500" cy="461665"/>
          </a:xfrm>
          <a:prstGeom prst="rect">
            <a:avLst/>
          </a:prstGeom>
          <a:noFill/>
          <a:ln>
            <a:solidFill>
              <a:srgbClr val="FF0000"/>
            </a:solidFill>
          </a:ln>
        </p:spPr>
        <p:txBody>
          <a:bodyPr wrap="square" rtlCol="0">
            <a:spAutoFit/>
          </a:bodyPr>
          <a:lstStyle/>
          <a:p>
            <a:r>
              <a:rPr lang="en-US" sz="2400" dirty="0"/>
              <a:t>IP Forwarding</a:t>
            </a:r>
          </a:p>
        </p:txBody>
      </p:sp>
      <p:sp>
        <p:nvSpPr>
          <p:cNvPr id="4" name="TextBox 3"/>
          <p:cNvSpPr txBox="1"/>
          <p:nvPr/>
        </p:nvSpPr>
        <p:spPr>
          <a:xfrm>
            <a:off x="3302000" y="2070101"/>
            <a:ext cx="2222500" cy="461665"/>
          </a:xfrm>
          <a:prstGeom prst="rect">
            <a:avLst/>
          </a:prstGeom>
          <a:noFill/>
          <a:ln>
            <a:solidFill>
              <a:srgbClr val="FF0000"/>
            </a:solidFill>
          </a:ln>
        </p:spPr>
        <p:txBody>
          <a:bodyPr wrap="square" rtlCol="0">
            <a:spAutoFit/>
          </a:bodyPr>
          <a:lstStyle/>
          <a:p>
            <a:pPr algn="ctr"/>
            <a:r>
              <a:rPr lang="en-US" sz="2400" dirty="0"/>
              <a:t> ACL</a:t>
            </a:r>
          </a:p>
        </p:txBody>
      </p:sp>
      <p:sp>
        <p:nvSpPr>
          <p:cNvPr id="5" name="TextBox 4"/>
          <p:cNvSpPr txBox="1"/>
          <p:nvPr/>
        </p:nvSpPr>
        <p:spPr>
          <a:xfrm>
            <a:off x="6146800" y="2057402"/>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err="1"/>
              <a:t>QoS</a:t>
            </a:r>
            <a:endParaRPr lang="en-US" sz="2400" dirty="0"/>
          </a:p>
        </p:txBody>
      </p:sp>
      <p:cxnSp>
        <p:nvCxnSpPr>
          <p:cNvPr id="7" name="Straight Arrow Connector 6"/>
          <p:cNvCxnSpPr>
            <a:stCxn id="3" idx="3"/>
            <a:endCxn id="4" idx="1"/>
          </p:cNvCxnSpPr>
          <p:nvPr/>
        </p:nvCxnSpPr>
        <p:spPr>
          <a:xfrm>
            <a:off x="2590800" y="2300934"/>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61000" y="2288234"/>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346200" y="1816100"/>
            <a:ext cx="12700" cy="241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72090" y="1472168"/>
            <a:ext cx="573619" cy="369332"/>
          </a:xfrm>
          <a:prstGeom prst="rect">
            <a:avLst/>
          </a:prstGeom>
          <a:noFill/>
        </p:spPr>
        <p:txBody>
          <a:bodyPr wrap="none" rtlCol="0">
            <a:spAutoFit/>
          </a:bodyPr>
          <a:lstStyle/>
          <a:p>
            <a:r>
              <a:rPr lang="en-US" dirty="0" err="1"/>
              <a:t>Trie</a:t>
            </a:r>
            <a:endParaRPr lang="en-US" dirty="0"/>
          </a:p>
        </p:txBody>
      </p:sp>
      <p:sp>
        <p:nvSpPr>
          <p:cNvPr id="14" name="TextBox 13"/>
          <p:cNvSpPr txBox="1"/>
          <p:nvPr/>
        </p:nvSpPr>
        <p:spPr>
          <a:xfrm>
            <a:off x="520700" y="3657601"/>
            <a:ext cx="2222500" cy="461665"/>
          </a:xfrm>
          <a:prstGeom prst="rect">
            <a:avLst/>
          </a:prstGeom>
          <a:noFill/>
          <a:ln>
            <a:solidFill>
              <a:srgbClr val="FF0000"/>
            </a:solidFill>
          </a:ln>
        </p:spPr>
        <p:txBody>
          <a:bodyPr wrap="square" rtlCol="0">
            <a:spAutoFit/>
          </a:bodyPr>
          <a:lstStyle/>
          <a:p>
            <a:r>
              <a:rPr lang="en-US" sz="2400" dirty="0"/>
              <a:t>IP Forwarding</a:t>
            </a:r>
          </a:p>
        </p:txBody>
      </p:sp>
      <p:sp>
        <p:nvSpPr>
          <p:cNvPr id="15" name="TextBox 14"/>
          <p:cNvSpPr txBox="1"/>
          <p:nvPr/>
        </p:nvSpPr>
        <p:spPr>
          <a:xfrm>
            <a:off x="3454400" y="3657601"/>
            <a:ext cx="2222500" cy="461665"/>
          </a:xfrm>
          <a:prstGeom prst="rect">
            <a:avLst/>
          </a:prstGeom>
          <a:noFill/>
          <a:ln>
            <a:solidFill>
              <a:srgbClr val="FF0000"/>
            </a:solidFill>
          </a:ln>
        </p:spPr>
        <p:txBody>
          <a:bodyPr wrap="square" rtlCol="0">
            <a:spAutoFit/>
          </a:bodyPr>
          <a:lstStyle/>
          <a:p>
            <a:pPr algn="ctr"/>
            <a:r>
              <a:rPr lang="en-US" sz="2400" dirty="0"/>
              <a:t> ACL</a:t>
            </a:r>
          </a:p>
        </p:txBody>
      </p:sp>
      <p:sp>
        <p:nvSpPr>
          <p:cNvPr id="16" name="TextBox 15"/>
          <p:cNvSpPr txBox="1"/>
          <p:nvPr/>
        </p:nvSpPr>
        <p:spPr>
          <a:xfrm>
            <a:off x="6299200" y="3644902"/>
            <a:ext cx="2222500" cy="461665"/>
          </a:xfrm>
          <a:prstGeom prst="rect">
            <a:avLst/>
          </a:prstGeom>
          <a:noFill/>
          <a:ln>
            <a:solidFill>
              <a:srgbClr val="FF0000"/>
            </a:solidFill>
          </a:ln>
        </p:spPr>
        <p:txBody>
          <a:bodyPr wrap="square" rtlCol="0">
            <a:spAutoFit/>
          </a:bodyPr>
          <a:lstStyle/>
          <a:p>
            <a:pPr algn="ctr"/>
            <a:r>
              <a:rPr lang="en-US" sz="2400" dirty="0"/>
              <a:t> </a:t>
            </a:r>
            <a:r>
              <a:rPr lang="en-US" sz="2400" dirty="0" err="1"/>
              <a:t>QoS</a:t>
            </a:r>
            <a:endParaRPr lang="en-US" sz="2400" dirty="0"/>
          </a:p>
        </p:txBody>
      </p:sp>
      <p:cxnSp>
        <p:nvCxnSpPr>
          <p:cNvPr id="17" name="Straight Arrow Connector 16"/>
          <p:cNvCxnSpPr>
            <a:stCxn id="14" idx="3"/>
            <a:endCxn id="15" idx="1"/>
          </p:cNvCxnSpPr>
          <p:nvPr/>
        </p:nvCxnSpPr>
        <p:spPr>
          <a:xfrm>
            <a:off x="2743200" y="3888434"/>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613400" y="3875734"/>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498600" y="3403600"/>
            <a:ext cx="12700" cy="24130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72090" y="3063955"/>
            <a:ext cx="1270604" cy="369332"/>
          </a:xfrm>
          <a:prstGeom prst="rect">
            <a:avLst/>
          </a:prstGeom>
          <a:noFill/>
        </p:spPr>
        <p:txBody>
          <a:bodyPr wrap="none" rtlCol="0">
            <a:spAutoFit/>
          </a:bodyPr>
          <a:lstStyle/>
          <a:p>
            <a:r>
              <a:rPr lang="en-US" dirty="0"/>
              <a:t>Safe Table</a:t>
            </a:r>
          </a:p>
        </p:txBody>
      </p:sp>
      <p:cxnSp>
        <p:nvCxnSpPr>
          <p:cNvPr id="22" name="Straight Arrow Connector 21"/>
          <p:cNvCxnSpPr/>
          <p:nvPr/>
        </p:nvCxnSpPr>
        <p:spPr>
          <a:xfrm>
            <a:off x="4241800" y="2716432"/>
            <a:ext cx="0" cy="5321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30200" y="46228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2100" y="5029200"/>
            <a:ext cx="431800" cy="292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23900" y="46228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3900" y="53467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0200" y="5029200"/>
            <a:ext cx="2457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74900" y="46228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374900" y="5664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374900" y="5029200"/>
            <a:ext cx="412750" cy="2921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59390" y="47498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953680" y="47561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72090" y="50419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966380" y="50482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43200" y="5029200"/>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416300" y="4635500"/>
            <a:ext cx="393700" cy="40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378200" y="5041900"/>
            <a:ext cx="43180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810000" y="46355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10000" y="53594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16300" y="5041900"/>
            <a:ext cx="2457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461000" y="4635500"/>
            <a:ext cx="412750"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461000" y="56769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461000" y="5041900"/>
            <a:ext cx="41275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145490" y="47625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039780" y="47688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158190" y="50546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52480" y="50609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6350000" y="45974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311900" y="5003800"/>
            <a:ext cx="431800" cy="292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743700" y="45974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743700" y="5321300"/>
            <a:ext cx="165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350000" y="5003800"/>
            <a:ext cx="2457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394700" y="45974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394700" y="56388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394700" y="5003800"/>
            <a:ext cx="412750" cy="292100"/>
          </a:xfrm>
          <a:prstGeom prst="line">
            <a:avLst/>
          </a:prstGeom>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079190" y="47244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973480" y="47307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091890" y="501650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986180" y="5022850"/>
            <a:ext cx="76200" cy="139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a:off x="5873750" y="5016500"/>
            <a:ext cx="43815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482600" y="59690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76300" y="5969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2527300" y="59690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870200" y="6350000"/>
            <a:ext cx="711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530600" y="6311900"/>
            <a:ext cx="43180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962400" y="6604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13400" y="6318250"/>
            <a:ext cx="412750" cy="292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092825" y="5905500"/>
            <a:ext cx="393700" cy="406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515100" y="5842000"/>
            <a:ext cx="1651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8166100" y="5842000"/>
            <a:ext cx="412750" cy="406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159500" y="6273800"/>
            <a:ext cx="2457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125506" y="5352990"/>
            <a:ext cx="1167307" cy="400110"/>
          </a:xfrm>
          <a:prstGeom prst="rect">
            <a:avLst/>
          </a:prstGeom>
          <a:noFill/>
        </p:spPr>
        <p:txBody>
          <a:bodyPr wrap="none" rtlCol="0">
            <a:spAutoFit/>
          </a:bodyPr>
          <a:lstStyle/>
          <a:p>
            <a:r>
              <a:rPr lang="en-US" sz="2000" dirty="0"/>
              <a:t>m</a:t>
            </a:r>
            <a:r>
              <a:rPr lang="en-US" sz="2000" baseline="30000" dirty="0"/>
              <a:t>3 </a:t>
            </a:r>
            <a:r>
              <a:rPr lang="en-US" sz="2000" dirty="0"/>
              <a:t>paths</a:t>
            </a:r>
          </a:p>
        </p:txBody>
      </p:sp>
      <p:sp>
        <p:nvSpPr>
          <p:cNvPr id="92" name="TextBox 91"/>
          <p:cNvSpPr txBox="1"/>
          <p:nvPr/>
        </p:nvSpPr>
        <p:spPr>
          <a:xfrm>
            <a:off x="4143369" y="6216470"/>
            <a:ext cx="1741182" cy="400110"/>
          </a:xfrm>
          <a:prstGeom prst="rect">
            <a:avLst/>
          </a:prstGeom>
          <a:noFill/>
        </p:spPr>
        <p:txBody>
          <a:bodyPr wrap="none" rtlCol="0">
            <a:spAutoFit/>
          </a:bodyPr>
          <a:lstStyle/>
          <a:p>
            <a:r>
              <a:rPr lang="en-US" sz="2000" dirty="0"/>
              <a:t>3 m + 2 paths</a:t>
            </a:r>
          </a:p>
        </p:txBody>
      </p:sp>
      <p:cxnSp>
        <p:nvCxnSpPr>
          <p:cNvPr id="93" name="Straight Arrow Connector 92"/>
          <p:cNvCxnSpPr/>
          <p:nvPr/>
        </p:nvCxnSpPr>
        <p:spPr>
          <a:xfrm>
            <a:off x="4775200" y="5741611"/>
            <a:ext cx="0" cy="5321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6421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190" y="600105"/>
            <a:ext cx="2141722" cy="958710"/>
          </a:xfrm>
          <a:prstGeom prst="rect">
            <a:avLst/>
          </a:prstGeom>
        </p:spPr>
      </p:pic>
      <p:pic>
        <p:nvPicPr>
          <p:cNvPr id="5" name="Picture 4"/>
          <p:cNvPicPr>
            <a:picLocks noChangeAspect="1"/>
          </p:cNvPicPr>
          <p:nvPr/>
        </p:nvPicPr>
        <p:blipFill>
          <a:blip r:embed="rId3"/>
          <a:stretch>
            <a:fillRect/>
          </a:stretch>
        </p:blipFill>
        <p:spPr>
          <a:xfrm>
            <a:off x="0" y="1486625"/>
            <a:ext cx="4668457" cy="3522204"/>
          </a:xfrm>
          <a:prstGeom prst="rect">
            <a:avLst/>
          </a:prstGeom>
        </p:spPr>
      </p:pic>
      <p:sp>
        <p:nvSpPr>
          <p:cNvPr id="7" name="Speech Bubble: Rectangle 6"/>
          <p:cNvSpPr/>
          <p:nvPr/>
        </p:nvSpPr>
        <p:spPr>
          <a:xfrm>
            <a:off x="4005722" y="210045"/>
            <a:ext cx="5138278" cy="1348770"/>
          </a:xfrm>
          <a:prstGeom prst="wedgeRectCallout">
            <a:avLst>
              <a:gd name="adj1" fmla="val -60143"/>
              <a:gd name="adj2" fmla="val 14388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Domain specific language (DSL) for symbolic execution of SDN programs (including Click)</a:t>
            </a:r>
          </a:p>
        </p:txBody>
      </p:sp>
      <p:sp>
        <p:nvSpPr>
          <p:cNvPr id="8" name="Speech Bubble: Rectangle 7"/>
          <p:cNvSpPr/>
          <p:nvPr/>
        </p:nvSpPr>
        <p:spPr>
          <a:xfrm>
            <a:off x="4005722" y="2331902"/>
            <a:ext cx="5138278" cy="2267853"/>
          </a:xfrm>
          <a:prstGeom prst="wedgeRectCallout">
            <a:avLst>
              <a:gd name="adj1" fmla="val -56884"/>
              <a:gd name="adj2" fmla="val -16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dirty="0"/>
          </a:p>
          <a:p>
            <a:r>
              <a:rPr lang="en-US" dirty="0"/>
              <a:t>For SDN what matters is the branching of possible </a:t>
            </a:r>
            <a:r>
              <a:rPr lang="en-US" i="1" dirty="0"/>
              <a:t>flows </a:t>
            </a:r>
            <a:r>
              <a:rPr lang="en-US" dirty="0"/>
              <a:t>not the branching of a program. </a:t>
            </a:r>
          </a:p>
          <a:p>
            <a:endParaRPr lang="en-US" dirty="0"/>
          </a:p>
          <a:p>
            <a:r>
              <a:rPr lang="en-US" dirty="0"/>
              <a:t>The </a:t>
            </a:r>
            <a:r>
              <a:rPr lang="en-US" dirty="0" err="1"/>
              <a:t>SymNet</a:t>
            </a:r>
            <a:r>
              <a:rPr lang="en-US" dirty="0"/>
              <a:t> DSL captures flow behaviors.</a:t>
            </a:r>
          </a:p>
          <a:p>
            <a:endParaRPr lang="en-US" dirty="0"/>
          </a:p>
        </p:txBody>
      </p:sp>
      <p:sp>
        <p:nvSpPr>
          <p:cNvPr id="9" name="Speech Bubble: Rectangle 8"/>
          <p:cNvSpPr/>
          <p:nvPr/>
        </p:nvSpPr>
        <p:spPr>
          <a:xfrm>
            <a:off x="33688" y="4599756"/>
            <a:ext cx="5138278" cy="2228560"/>
          </a:xfrm>
          <a:prstGeom prst="wedgeRectCallout">
            <a:avLst>
              <a:gd name="adj1" fmla="val -10895"/>
              <a:gd name="adj2" fmla="val -11146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Dijkstra-</a:t>
            </a:r>
            <a:r>
              <a:rPr lang="en-US" dirty="0" err="1"/>
              <a:t>ish</a:t>
            </a:r>
            <a:r>
              <a:rPr lang="en-US" dirty="0"/>
              <a:t> calculus for networking DSL.</a:t>
            </a:r>
          </a:p>
          <a:p>
            <a:r>
              <a:rPr lang="en-US" dirty="0"/>
              <a:t> </a:t>
            </a:r>
          </a:p>
          <a:p>
            <a:r>
              <a:rPr lang="en-US" dirty="0"/>
              <a:t>Mapping into SMT.</a:t>
            </a:r>
          </a:p>
          <a:p>
            <a:endParaRPr lang="en-US" dirty="0"/>
          </a:p>
        </p:txBody>
      </p:sp>
    </p:spTree>
    <p:extLst>
      <p:ext uri="{BB962C8B-B14F-4D97-AF65-F5344CB8AC3E}">
        <p14:creationId xmlns:p14="http://schemas.microsoft.com/office/powerpoint/2010/main" val="117600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CONTROL PLANE TESTING </a:t>
            </a:r>
          </a:p>
        </p:txBody>
      </p:sp>
      <p:sp>
        <p:nvSpPr>
          <p:cNvPr id="6"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a:solidFill>
                  <a:schemeClr val="bg1">
                    <a:lumMod val="75000"/>
                  </a:schemeClr>
                </a:solidFill>
              </a:rPr>
              <a:t>Introduction to Formal Methods</a:t>
            </a:r>
          </a:p>
          <a:p>
            <a:pPr defTabSz="914400"/>
            <a:r>
              <a:rPr lang="en-US" sz="2400" dirty="0">
                <a:solidFill>
                  <a:schemeClr val="bg1">
                    <a:lumMod val="75000"/>
                  </a:schemeClr>
                </a:solidFill>
              </a:rPr>
              <a:t>Data Plane Verification</a:t>
            </a:r>
            <a:endParaRPr lang="en-US" sz="2400" dirty="0">
              <a:solidFill>
                <a:srgbClr val="00B050"/>
              </a:solidFill>
            </a:endParaRPr>
          </a:p>
          <a:p>
            <a:pPr defTabSz="914400"/>
            <a:r>
              <a:rPr lang="en-US" sz="2400" dirty="0">
                <a:solidFill>
                  <a:schemeClr val="bg1">
                    <a:lumMod val="75000"/>
                  </a:schemeClr>
                </a:solidFill>
              </a:rPr>
              <a:t>Data Plane Testing</a:t>
            </a:r>
          </a:p>
          <a:p>
            <a:pPr defTabSz="914400"/>
            <a:r>
              <a:rPr lang="en-US" sz="2400" dirty="0">
                <a:solidFill>
                  <a:schemeClr val="bg1">
                    <a:lumMod val="75000"/>
                  </a:schemeClr>
                </a:solidFill>
              </a:rPr>
              <a:t>Control Plane Verification</a:t>
            </a:r>
          </a:p>
          <a:p>
            <a:pPr defTabSz="914400"/>
            <a:r>
              <a:rPr lang="en-US" sz="2400" dirty="0">
                <a:solidFill>
                  <a:srgbClr val="FF0000"/>
                </a:solidFill>
              </a:rPr>
              <a:t>Control Plane Testing</a:t>
            </a:r>
          </a:p>
          <a:p>
            <a:pPr defTabSz="914400"/>
            <a:r>
              <a:rPr lang="en-US" sz="2400" dirty="0">
                <a:solidFill>
                  <a:schemeClr val="bg1">
                    <a:lumMod val="75000"/>
                  </a:schemeClr>
                </a:solidFill>
              </a:rPr>
              <a:t>Synthesis, Semantics</a:t>
            </a:r>
          </a:p>
          <a:p>
            <a:pPr defTabSz="914400"/>
            <a:r>
              <a:rPr lang="en-US" dirty="0"/>
              <a:t>     </a:t>
            </a:r>
          </a:p>
          <a:p>
            <a:pPr defTabSz="914400"/>
            <a:endParaRPr lang="en-US" dirty="0"/>
          </a:p>
          <a:p>
            <a:pPr defTabSz="914400"/>
            <a:endParaRPr lang="en-US" dirty="0"/>
          </a:p>
        </p:txBody>
      </p:sp>
    </p:spTree>
    <p:extLst>
      <p:ext uri="{BB962C8B-B14F-4D97-AF65-F5344CB8AC3E}">
        <p14:creationId xmlns:p14="http://schemas.microsoft.com/office/powerpoint/2010/main" val="1311211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Control Plane Testing</a:t>
            </a:r>
          </a:p>
        </p:txBody>
      </p:sp>
      <p:sp>
        <p:nvSpPr>
          <p:cNvPr id="3" name="Content Placeholder 2"/>
          <p:cNvSpPr>
            <a:spLocks noGrp="1"/>
          </p:cNvSpPr>
          <p:nvPr>
            <p:ph idx="1"/>
          </p:nvPr>
        </p:nvSpPr>
        <p:spPr/>
        <p:txBody>
          <a:bodyPr/>
          <a:lstStyle/>
          <a:p>
            <a:r>
              <a:rPr lang="en-US" dirty="0"/>
              <a:t>Ex 1: Can we uncover latent bugs in BGP configurations before they show in </a:t>
            </a:r>
            <a:r>
              <a:rPr lang="en-US" dirty="0" err="1"/>
              <a:t>dataplane</a:t>
            </a:r>
            <a:endParaRPr lang="en-US" dirty="0"/>
          </a:p>
          <a:p>
            <a:r>
              <a:rPr lang="en-US" dirty="0"/>
              <a:t>Ex 2: Can we do the same for </a:t>
            </a:r>
            <a:r>
              <a:rPr lang="en-US" dirty="0" err="1"/>
              <a:t>OpenFLow</a:t>
            </a:r>
            <a:r>
              <a:rPr lang="en-US" dirty="0"/>
              <a:t> controller code?</a:t>
            </a:r>
          </a:p>
          <a:p>
            <a:r>
              <a:rPr lang="en-US" dirty="0"/>
              <a:t>We will find now that symbolic testing methods are </a:t>
            </a:r>
            <a:r>
              <a:rPr lang="en-US" i="1" dirty="0"/>
              <a:t>essential </a:t>
            </a:r>
            <a:r>
              <a:rPr lang="en-US" dirty="0"/>
              <a:t>unlike in ATPG</a:t>
            </a:r>
          </a:p>
        </p:txBody>
      </p:sp>
    </p:spTree>
    <p:extLst>
      <p:ext uri="{BB962C8B-B14F-4D97-AF65-F5344CB8AC3E}">
        <p14:creationId xmlns:p14="http://schemas.microsoft.com/office/powerpoint/2010/main" val="67844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214" y="149239"/>
            <a:ext cx="8118799" cy="97568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Ex 1: Catching an example BGP bug before it happens</a:t>
            </a:r>
          </a:p>
        </p:txBody>
      </p:sp>
      <p:sp>
        <p:nvSpPr>
          <p:cNvPr id="9" name="Oval 8"/>
          <p:cNvSpPr/>
          <p:nvPr/>
        </p:nvSpPr>
        <p:spPr>
          <a:xfrm>
            <a:off x="4145568" y="1423154"/>
            <a:ext cx="1606381" cy="44166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a:t>
            </a:r>
          </a:p>
        </p:txBody>
      </p:sp>
      <p:sp>
        <p:nvSpPr>
          <p:cNvPr id="19" name="Oval 18"/>
          <p:cNvSpPr/>
          <p:nvPr/>
        </p:nvSpPr>
        <p:spPr>
          <a:xfrm>
            <a:off x="1956916" y="2461495"/>
            <a:ext cx="1546171" cy="738731"/>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p:cNvSpPr txBox="1"/>
          <p:nvPr/>
        </p:nvSpPr>
        <p:spPr>
          <a:xfrm>
            <a:off x="147347" y="2518287"/>
            <a:ext cx="1918475" cy="646331"/>
          </a:xfrm>
          <a:prstGeom prst="rect">
            <a:avLst/>
          </a:prstGeom>
          <a:noFill/>
        </p:spPr>
        <p:txBody>
          <a:bodyPr wrap="square" rtlCol="0">
            <a:spAutoFit/>
          </a:bodyPr>
          <a:lstStyle/>
          <a:p>
            <a:pPr algn="ctr"/>
            <a:r>
              <a:rPr lang="en-US" dirty="0"/>
              <a:t>management network</a:t>
            </a:r>
          </a:p>
        </p:txBody>
      </p:sp>
      <p:sp>
        <p:nvSpPr>
          <p:cNvPr id="45" name="Oval 44"/>
          <p:cNvSpPr/>
          <p:nvPr/>
        </p:nvSpPr>
        <p:spPr>
          <a:xfrm>
            <a:off x="3089136" y="263604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43" name="Straight Connector 42"/>
          <p:cNvCxnSpPr>
            <a:stCxn id="40" idx="4"/>
            <a:endCxn id="4" idx="0"/>
          </p:cNvCxnSpPr>
          <p:nvPr/>
        </p:nvCxnSpPr>
        <p:spPr>
          <a:xfrm flipH="1">
            <a:off x="4943715" y="2456274"/>
            <a:ext cx="2363" cy="16926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a:endCxn id="9" idx="4"/>
          </p:cNvCxnSpPr>
          <p:nvPr/>
        </p:nvCxnSpPr>
        <p:spPr>
          <a:xfrm flipV="1">
            <a:off x="4946078" y="1864816"/>
            <a:ext cx="2681" cy="201689"/>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739102" y="2066505"/>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131" name="Straight Connector 130"/>
          <p:cNvCxnSpPr>
            <a:stCxn id="40" idx="2"/>
            <a:endCxn id="45" idx="6"/>
          </p:cNvCxnSpPr>
          <p:nvPr/>
        </p:nvCxnSpPr>
        <p:spPr>
          <a:xfrm flipH="1">
            <a:off x="3503087" y="2261390"/>
            <a:ext cx="1236015" cy="56953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752796" y="255927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 name="Oval 3"/>
          <p:cNvSpPr/>
          <p:nvPr/>
        </p:nvSpPr>
        <p:spPr>
          <a:xfrm>
            <a:off x="4736740" y="2625534"/>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146" name="Straight Connector 145"/>
          <p:cNvCxnSpPr>
            <a:stCxn id="4" idx="4"/>
            <a:endCxn id="52" idx="0"/>
          </p:cNvCxnSpPr>
          <p:nvPr/>
        </p:nvCxnSpPr>
        <p:spPr>
          <a:xfrm>
            <a:off x="4943715" y="3015304"/>
            <a:ext cx="728" cy="111065"/>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737467" y="3126368"/>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55" name="Straight Connector 54"/>
          <p:cNvCxnSpPr/>
          <p:nvPr/>
        </p:nvCxnSpPr>
        <p:spPr>
          <a:xfrm flipH="1">
            <a:off x="6632398" y="1735126"/>
            <a:ext cx="411480" cy="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762464" y="3820175"/>
            <a:ext cx="8118799" cy="2585720"/>
          </a:xfrm>
        </p:spPr>
        <p:txBody>
          <a:bodyPr>
            <a:normAutofit/>
          </a:bodyPr>
          <a:lstStyle/>
          <a:p>
            <a:pPr marL="0" indent="0">
              <a:spcBef>
                <a:spcPts val="150"/>
              </a:spcBef>
              <a:buNone/>
            </a:pPr>
            <a:r>
              <a:rPr lang="en-US" sz="1650" dirty="0"/>
              <a:t>1. A static rule was already present at </a:t>
            </a:r>
            <a:r>
              <a:rPr lang="en-US" sz="1650" b="1" dirty="0"/>
              <a:t>B</a:t>
            </a:r>
            <a:r>
              <a:rPr lang="en-US" sz="1650" dirty="0"/>
              <a:t> to  provide access to the management network:</a:t>
            </a:r>
          </a:p>
          <a:p>
            <a:pPr marL="0" indent="0">
              <a:spcBef>
                <a:spcPts val="150"/>
              </a:spcBef>
              <a:buNone/>
            </a:pPr>
            <a:r>
              <a:rPr lang="en-US" sz="1650" dirty="0">
                <a:latin typeface="Courier" pitchFamily="49" charset="0"/>
              </a:rPr>
              <a:t>	static route 1.2.3.0/24 0.0.0.0</a:t>
            </a:r>
          </a:p>
          <a:p>
            <a:pPr marL="0" indent="0">
              <a:spcBef>
                <a:spcPts val="150"/>
              </a:spcBef>
              <a:buNone/>
            </a:pPr>
            <a:r>
              <a:rPr lang="en-US" sz="1650" dirty="0"/>
              <a:t>2. </a:t>
            </a:r>
            <a:r>
              <a:rPr lang="en-US" sz="1650" b="1" dirty="0"/>
              <a:t>B </a:t>
            </a:r>
            <a:r>
              <a:rPr lang="en-US" sz="1650" dirty="0"/>
              <a:t>advertised this route to its BGP peers (including </a:t>
            </a:r>
            <a:r>
              <a:rPr lang="en-US" sz="1650" b="1" dirty="0"/>
              <a:t>A</a:t>
            </a:r>
            <a:r>
              <a:rPr lang="en-US" sz="1650" dirty="0"/>
              <a:t>):</a:t>
            </a:r>
          </a:p>
          <a:p>
            <a:pPr marL="0" indent="0">
              <a:spcBef>
                <a:spcPts val="150"/>
              </a:spcBef>
              <a:buNone/>
            </a:pPr>
            <a:r>
              <a:rPr lang="en-US" sz="1650" dirty="0">
                <a:latin typeface="Courier" pitchFamily="49" charset="0"/>
              </a:rPr>
              <a:t>	network 1.2.3.0/24</a:t>
            </a:r>
          </a:p>
          <a:p>
            <a:pPr marL="0" indent="0">
              <a:spcBef>
                <a:spcPts val="150"/>
              </a:spcBef>
              <a:buNone/>
            </a:pPr>
            <a:r>
              <a:rPr lang="en-US" sz="1650" dirty="0"/>
              <a:t>3. </a:t>
            </a:r>
            <a:r>
              <a:rPr lang="en-US" sz="1650" b="1" dirty="0"/>
              <a:t>A</a:t>
            </a:r>
            <a:r>
              <a:rPr lang="en-US" sz="1650" dirty="0"/>
              <a:t> happened to contain a static route of the form:</a:t>
            </a:r>
          </a:p>
          <a:p>
            <a:pPr marL="0" indent="0">
              <a:spcBef>
                <a:spcPts val="150"/>
              </a:spcBef>
              <a:buNone/>
            </a:pPr>
            <a:r>
              <a:rPr lang="en-US" sz="1650" dirty="0">
                <a:latin typeface="Courier" pitchFamily="49" charset="0"/>
              </a:rPr>
              <a:t>	static route 0.0.0.0/0 1.2.3.4 </a:t>
            </a:r>
            <a:r>
              <a:rPr lang="en-US" sz="1650" dirty="0"/>
              <a:t>(Note: </a:t>
            </a:r>
            <a:r>
              <a:rPr lang="en-US" sz="1650" b="1" dirty="0"/>
              <a:t>E</a:t>
            </a:r>
            <a:r>
              <a:rPr lang="en-US" sz="1650" dirty="0"/>
              <a:t> did not have such a rule.)</a:t>
            </a:r>
          </a:p>
          <a:p>
            <a:pPr marL="0" indent="0">
              <a:spcBef>
                <a:spcPts val="150"/>
              </a:spcBef>
              <a:buNone/>
            </a:pPr>
            <a:r>
              <a:rPr lang="en-US" sz="1650" dirty="0"/>
              <a:t>4. </a:t>
            </a:r>
            <a:r>
              <a:rPr lang="en-US" sz="1650" b="1" dirty="0"/>
              <a:t>A</a:t>
            </a:r>
            <a:r>
              <a:rPr lang="en-US" sz="1650" dirty="0"/>
              <a:t> rejects the default route advertised by </a:t>
            </a:r>
            <a:r>
              <a:rPr lang="en-US" sz="1650" b="1" dirty="0"/>
              <a:t>B</a:t>
            </a:r>
            <a:r>
              <a:rPr lang="en-US" sz="1650" dirty="0"/>
              <a:t> :static default route takes precedence.</a:t>
            </a:r>
          </a:p>
          <a:p>
            <a:pPr marL="0" indent="0">
              <a:spcBef>
                <a:spcPts val="150"/>
              </a:spcBef>
              <a:buNone/>
            </a:pPr>
            <a:r>
              <a:rPr lang="en-US" sz="1650" dirty="0"/>
              <a:t>5. </a:t>
            </a:r>
            <a:r>
              <a:rPr lang="en-US" sz="1650" b="1" dirty="0"/>
              <a:t>D</a:t>
            </a:r>
            <a:r>
              <a:rPr lang="en-US" sz="1650" dirty="0"/>
              <a:t> does not receive default route from </a:t>
            </a:r>
            <a:r>
              <a:rPr lang="en-US" sz="1650" b="1" dirty="0"/>
              <a:t>A</a:t>
            </a:r>
            <a:r>
              <a:rPr lang="en-US" sz="1650" dirty="0"/>
              <a:t> and hence cannot forward via </a:t>
            </a:r>
            <a:r>
              <a:rPr lang="en-US" sz="1650" b="1" dirty="0"/>
              <a:t>A</a:t>
            </a:r>
            <a:r>
              <a:rPr lang="en-US" sz="1650" dirty="0"/>
              <a:t> when </a:t>
            </a:r>
            <a:r>
              <a:rPr lang="en-US" sz="1650" b="1" dirty="0"/>
              <a:t>E</a:t>
            </a:r>
            <a:r>
              <a:rPr lang="en-US" sz="1650" dirty="0"/>
              <a:t> fails </a:t>
            </a:r>
          </a:p>
        </p:txBody>
      </p:sp>
      <p:sp>
        <p:nvSpPr>
          <p:cNvPr id="23" name="TextBox 22"/>
          <p:cNvSpPr txBox="1"/>
          <p:nvPr/>
        </p:nvSpPr>
        <p:spPr>
          <a:xfrm>
            <a:off x="3079328" y="3088326"/>
            <a:ext cx="1027545" cy="323165"/>
          </a:xfrm>
          <a:prstGeom prst="rect">
            <a:avLst/>
          </a:prstGeom>
          <a:noFill/>
        </p:spPr>
        <p:txBody>
          <a:bodyPr wrap="square" rtlCol="0">
            <a:spAutoFit/>
          </a:bodyPr>
          <a:lstStyle/>
          <a:p>
            <a:pPr algn="ctr"/>
            <a:r>
              <a:rPr lang="en-US" sz="1500" dirty="0">
                <a:latin typeface="Courier" pitchFamily="49" charset="0"/>
              </a:rPr>
              <a:t>1.2.3.4</a:t>
            </a:r>
          </a:p>
        </p:txBody>
      </p:sp>
      <p:sp>
        <p:nvSpPr>
          <p:cNvPr id="24" name="TextBox 23"/>
          <p:cNvSpPr txBox="1"/>
          <p:nvPr/>
        </p:nvSpPr>
        <p:spPr>
          <a:xfrm>
            <a:off x="1963679" y="2208676"/>
            <a:ext cx="1382720" cy="323165"/>
          </a:xfrm>
          <a:prstGeom prst="rect">
            <a:avLst/>
          </a:prstGeom>
          <a:noFill/>
        </p:spPr>
        <p:txBody>
          <a:bodyPr wrap="square" rtlCol="0">
            <a:spAutoFit/>
          </a:bodyPr>
          <a:lstStyle/>
          <a:p>
            <a:pPr algn="ctr"/>
            <a:r>
              <a:rPr lang="en-US" sz="1500" dirty="0">
                <a:latin typeface="Courier" pitchFamily="49" charset="0"/>
              </a:rPr>
              <a:t>1.2.3.0/24</a:t>
            </a:r>
          </a:p>
        </p:txBody>
      </p:sp>
      <p:cxnSp>
        <p:nvCxnSpPr>
          <p:cNvPr id="8" name="Straight Arrow Connector 7"/>
          <p:cNvCxnSpPr/>
          <p:nvPr/>
        </p:nvCxnSpPr>
        <p:spPr>
          <a:xfrm>
            <a:off x="5157688" y="1892273"/>
            <a:ext cx="0" cy="281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101210" y="1907034"/>
            <a:ext cx="1182149" cy="553998"/>
          </a:xfrm>
          <a:prstGeom prst="rect">
            <a:avLst/>
          </a:prstGeom>
          <a:noFill/>
        </p:spPr>
        <p:txBody>
          <a:bodyPr wrap="square" rtlCol="0">
            <a:spAutoFit/>
          </a:bodyPr>
          <a:lstStyle/>
          <a:p>
            <a:pPr algn="ctr"/>
            <a:r>
              <a:rPr lang="en-US" sz="1500" dirty="0">
                <a:solidFill>
                  <a:srgbClr val="C00000"/>
                </a:solidFill>
                <a:latin typeface="Courier" pitchFamily="49" charset="0"/>
              </a:rPr>
              <a:t>0.0.0.0/0</a:t>
            </a:r>
          </a:p>
        </p:txBody>
      </p:sp>
      <p:sp>
        <p:nvSpPr>
          <p:cNvPr id="46" name="TextBox 45"/>
          <p:cNvSpPr txBox="1"/>
          <p:nvPr/>
        </p:nvSpPr>
        <p:spPr>
          <a:xfrm>
            <a:off x="6984097" y="1585166"/>
            <a:ext cx="1005907" cy="646331"/>
          </a:xfrm>
          <a:prstGeom prst="rect">
            <a:avLst/>
          </a:prstGeom>
          <a:noFill/>
        </p:spPr>
        <p:txBody>
          <a:bodyPr wrap="square" rtlCol="0">
            <a:spAutoFit/>
          </a:bodyPr>
          <a:lstStyle/>
          <a:p>
            <a:pPr algn="ctr"/>
            <a:r>
              <a:rPr lang="en-US" dirty="0"/>
              <a:t>BGP peering</a:t>
            </a:r>
          </a:p>
        </p:txBody>
      </p:sp>
      <p:cxnSp>
        <p:nvCxnSpPr>
          <p:cNvPr id="29" name="Straight Arrow Connector 28"/>
          <p:cNvCxnSpPr/>
          <p:nvPr/>
        </p:nvCxnSpPr>
        <p:spPr>
          <a:xfrm>
            <a:off x="5157688" y="2357072"/>
            <a:ext cx="0" cy="3368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Multiply 25"/>
          <p:cNvSpPr/>
          <p:nvPr/>
        </p:nvSpPr>
        <p:spPr>
          <a:xfrm>
            <a:off x="5819688" y="2534257"/>
            <a:ext cx="1062454" cy="410768"/>
          </a:xfrm>
          <a:prstGeom prst="mathMultiply">
            <a:avLst/>
          </a:prstGeom>
          <a:solidFill>
            <a:srgbClr val="FF0000">
              <a:alpha val="47843"/>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Straight Connector 29"/>
          <p:cNvCxnSpPr>
            <a:stCxn id="4" idx="2"/>
            <a:endCxn id="19" idx="6"/>
          </p:cNvCxnSpPr>
          <p:nvPr/>
        </p:nvCxnSpPr>
        <p:spPr>
          <a:xfrm flipH="1">
            <a:off x="3503086" y="2820418"/>
            <a:ext cx="1233653" cy="1044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2" idx="2"/>
            <a:endCxn id="19" idx="6"/>
          </p:cNvCxnSpPr>
          <p:nvPr/>
        </p:nvCxnSpPr>
        <p:spPr>
          <a:xfrm flipH="1" flipV="1">
            <a:off x="3503087" y="2830860"/>
            <a:ext cx="1234380" cy="4903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157688" y="2893177"/>
            <a:ext cx="662000" cy="42929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182616" y="2258360"/>
            <a:ext cx="660365" cy="402491"/>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1034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29" y="166255"/>
            <a:ext cx="8637444" cy="1195017"/>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Symbolic Testing for BGP Backup Router Equivalence </a:t>
            </a:r>
            <a:r>
              <a:rPr lang="en-US" dirty="0"/>
              <a:t>[Fayazbakhsh 15]</a:t>
            </a:r>
          </a:p>
        </p:txBody>
      </p:sp>
      <p:sp>
        <p:nvSpPr>
          <p:cNvPr id="42" name="Content Placeholder 2"/>
          <p:cNvSpPr>
            <a:spLocks noGrp="1"/>
          </p:cNvSpPr>
          <p:nvPr>
            <p:ph idx="1"/>
          </p:nvPr>
        </p:nvSpPr>
        <p:spPr>
          <a:xfrm>
            <a:off x="1304925" y="3840757"/>
            <a:ext cx="6724650" cy="788790"/>
          </a:xfrm>
          <a:ln w="28575">
            <a:solidFill>
              <a:schemeClr val="accent4"/>
            </a:solidFill>
          </a:ln>
        </p:spPr>
        <p:txBody>
          <a:bodyPr>
            <a:normAutofit/>
          </a:bodyPr>
          <a:lstStyle/>
          <a:p>
            <a:pPr marL="0" indent="0" algn="just">
              <a:buNone/>
            </a:pPr>
            <a:r>
              <a:rPr lang="en-US" sz="1800" b="1" dirty="0"/>
              <a:t>Query: </a:t>
            </a:r>
            <a:r>
              <a:rPr lang="en-US" sz="1800" dirty="0"/>
              <a:t>Is there any RIBout</a:t>
            </a:r>
            <a:r>
              <a:rPr lang="en-US" sz="1800" baseline="-25000" dirty="0"/>
              <a:t>B</a:t>
            </a:r>
            <a:r>
              <a:rPr lang="en-US" sz="1800" baseline="-25000" dirty="0">
                <a:sym typeface="Wingdings"/>
              </a:rPr>
              <a:t>neighbor </a:t>
            </a:r>
            <a:r>
              <a:rPr lang="en-US" sz="1800" baseline="-25000" dirty="0"/>
              <a:t> </a:t>
            </a:r>
            <a:r>
              <a:rPr lang="en-US" sz="1800" dirty="0"/>
              <a:t>from B such that:</a:t>
            </a:r>
          </a:p>
          <a:p>
            <a:pPr marL="0" indent="0" algn="just">
              <a:buNone/>
            </a:pPr>
            <a:r>
              <a:rPr lang="en-US" sz="1800" dirty="0"/>
              <a:t>	T</a:t>
            </a:r>
            <a:r>
              <a:rPr lang="en-US" sz="1800" baseline="-25000" dirty="0"/>
              <a:t>A</a:t>
            </a:r>
            <a:r>
              <a:rPr lang="en-US" sz="1800" baseline="-25000" dirty="0">
                <a:sym typeface="Wingdings"/>
              </a:rPr>
              <a:t>D</a:t>
            </a:r>
            <a:r>
              <a:rPr lang="en-US" sz="1800" dirty="0"/>
              <a:t>(RIBout</a:t>
            </a:r>
            <a:r>
              <a:rPr lang="en-US" sz="1800" baseline="-25000" dirty="0"/>
              <a:t>B</a:t>
            </a:r>
            <a:r>
              <a:rPr lang="en-US" sz="1800" baseline="-25000" dirty="0">
                <a:sym typeface="Wingdings"/>
              </a:rPr>
              <a:t>neighbor </a:t>
            </a:r>
            <a:r>
              <a:rPr lang="en-US" sz="1800" dirty="0"/>
              <a:t>) ≠ T</a:t>
            </a:r>
            <a:r>
              <a:rPr lang="en-US" sz="1800" baseline="-25000" dirty="0"/>
              <a:t>E</a:t>
            </a:r>
            <a:r>
              <a:rPr lang="en-US" sz="1800" baseline="-25000" dirty="0">
                <a:sym typeface="Wingdings"/>
              </a:rPr>
              <a:t>D</a:t>
            </a:r>
            <a:r>
              <a:rPr lang="en-US" sz="1800" dirty="0"/>
              <a:t>(RIBout</a:t>
            </a:r>
            <a:r>
              <a:rPr lang="en-US" sz="1800" baseline="-25000" dirty="0"/>
              <a:t>B</a:t>
            </a:r>
            <a:r>
              <a:rPr lang="en-US" sz="1800" baseline="-25000" dirty="0">
                <a:sym typeface="Wingdings"/>
              </a:rPr>
              <a:t>neighbor </a:t>
            </a:r>
            <a:r>
              <a:rPr lang="en-US" sz="1800" dirty="0"/>
              <a:t>)</a:t>
            </a:r>
          </a:p>
          <a:p>
            <a:pPr marL="0" indent="0">
              <a:buNone/>
            </a:pPr>
            <a:endParaRPr lang="en-US" sz="1800" dirty="0">
              <a:latin typeface="Courier" pitchFamily="49" charset="0"/>
            </a:endParaRPr>
          </a:p>
          <a:p>
            <a:endParaRPr lang="en-US" sz="1800" dirty="0"/>
          </a:p>
          <a:p>
            <a:endParaRPr lang="en-US" sz="1800" dirty="0"/>
          </a:p>
        </p:txBody>
      </p:sp>
      <p:sp>
        <p:nvSpPr>
          <p:cNvPr id="60" name="Oval 59"/>
          <p:cNvSpPr/>
          <p:nvPr/>
        </p:nvSpPr>
        <p:spPr>
          <a:xfrm>
            <a:off x="4138570" y="1520120"/>
            <a:ext cx="1606381" cy="60548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a:t>
            </a:r>
          </a:p>
        </p:txBody>
      </p:sp>
      <p:sp>
        <p:nvSpPr>
          <p:cNvPr id="61" name="Oval 60"/>
          <p:cNvSpPr/>
          <p:nvPr/>
        </p:nvSpPr>
        <p:spPr>
          <a:xfrm>
            <a:off x="2086521" y="1882612"/>
            <a:ext cx="1546171" cy="738731"/>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p:cNvSpPr txBox="1"/>
          <p:nvPr/>
        </p:nvSpPr>
        <p:spPr>
          <a:xfrm>
            <a:off x="2137975" y="2031694"/>
            <a:ext cx="1193009" cy="923330"/>
          </a:xfrm>
          <a:prstGeom prst="rect">
            <a:avLst/>
          </a:prstGeom>
          <a:noFill/>
        </p:spPr>
        <p:txBody>
          <a:bodyPr wrap="square" rtlCol="0">
            <a:spAutoFit/>
          </a:bodyPr>
          <a:lstStyle/>
          <a:p>
            <a:pPr algn="ctr"/>
            <a:r>
              <a:rPr lang="en-US" dirty="0"/>
              <a:t>management network</a:t>
            </a:r>
          </a:p>
        </p:txBody>
      </p:sp>
      <p:sp>
        <p:nvSpPr>
          <p:cNvPr id="64" name="Oval 63"/>
          <p:cNvSpPr/>
          <p:nvPr/>
        </p:nvSpPr>
        <p:spPr>
          <a:xfrm>
            <a:off x="3218740" y="2057159"/>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65" name="Straight Connector 64"/>
          <p:cNvCxnSpPr>
            <a:stCxn id="67" idx="4"/>
            <a:endCxn id="71" idx="0"/>
          </p:cNvCxnSpPr>
          <p:nvPr/>
        </p:nvCxnSpPr>
        <p:spPr>
          <a:xfrm flipH="1">
            <a:off x="4943715" y="2657380"/>
            <a:ext cx="2363" cy="16926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7" idx="0"/>
            <a:endCxn id="60" idx="4"/>
          </p:cNvCxnSpPr>
          <p:nvPr/>
        </p:nvCxnSpPr>
        <p:spPr>
          <a:xfrm flipH="1" flipV="1">
            <a:off x="4941761" y="2125601"/>
            <a:ext cx="4317" cy="14201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739102" y="2267611"/>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68" name="Straight Connector 67"/>
          <p:cNvCxnSpPr>
            <a:stCxn id="67" idx="2"/>
            <a:endCxn id="64" idx="6"/>
          </p:cNvCxnSpPr>
          <p:nvPr/>
        </p:nvCxnSpPr>
        <p:spPr>
          <a:xfrm flipH="1" flipV="1">
            <a:off x="3632691" y="2252044"/>
            <a:ext cx="1106411" cy="21045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0" idx="3"/>
            <a:endCxn id="73" idx="6"/>
          </p:cNvCxnSpPr>
          <p:nvPr/>
        </p:nvCxnSpPr>
        <p:spPr>
          <a:xfrm flipH="1">
            <a:off x="5151418" y="3140594"/>
            <a:ext cx="662000" cy="42929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5752796" y="2807906"/>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72" name="Straight Connector 71"/>
          <p:cNvCxnSpPr>
            <a:stCxn id="71" idx="4"/>
            <a:endCxn id="73" idx="0"/>
          </p:cNvCxnSpPr>
          <p:nvPr/>
        </p:nvCxnSpPr>
        <p:spPr>
          <a:xfrm>
            <a:off x="4943715" y="3216409"/>
            <a:ext cx="728" cy="1585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4737467" y="3375002"/>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74" name="Straight Connector 73"/>
          <p:cNvCxnSpPr>
            <a:stCxn id="70" idx="1"/>
            <a:endCxn id="67" idx="6"/>
          </p:cNvCxnSpPr>
          <p:nvPr/>
        </p:nvCxnSpPr>
        <p:spPr>
          <a:xfrm flipH="1" flipV="1">
            <a:off x="5153053" y="2462495"/>
            <a:ext cx="660365" cy="40249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 idx="2"/>
            <a:endCxn id="64" idx="6"/>
          </p:cNvCxnSpPr>
          <p:nvPr/>
        </p:nvCxnSpPr>
        <p:spPr>
          <a:xfrm flipH="1" flipV="1">
            <a:off x="3632691" y="2252044"/>
            <a:ext cx="1104048" cy="769481"/>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3" idx="2"/>
            <a:endCxn id="61" idx="6"/>
          </p:cNvCxnSpPr>
          <p:nvPr/>
        </p:nvCxnSpPr>
        <p:spPr>
          <a:xfrm flipH="1" flipV="1">
            <a:off x="3632691" y="2251977"/>
            <a:ext cx="1104776" cy="131791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0" idx="2"/>
            <a:endCxn id="64" idx="6"/>
          </p:cNvCxnSpPr>
          <p:nvPr/>
        </p:nvCxnSpPr>
        <p:spPr>
          <a:xfrm flipH="1" flipV="1">
            <a:off x="3632691" y="2252044"/>
            <a:ext cx="2120105" cy="75074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4736740" y="2826640"/>
            <a:ext cx="413951" cy="38976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4" name="Content Placeholder 2"/>
          <p:cNvSpPr txBox="1">
            <a:spLocks/>
          </p:cNvSpPr>
          <p:nvPr/>
        </p:nvSpPr>
        <p:spPr>
          <a:xfrm>
            <a:off x="1304925" y="5014339"/>
            <a:ext cx="6724650" cy="356879"/>
          </a:xfrm>
          <a:prstGeom prst="rect">
            <a:avLst/>
          </a:prstGeom>
          <a:ln w="28575">
            <a:solidFill>
              <a:schemeClr val="accent4"/>
            </a:solidFill>
          </a:ln>
        </p:spPr>
        <p:txBody>
          <a:bodyPr vert="horz" lIns="68580" tIns="34290" rIns="68580" bIns="34290" rtlCol="0">
            <a:normAutofit/>
          </a:bodyPr>
          <a:lstStyle>
            <a:lvl1pPr indent="0" algn="just">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0" dirty="0"/>
              <a:t>The answer to this will be  a RIBin containing </a:t>
            </a:r>
            <a:r>
              <a:rPr lang="en-US" sz="1800" b="0" dirty="0">
                <a:latin typeface="Courier" pitchFamily="49" charset="0"/>
              </a:rPr>
              <a:t>0.0.0.0/0.</a:t>
            </a:r>
            <a:endParaRPr lang="en-US" sz="1800" dirty="0"/>
          </a:p>
          <a:p>
            <a:endParaRPr lang="en-US" sz="1800" dirty="0"/>
          </a:p>
        </p:txBody>
      </p:sp>
    </p:spTree>
    <p:extLst>
      <p:ext uri="{BB962C8B-B14F-4D97-AF65-F5344CB8AC3E}">
        <p14:creationId xmlns:p14="http://schemas.microsoft.com/office/powerpoint/2010/main" val="191005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11 at 11.2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515" y="1788583"/>
            <a:ext cx="6249244" cy="2130424"/>
          </a:xfrm>
          <a:prstGeom prst="rect">
            <a:avLst/>
          </a:prstGeom>
        </p:spPr>
      </p:pic>
      <p:sp>
        <p:nvSpPr>
          <p:cNvPr id="5" name="Title 1"/>
          <p:cNvSpPr>
            <a:spLocks noGrp="1"/>
          </p:cNvSpPr>
          <p:nvPr>
            <p:ph type="title"/>
          </p:nvPr>
        </p:nvSpPr>
        <p:spPr>
          <a:xfrm>
            <a:off x="549059" y="790715"/>
            <a:ext cx="7886700" cy="445833"/>
          </a:xfrm>
        </p:spPr>
        <p:txBody>
          <a:bodyPr>
            <a:noAutofit/>
          </a:bodyPr>
          <a:lstStyle/>
          <a:p>
            <a:r>
              <a:rPr lang="en-US" sz="4000" b="1" dirty="0">
                <a:solidFill>
                  <a:srgbClr val="0070C0"/>
                </a:solidFill>
                <a:effectLst>
                  <a:outerShdw blurRad="38100" dist="38100" dir="2700000" algn="tl">
                    <a:srgbClr val="000000">
                      <a:alpha val="43137"/>
                    </a:srgbClr>
                  </a:outerShdw>
                </a:effectLst>
              </a:rPr>
              <a:t>Snippets of router model in C</a:t>
            </a:r>
          </a:p>
        </p:txBody>
      </p:sp>
      <p:pic>
        <p:nvPicPr>
          <p:cNvPr id="9" name="Picture 8" descr="Screen Shot 2015-07-02 at 8.31.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371" y="4491364"/>
            <a:ext cx="4767557" cy="1247775"/>
          </a:xfrm>
          <a:prstGeom prst="rect">
            <a:avLst/>
          </a:prstGeom>
        </p:spPr>
      </p:pic>
      <p:cxnSp>
        <p:nvCxnSpPr>
          <p:cNvPr id="16" name="Straight Arrow Connector 15"/>
          <p:cNvCxnSpPr/>
          <p:nvPr/>
        </p:nvCxnSpPr>
        <p:spPr>
          <a:xfrm>
            <a:off x="1662104" y="4268434"/>
            <a:ext cx="855351" cy="1749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824" y="3876403"/>
            <a:ext cx="1693601" cy="646331"/>
          </a:xfrm>
          <a:prstGeom prst="rect">
            <a:avLst/>
          </a:prstGeom>
          <a:noFill/>
        </p:spPr>
        <p:txBody>
          <a:bodyPr wrap="square" rtlCol="0">
            <a:spAutoFit/>
          </a:bodyPr>
          <a:lstStyle/>
          <a:p>
            <a:pPr algn="ctr"/>
            <a:r>
              <a:rPr lang="en-US" dirty="0"/>
              <a:t>router transfer function</a:t>
            </a:r>
          </a:p>
        </p:txBody>
      </p:sp>
      <p:cxnSp>
        <p:nvCxnSpPr>
          <p:cNvPr id="21" name="Straight Arrow Connector 20"/>
          <p:cNvCxnSpPr/>
          <p:nvPr/>
        </p:nvCxnSpPr>
        <p:spPr>
          <a:xfrm>
            <a:off x="1438546" y="1869701"/>
            <a:ext cx="728996" cy="971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2163" y="1630843"/>
            <a:ext cx="996103" cy="369332"/>
          </a:xfrm>
          <a:prstGeom prst="rect">
            <a:avLst/>
          </a:prstGeom>
          <a:noFill/>
        </p:spPr>
        <p:txBody>
          <a:bodyPr wrap="square" rtlCol="0">
            <a:spAutoFit/>
          </a:bodyPr>
          <a:lstStyle/>
          <a:p>
            <a:pPr algn="ctr"/>
            <a:r>
              <a:rPr lang="en-US" dirty="0"/>
              <a:t>a route</a:t>
            </a:r>
          </a:p>
        </p:txBody>
      </p:sp>
    </p:spTree>
    <p:extLst>
      <p:ext uri="{BB962C8B-B14F-4D97-AF65-F5344CB8AC3E}">
        <p14:creationId xmlns:p14="http://schemas.microsoft.com/office/powerpoint/2010/main" val="3302967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02 at 8.38.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83" y="973869"/>
            <a:ext cx="5684492" cy="690010"/>
          </a:xfrm>
          <a:prstGeom prst="rect">
            <a:avLst/>
          </a:prstGeom>
        </p:spPr>
      </p:pic>
      <p:pic>
        <p:nvPicPr>
          <p:cNvPr id="11" name="Picture 10" descr="Screen Shot 2015-07-02 at 8.43.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937" y="3906514"/>
            <a:ext cx="7686675" cy="1076325"/>
          </a:xfrm>
          <a:prstGeom prst="rect">
            <a:avLst/>
          </a:prstGeom>
        </p:spPr>
      </p:pic>
      <p:pic>
        <p:nvPicPr>
          <p:cNvPr id="10" name="Picture 9" descr="Screen Shot 2015-07-02 at 8.40.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554" y="1834693"/>
            <a:ext cx="8010525" cy="1857375"/>
          </a:xfrm>
          <a:prstGeom prst="rect">
            <a:avLst/>
          </a:prstGeom>
        </p:spPr>
      </p:pic>
      <p:sp>
        <p:nvSpPr>
          <p:cNvPr id="14" name="TextBox 13"/>
          <p:cNvSpPr txBox="1"/>
          <p:nvPr/>
        </p:nvSpPr>
        <p:spPr>
          <a:xfrm rot="5400000">
            <a:off x="1062592" y="1562419"/>
            <a:ext cx="360770" cy="369332"/>
          </a:xfrm>
          <a:prstGeom prst="rect">
            <a:avLst/>
          </a:prstGeom>
          <a:noFill/>
        </p:spPr>
        <p:txBody>
          <a:bodyPr wrap="square" rtlCol="0">
            <a:spAutoFit/>
          </a:bodyPr>
          <a:lstStyle/>
          <a:p>
            <a:pPr algn="ctr"/>
            <a:r>
              <a:rPr lang="en-US" dirty="0"/>
              <a:t>…</a:t>
            </a:r>
          </a:p>
        </p:txBody>
      </p:sp>
      <p:sp>
        <p:nvSpPr>
          <p:cNvPr id="17" name="TextBox 16"/>
          <p:cNvSpPr txBox="1"/>
          <p:nvPr/>
        </p:nvSpPr>
        <p:spPr>
          <a:xfrm rot="5400000">
            <a:off x="1050533" y="3581540"/>
            <a:ext cx="360770" cy="369332"/>
          </a:xfrm>
          <a:prstGeom prst="rect">
            <a:avLst/>
          </a:prstGeom>
          <a:noFill/>
        </p:spPr>
        <p:txBody>
          <a:bodyPr wrap="square" rtlCol="0">
            <a:spAutoFit/>
          </a:bodyPr>
          <a:lstStyle/>
          <a:p>
            <a:pPr algn="ctr"/>
            <a:r>
              <a:rPr lang="en-US" dirty="0"/>
              <a:t>…</a:t>
            </a:r>
          </a:p>
        </p:txBody>
      </p:sp>
      <p:sp>
        <p:nvSpPr>
          <p:cNvPr id="18" name="TextBox 17"/>
          <p:cNvSpPr txBox="1"/>
          <p:nvPr/>
        </p:nvSpPr>
        <p:spPr>
          <a:xfrm rot="5400000">
            <a:off x="1038475" y="4846284"/>
            <a:ext cx="360770" cy="369332"/>
          </a:xfrm>
          <a:prstGeom prst="rect">
            <a:avLst/>
          </a:prstGeom>
          <a:noFill/>
        </p:spPr>
        <p:txBody>
          <a:bodyPr wrap="square" rtlCol="0">
            <a:spAutoFit/>
          </a:bodyPr>
          <a:lstStyle/>
          <a:p>
            <a:pPr algn="ctr"/>
            <a:r>
              <a:rPr lang="en-US" dirty="0"/>
              <a:t>…</a:t>
            </a:r>
          </a:p>
        </p:txBody>
      </p:sp>
      <p:sp>
        <p:nvSpPr>
          <p:cNvPr id="23" name="Oval 22"/>
          <p:cNvSpPr/>
          <p:nvPr/>
        </p:nvSpPr>
        <p:spPr>
          <a:xfrm>
            <a:off x="3547765" y="2227553"/>
            <a:ext cx="1613504" cy="2624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730105" y="3002709"/>
            <a:ext cx="1613504" cy="262400"/>
          </a:xfrm>
          <a:prstGeom prst="ellipse">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679167" y="4292944"/>
            <a:ext cx="1613504" cy="262400"/>
          </a:xfrm>
          <a:prstGeom prst="ellipse">
            <a:avLst/>
          </a:prstGeom>
          <a:noFill/>
          <a:ln w="19050" cmpd="sng">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8796" y="5336328"/>
            <a:ext cx="8242479" cy="341632"/>
          </a:xfrm>
          <a:prstGeom prst="rect">
            <a:avLst/>
          </a:prstGeom>
          <a:ln w="19050" cmpd="sng">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90000"/>
              </a:lnSpc>
            </a:pPr>
            <a:r>
              <a:rPr lang="en-US" dirty="0"/>
              <a:t>“Route” as the abstract data unit allows control plane unification across protocols.</a:t>
            </a:r>
          </a:p>
        </p:txBody>
      </p:sp>
      <p:sp>
        <p:nvSpPr>
          <p:cNvPr id="13" name="Title 1"/>
          <p:cNvSpPr>
            <a:spLocks noGrp="1"/>
          </p:cNvSpPr>
          <p:nvPr>
            <p:ph type="title"/>
          </p:nvPr>
        </p:nvSpPr>
        <p:spPr>
          <a:xfrm>
            <a:off x="411167" y="278927"/>
            <a:ext cx="7886700" cy="445833"/>
          </a:xfrm>
        </p:spPr>
        <p:txBody>
          <a:bodyPr>
            <a:noAutofit/>
          </a:bodyPr>
          <a:lstStyle/>
          <a:p>
            <a:r>
              <a:rPr lang="en-US" sz="4000" b="1" dirty="0">
                <a:solidFill>
                  <a:srgbClr val="0070C0"/>
                </a:solidFill>
                <a:effectLst>
                  <a:outerShdw blurRad="38100" dist="38100" dir="2700000" algn="tl">
                    <a:srgbClr val="000000">
                      <a:alpha val="43137"/>
                    </a:srgbClr>
                  </a:outerShdw>
                </a:effectLst>
              </a:rPr>
              <a:t>Unifying Routing (BGP, OSPF)</a:t>
            </a:r>
          </a:p>
        </p:txBody>
      </p:sp>
    </p:spTree>
    <p:extLst>
      <p:ext uri="{BB962C8B-B14F-4D97-AF65-F5344CB8AC3E}">
        <p14:creationId xmlns:p14="http://schemas.microsoft.com/office/powerpoint/2010/main" val="11271329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633138"/>
            <a:ext cx="7886700" cy="445833"/>
          </a:xfrm>
        </p:spPr>
        <p:txBody>
          <a:bodyPr>
            <a:noAutofit/>
          </a:bodyPr>
          <a:lstStyle/>
          <a:p>
            <a:r>
              <a:rPr lang="en-US" sz="4000" b="1" dirty="0">
                <a:solidFill>
                  <a:srgbClr val="0070C0"/>
                </a:solidFill>
                <a:effectLst>
                  <a:outerShdw blurRad="38100" dist="38100" dir="2700000" algn="tl">
                    <a:srgbClr val="000000">
                      <a:alpha val="43137"/>
                    </a:srgbClr>
                  </a:outerShdw>
                </a:effectLst>
              </a:rPr>
              <a:t>Setting up KLEE</a:t>
            </a:r>
          </a:p>
        </p:txBody>
      </p:sp>
      <p:cxnSp>
        <p:nvCxnSpPr>
          <p:cNvPr id="10" name="Straight Arrow Connector 9"/>
          <p:cNvCxnSpPr/>
          <p:nvPr/>
        </p:nvCxnSpPr>
        <p:spPr>
          <a:xfrm>
            <a:off x="1999070" y="3413868"/>
            <a:ext cx="573474" cy="777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071" y="3070430"/>
            <a:ext cx="2237915" cy="646331"/>
          </a:xfrm>
          <a:prstGeom prst="rect">
            <a:avLst/>
          </a:prstGeom>
          <a:noFill/>
        </p:spPr>
        <p:txBody>
          <a:bodyPr wrap="square" rtlCol="0">
            <a:spAutoFit/>
          </a:bodyPr>
          <a:lstStyle/>
          <a:p>
            <a:pPr algn="ctr"/>
            <a:r>
              <a:rPr lang="en-US" dirty="0"/>
              <a:t>invokes the abstract router model</a:t>
            </a:r>
          </a:p>
        </p:txBody>
      </p:sp>
      <p:cxnSp>
        <p:nvCxnSpPr>
          <p:cNvPr id="24" name="Straight Arrow Connector 23"/>
          <p:cNvCxnSpPr/>
          <p:nvPr/>
        </p:nvCxnSpPr>
        <p:spPr>
          <a:xfrm>
            <a:off x="2164221" y="1694729"/>
            <a:ext cx="439280" cy="515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9578" y="1383104"/>
            <a:ext cx="2006976" cy="1477328"/>
          </a:xfrm>
          <a:prstGeom prst="rect">
            <a:avLst/>
          </a:prstGeom>
          <a:noFill/>
        </p:spPr>
        <p:txBody>
          <a:bodyPr wrap="square" rtlCol="0">
            <a:spAutoFit/>
          </a:bodyPr>
          <a:lstStyle/>
          <a:p>
            <a:pPr algn="ctr"/>
            <a:r>
              <a:rPr lang="en-US" dirty="0"/>
              <a:t>static default route</a:t>
            </a:r>
          </a:p>
          <a:p>
            <a:pPr algn="ctr"/>
            <a:r>
              <a:rPr lang="en-US" dirty="0"/>
              <a:t>on router A learned from config. file</a:t>
            </a:r>
          </a:p>
        </p:txBody>
      </p:sp>
      <p:pic>
        <p:nvPicPr>
          <p:cNvPr id="20" name="Picture 19" descr="Screen Shot 2015-08-11 at 11.44.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8" y="3997062"/>
            <a:ext cx="1989663" cy="236273"/>
          </a:xfrm>
          <a:prstGeom prst="rect">
            <a:avLst/>
          </a:prstGeom>
        </p:spPr>
      </p:pic>
      <p:cxnSp>
        <p:nvCxnSpPr>
          <p:cNvPr id="21" name="Straight Arrow Connector 20"/>
          <p:cNvCxnSpPr/>
          <p:nvPr/>
        </p:nvCxnSpPr>
        <p:spPr>
          <a:xfrm>
            <a:off x="1986921" y="4058444"/>
            <a:ext cx="690670" cy="90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0230" y="3849778"/>
            <a:ext cx="1895381" cy="369332"/>
          </a:xfrm>
          <a:prstGeom prst="rect">
            <a:avLst/>
          </a:prstGeom>
          <a:noFill/>
        </p:spPr>
        <p:txBody>
          <a:bodyPr wrap="square" rtlCol="0">
            <a:spAutoFit/>
          </a:bodyPr>
          <a:lstStyle/>
          <a:p>
            <a:pPr algn="ctr"/>
            <a:r>
              <a:rPr lang="en-US" dirty="0"/>
              <a:t>a symbolic route</a:t>
            </a:r>
          </a:p>
        </p:txBody>
      </p:sp>
      <p:pic>
        <p:nvPicPr>
          <p:cNvPr id="9" name="Picture 8" descr="Screen Shot 2015-08-11 at 11.5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952" y="4677837"/>
            <a:ext cx="6438368" cy="433916"/>
          </a:xfrm>
          <a:prstGeom prst="rect">
            <a:avLst/>
          </a:prstGeom>
        </p:spPr>
      </p:pic>
      <p:pic>
        <p:nvPicPr>
          <p:cNvPr id="15" name="Picture 14" descr="Screen Shot 2015-08-12 at 12.02.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777" y="5100108"/>
            <a:ext cx="5505404" cy="202142"/>
          </a:xfrm>
          <a:prstGeom prst="rect">
            <a:avLst/>
          </a:prstGeom>
        </p:spPr>
      </p:pic>
      <p:cxnSp>
        <p:nvCxnSpPr>
          <p:cNvPr id="29" name="Straight Arrow Connector 28"/>
          <p:cNvCxnSpPr/>
          <p:nvPr/>
        </p:nvCxnSpPr>
        <p:spPr>
          <a:xfrm>
            <a:off x="2190751" y="4847166"/>
            <a:ext cx="439202" cy="100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0444" y="4503829"/>
            <a:ext cx="2074391" cy="1200329"/>
          </a:xfrm>
          <a:prstGeom prst="rect">
            <a:avLst/>
          </a:prstGeom>
          <a:noFill/>
        </p:spPr>
        <p:txBody>
          <a:bodyPr wrap="square" rtlCol="0">
            <a:spAutoFit/>
          </a:bodyPr>
          <a:lstStyle/>
          <a:p>
            <a:r>
              <a:rPr lang="en-US" dirty="0"/>
              <a:t>declaring the prefix field of the symbolic route as symbolic</a:t>
            </a:r>
          </a:p>
        </p:txBody>
      </p:sp>
      <p:pic>
        <p:nvPicPr>
          <p:cNvPr id="23" name="Picture 22" descr="Screen Shot 2015-08-12 at 12.09.0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723" y="1640417"/>
            <a:ext cx="3360286" cy="1537758"/>
          </a:xfrm>
          <a:prstGeom prst="rect">
            <a:avLst/>
          </a:prstGeom>
        </p:spPr>
      </p:pic>
      <p:pic>
        <p:nvPicPr>
          <p:cNvPr id="31" name="Picture 30" descr="Screen Shot 2015-08-12 at 12.09.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334" y="3376083"/>
            <a:ext cx="1862670" cy="232834"/>
          </a:xfrm>
          <a:prstGeom prst="rect">
            <a:avLst/>
          </a:prstGeom>
        </p:spPr>
      </p:pic>
    </p:spTree>
    <p:extLst>
      <p:ext uri="{BB962C8B-B14F-4D97-AF65-F5344CB8AC3E}">
        <p14:creationId xmlns:p14="http://schemas.microsoft.com/office/powerpoint/2010/main" val="8864043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49" y="664406"/>
            <a:ext cx="7886700" cy="445833"/>
          </a:xfrm>
        </p:spPr>
        <p:txBody>
          <a:bodyPr>
            <a:noAutofit/>
          </a:bodyPr>
          <a:lstStyle/>
          <a:p>
            <a:r>
              <a:rPr lang="en-US" sz="4000" b="1" dirty="0">
                <a:solidFill>
                  <a:srgbClr val="0070C0"/>
                </a:solidFill>
                <a:effectLst>
                  <a:outerShdw blurRad="38100" dist="38100" dir="2700000" algn="tl">
                    <a:srgbClr val="000000">
                      <a:alpha val="43137"/>
                    </a:srgbClr>
                  </a:outerShdw>
                </a:effectLst>
              </a:rPr>
              <a:t>Using Klee to generate latent bug</a:t>
            </a:r>
          </a:p>
        </p:txBody>
      </p:sp>
      <p:sp>
        <p:nvSpPr>
          <p:cNvPr id="28" name="TextBox 27"/>
          <p:cNvSpPr txBox="1"/>
          <p:nvPr/>
        </p:nvSpPr>
        <p:spPr>
          <a:xfrm>
            <a:off x="179917" y="1625160"/>
            <a:ext cx="8424333" cy="1477328"/>
          </a:xfrm>
          <a:prstGeom prst="rect">
            <a:avLst/>
          </a:prstGeom>
          <a:noFill/>
        </p:spPr>
        <p:txBody>
          <a:bodyPr wrap="square" rtlCol="0">
            <a:spAutoFit/>
          </a:bodyPr>
          <a:lstStyle/>
          <a:p>
            <a:pPr algn="just"/>
            <a:r>
              <a:rPr lang="en-US" b="1" dirty="0"/>
              <a:t>An example scoping rule</a:t>
            </a:r>
            <a:r>
              <a:rPr lang="en-US" dirty="0"/>
              <a:t>: Even though real routing protocols have many possible values for administrative distance (e.g., 256 value on Cisco), all we really need is distinct numerical values to differentiate protocols we use (6 protocols in our model)!</a:t>
            </a:r>
          </a:p>
          <a:p>
            <a:pPr algn="just"/>
            <a:endParaRPr lang="en-US" dirty="0"/>
          </a:p>
        </p:txBody>
      </p:sp>
      <p:pic>
        <p:nvPicPr>
          <p:cNvPr id="15" name="Picture 14" descr="Screen Shot 2015-08-11 at 11.4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757" y="2635252"/>
            <a:ext cx="5696825" cy="1015994"/>
          </a:xfrm>
          <a:prstGeom prst="rect">
            <a:avLst/>
          </a:prstGeom>
        </p:spPr>
      </p:pic>
      <p:pic>
        <p:nvPicPr>
          <p:cNvPr id="29" name="Picture 28" descr="Screen Shot 2015-07-02 at 8.13.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678" y="3764170"/>
            <a:ext cx="3392738" cy="2059876"/>
          </a:xfrm>
          <a:prstGeom prst="rect">
            <a:avLst/>
          </a:prstGeom>
        </p:spPr>
      </p:pic>
      <p:cxnSp>
        <p:nvCxnSpPr>
          <p:cNvPr id="30" name="Straight Arrow Connector 29"/>
          <p:cNvCxnSpPr/>
          <p:nvPr/>
        </p:nvCxnSpPr>
        <p:spPr>
          <a:xfrm flipH="1">
            <a:off x="4456031" y="4293924"/>
            <a:ext cx="855351" cy="1360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94744" y="4079147"/>
            <a:ext cx="2192423" cy="369332"/>
          </a:xfrm>
          <a:prstGeom prst="rect">
            <a:avLst/>
          </a:prstGeom>
          <a:noFill/>
        </p:spPr>
        <p:txBody>
          <a:bodyPr wrap="square" rtlCol="0">
            <a:spAutoFit/>
          </a:bodyPr>
          <a:lstStyle/>
          <a:p>
            <a:pPr algn="ctr"/>
            <a:r>
              <a:rPr lang="en-US" dirty="0"/>
              <a:t>the symbolic route</a:t>
            </a:r>
          </a:p>
        </p:txBody>
      </p:sp>
      <p:cxnSp>
        <p:nvCxnSpPr>
          <p:cNvPr id="32" name="Straight Arrow Connector 31"/>
          <p:cNvCxnSpPr/>
          <p:nvPr/>
        </p:nvCxnSpPr>
        <p:spPr>
          <a:xfrm flipH="1">
            <a:off x="3833958" y="4089835"/>
            <a:ext cx="1564904" cy="3207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172965" y="3833865"/>
            <a:ext cx="1353404" cy="369332"/>
          </a:xfrm>
          <a:prstGeom prst="rect">
            <a:avLst/>
          </a:prstGeom>
          <a:noFill/>
        </p:spPr>
        <p:txBody>
          <a:bodyPr wrap="square" rtlCol="0">
            <a:spAutoFit/>
          </a:bodyPr>
          <a:lstStyle/>
          <a:p>
            <a:pPr algn="ctr"/>
            <a:r>
              <a:rPr lang="en-US" dirty="0"/>
              <a:t>router Id</a:t>
            </a:r>
          </a:p>
        </p:txBody>
      </p:sp>
      <p:cxnSp>
        <p:nvCxnSpPr>
          <p:cNvPr id="36" name="Straight Arrow Connector 35"/>
          <p:cNvCxnSpPr/>
          <p:nvPr/>
        </p:nvCxnSpPr>
        <p:spPr>
          <a:xfrm>
            <a:off x="2069466" y="2913328"/>
            <a:ext cx="690670" cy="90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5777" y="2694079"/>
            <a:ext cx="2074391" cy="923330"/>
          </a:xfrm>
          <a:prstGeom prst="rect">
            <a:avLst/>
          </a:prstGeom>
          <a:noFill/>
        </p:spPr>
        <p:txBody>
          <a:bodyPr wrap="square" rtlCol="0">
            <a:spAutoFit/>
          </a:bodyPr>
          <a:lstStyle/>
          <a:p>
            <a:r>
              <a:rPr lang="en-US" dirty="0"/>
              <a:t>scoping the ad field of the symbolic</a:t>
            </a:r>
          </a:p>
        </p:txBody>
      </p:sp>
      <p:sp>
        <p:nvSpPr>
          <p:cNvPr id="35" name="TextBox 34"/>
          <p:cNvSpPr txBox="1"/>
          <p:nvPr/>
        </p:nvSpPr>
        <p:spPr>
          <a:xfrm>
            <a:off x="5281084" y="4751475"/>
            <a:ext cx="3778250" cy="923330"/>
          </a:xfrm>
          <a:prstGeom prst="rect">
            <a:avLst/>
          </a:prstGeom>
          <a:noFill/>
        </p:spPr>
        <p:txBody>
          <a:bodyPr wrap="square" rtlCol="0">
            <a:spAutoFit/>
          </a:bodyPr>
          <a:lstStyle/>
          <a:p>
            <a:pPr algn="ctr"/>
            <a:r>
              <a:rPr lang="en-US" dirty="0"/>
              <a:t>verification query as a KLEE assertion (i.e., A and E have equivalent outputs)</a:t>
            </a:r>
          </a:p>
        </p:txBody>
      </p:sp>
      <p:cxnSp>
        <p:nvCxnSpPr>
          <p:cNvPr id="34" name="Straight Arrow Connector 33"/>
          <p:cNvCxnSpPr/>
          <p:nvPr/>
        </p:nvCxnSpPr>
        <p:spPr>
          <a:xfrm flipH="1">
            <a:off x="5005918" y="5355169"/>
            <a:ext cx="635000" cy="2010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9833" y="6033524"/>
            <a:ext cx="8424333" cy="923330"/>
          </a:xfrm>
          <a:prstGeom prst="rect">
            <a:avLst/>
          </a:prstGeom>
          <a:noFill/>
        </p:spPr>
        <p:txBody>
          <a:bodyPr wrap="square" rtlCol="0">
            <a:spAutoFit/>
          </a:bodyPr>
          <a:lstStyle/>
          <a:p>
            <a:pPr algn="just"/>
            <a:r>
              <a:rPr lang="en-US" dirty="0"/>
              <a:t>Given the assertion (i.e., the </a:t>
            </a:r>
            <a:r>
              <a:rPr lang="en-US" dirty="0" err="1"/>
              <a:t>klee_assert</a:t>
            </a:r>
            <a:r>
              <a:rPr lang="en-US" dirty="0"/>
              <a:t> statement), the KLEE engine in this example will find a counter example. </a:t>
            </a:r>
            <a:r>
              <a:rPr lang="en-US" dirty="0" err="1">
                <a:latin typeface="Courier New"/>
                <a:cs typeface="Courier New"/>
              </a:rPr>
              <a:t>sym_route.prefix</a:t>
            </a:r>
            <a:r>
              <a:rPr lang="en-US" dirty="0">
                <a:latin typeface="Courier New"/>
                <a:cs typeface="Courier New"/>
              </a:rPr>
              <a:t> = 0</a:t>
            </a:r>
          </a:p>
          <a:p>
            <a:pPr algn="just"/>
            <a:endParaRPr lang="en-US" dirty="0"/>
          </a:p>
        </p:txBody>
      </p:sp>
    </p:spTree>
    <p:extLst>
      <p:ext uri="{BB962C8B-B14F-4D97-AF65-F5344CB8AC3E}">
        <p14:creationId xmlns:p14="http://schemas.microsoft.com/office/powerpoint/2010/main" val="16998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ABFC6A3A-2D77-4CE1-9583-3FEF250A6FF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5400000">
            <a:off x="7092302" y="1600031"/>
            <a:ext cx="2156457" cy="1215649"/>
          </a:xfrm>
        </p:spPr>
      </p:pic>
      <p:sp>
        <p:nvSpPr>
          <p:cNvPr id="4" name="Rectangle 3">
            <a:extLst>
              <a:ext uri="{FF2B5EF4-FFF2-40B4-BE49-F238E27FC236}">
                <a16:creationId xmlns:a16="http://schemas.microsoft.com/office/drawing/2014/main" id="{38874118-B435-4EFA-863F-AEAE7C1BD3E8}"/>
              </a:ext>
            </a:extLst>
          </p:cNvPr>
          <p:cNvSpPr/>
          <p:nvPr/>
        </p:nvSpPr>
        <p:spPr>
          <a:xfrm>
            <a:off x="7494627" y="0"/>
            <a:ext cx="1649373" cy="901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Auditing &amp;</a:t>
            </a:r>
          </a:p>
          <a:p>
            <a:pPr algn="ctr"/>
            <a:r>
              <a:rPr lang="en-US" sz="2400" dirty="0"/>
              <a:t>Compliance</a:t>
            </a:r>
          </a:p>
        </p:txBody>
      </p:sp>
      <p:graphicFrame>
        <p:nvGraphicFramePr>
          <p:cNvPr id="5" name="Object 4">
            <a:extLst>
              <a:ext uri="{FF2B5EF4-FFF2-40B4-BE49-F238E27FC236}">
                <a16:creationId xmlns:a16="http://schemas.microsoft.com/office/drawing/2014/main" id="{71519230-5C97-4354-B6BC-39420EF5A068}"/>
              </a:ext>
            </a:extLst>
          </p:cNvPr>
          <p:cNvGraphicFramePr>
            <a:graphicFrameLocks noChangeAspect="1"/>
          </p:cNvGraphicFramePr>
          <p:nvPr>
            <p:extLst/>
          </p:nvPr>
        </p:nvGraphicFramePr>
        <p:xfrm>
          <a:off x="304520" y="3882299"/>
          <a:ext cx="8682897" cy="2975701"/>
        </p:xfrm>
        <a:graphic>
          <a:graphicData uri="http://schemas.openxmlformats.org/presentationml/2006/ole">
            <mc:AlternateContent xmlns:mc="http://schemas.openxmlformats.org/markup-compatibility/2006">
              <mc:Choice xmlns:v="urn:schemas-microsoft-com:vml" Requires="v">
                <p:oleObj spid="_x0000_s1041" name="Visio" r:id="rId4" imgW="12811397" imgH="4391263" progId="Visio.Drawing.15">
                  <p:embed/>
                </p:oleObj>
              </mc:Choice>
              <mc:Fallback>
                <p:oleObj name="Visio" r:id="rId4" imgW="12811397" imgH="4391263" progId="Visio.Drawing.15">
                  <p:embed/>
                  <p:pic>
                    <p:nvPicPr>
                      <p:cNvPr id="5" name="Object 4">
                        <a:extLst>
                          <a:ext uri="{FF2B5EF4-FFF2-40B4-BE49-F238E27FC236}">
                            <a16:creationId xmlns:a16="http://schemas.microsoft.com/office/drawing/2014/main" id="{71519230-5C97-4354-B6BC-39420EF5A068}"/>
                          </a:ext>
                        </a:extLst>
                      </p:cNvPr>
                      <p:cNvPicPr/>
                      <p:nvPr/>
                    </p:nvPicPr>
                    <p:blipFill>
                      <a:blip r:embed="rId5"/>
                      <a:stretch>
                        <a:fillRect/>
                      </a:stretch>
                    </p:blipFill>
                    <p:spPr>
                      <a:xfrm>
                        <a:off x="304520" y="3882299"/>
                        <a:ext cx="8682897" cy="2975701"/>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4549A57F-816C-4061-A7D4-1EA103DE84DE}"/>
              </a:ext>
            </a:extLst>
          </p:cNvPr>
          <p:cNvGrpSpPr/>
          <p:nvPr/>
        </p:nvGrpSpPr>
        <p:grpSpPr>
          <a:xfrm>
            <a:off x="2458750" y="1692706"/>
            <a:ext cx="932894" cy="1366616"/>
            <a:chOff x="2675145" y="1981200"/>
            <a:chExt cx="932894" cy="1366616"/>
          </a:xfrm>
        </p:grpSpPr>
        <p:pic>
          <p:nvPicPr>
            <p:cNvPr id="7" name="Picture 10" descr="Description: C:\Users\nbjorner\AppData\Local\Microsoft\Windows\Temporary Internet Files\Content.IE5\T0ZPJOKX\MP900448692[1].jpg">
              <a:extLst>
                <a:ext uri="{FF2B5EF4-FFF2-40B4-BE49-F238E27FC236}">
                  <a16:creationId xmlns:a16="http://schemas.microsoft.com/office/drawing/2014/main" id="{688F02A9-BDA9-4DAC-AB61-265261EE2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5145" y="2215013"/>
              <a:ext cx="57266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EA4FD290-0D04-46D1-8E1E-9B008A10F871}"/>
                </a:ext>
              </a:extLst>
            </p:cNvPr>
            <p:cNvSpPr/>
            <p:nvPr/>
          </p:nvSpPr>
          <p:spPr>
            <a:xfrm rot="5400000">
              <a:off x="2724676" y="2464453"/>
              <a:ext cx="1366616"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cs typeface="Arial" charset="0"/>
                </a:rPr>
                <a:t>SecGuru</a:t>
              </a:r>
              <a:endParaRPr lang="en-US" sz="20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cs typeface="Arial" charset="0"/>
              </a:endParaRPr>
            </a:p>
          </p:txBody>
        </p:sp>
      </p:grpSp>
      <p:sp>
        <p:nvSpPr>
          <p:cNvPr id="14" name="TextBox 13">
            <a:extLst>
              <a:ext uri="{FF2B5EF4-FFF2-40B4-BE49-F238E27FC236}">
                <a16:creationId xmlns:a16="http://schemas.microsoft.com/office/drawing/2014/main" id="{02449B3B-7C26-431D-AE64-9A55D31289F9}"/>
              </a:ext>
            </a:extLst>
          </p:cNvPr>
          <p:cNvSpPr txBox="1"/>
          <p:nvPr/>
        </p:nvSpPr>
        <p:spPr>
          <a:xfrm>
            <a:off x="2153683" y="2962919"/>
            <a:ext cx="1418978" cy="646331"/>
          </a:xfrm>
          <a:prstGeom prst="rect">
            <a:avLst/>
          </a:prstGeom>
          <a:noFill/>
        </p:spPr>
        <p:txBody>
          <a:bodyPr wrap="none" rtlCol="0">
            <a:spAutoFit/>
          </a:bodyPr>
          <a:lstStyle/>
          <a:p>
            <a:r>
              <a:rPr lang="en-US" dirty="0"/>
              <a:t>Karthick</a:t>
            </a:r>
          </a:p>
          <a:p>
            <a:r>
              <a:rPr lang="en-US" dirty="0"/>
              <a:t>@ Microsoft</a:t>
            </a:r>
          </a:p>
        </p:txBody>
      </p:sp>
      <p:sp>
        <p:nvSpPr>
          <p:cNvPr id="15" name="TextBox 14">
            <a:extLst>
              <a:ext uri="{FF2B5EF4-FFF2-40B4-BE49-F238E27FC236}">
                <a16:creationId xmlns:a16="http://schemas.microsoft.com/office/drawing/2014/main" id="{413381EC-5764-4902-B0E3-59FFE1D9064C}"/>
              </a:ext>
            </a:extLst>
          </p:cNvPr>
          <p:cNvSpPr txBox="1"/>
          <p:nvPr/>
        </p:nvSpPr>
        <p:spPr>
          <a:xfrm>
            <a:off x="6178176" y="1389002"/>
            <a:ext cx="1316451" cy="1477328"/>
          </a:xfrm>
          <a:prstGeom prst="rect">
            <a:avLst/>
          </a:prstGeom>
          <a:noFill/>
        </p:spPr>
        <p:txBody>
          <a:bodyPr wrap="none" rtlCol="0">
            <a:spAutoFit/>
          </a:bodyPr>
          <a:lstStyle/>
          <a:p>
            <a:r>
              <a:rPr lang="en-US" dirty="0" err="1"/>
              <a:t>Teme</a:t>
            </a:r>
            <a:r>
              <a:rPr lang="en-US" dirty="0"/>
              <a:t> &amp; </a:t>
            </a:r>
            <a:br>
              <a:rPr lang="en-US" dirty="0"/>
            </a:br>
            <a:r>
              <a:rPr lang="en-US" dirty="0"/>
              <a:t>Formal </a:t>
            </a:r>
            <a:br>
              <a:rPr lang="en-US" dirty="0"/>
            </a:br>
            <a:r>
              <a:rPr lang="en-US" dirty="0"/>
              <a:t>Methods </a:t>
            </a:r>
            <a:br>
              <a:rPr lang="en-US" dirty="0"/>
            </a:br>
            <a:r>
              <a:rPr lang="en-US" dirty="0"/>
              <a:t>group</a:t>
            </a:r>
          </a:p>
          <a:p>
            <a:r>
              <a:rPr lang="en-US" dirty="0"/>
              <a:t>@ Amazon</a:t>
            </a:r>
          </a:p>
        </p:txBody>
      </p:sp>
      <p:pic>
        <p:nvPicPr>
          <p:cNvPr id="16" name="Picture 15">
            <a:extLst>
              <a:ext uri="{FF2B5EF4-FFF2-40B4-BE49-F238E27FC236}">
                <a16:creationId xmlns:a16="http://schemas.microsoft.com/office/drawing/2014/main" id="{EFE67E43-DFC0-4E35-AAD2-83D6D66FF3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519" y="1839038"/>
            <a:ext cx="1770212" cy="1770212"/>
          </a:xfrm>
          <a:prstGeom prst="rect">
            <a:avLst/>
          </a:prstGeom>
        </p:spPr>
      </p:pic>
    </p:spTree>
    <p:extLst>
      <p:ext uri="{BB962C8B-B14F-4D97-AF65-F5344CB8AC3E}">
        <p14:creationId xmlns:p14="http://schemas.microsoft.com/office/powerpoint/2010/main" val="19369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Ex 2. NICE: Testing Open Flow Controller Code </a:t>
            </a:r>
            <a:r>
              <a:rPr lang="en-US" sz="4000" dirty="0"/>
              <a:t>[</a:t>
            </a:r>
            <a:r>
              <a:rPr lang="en-US" sz="4000" dirty="0" err="1"/>
              <a:t>Canini</a:t>
            </a:r>
            <a:r>
              <a:rPr lang="en-US" sz="4000" dirty="0"/>
              <a:t> 12]</a:t>
            </a:r>
          </a:p>
        </p:txBody>
      </p:sp>
      <p:sp>
        <p:nvSpPr>
          <p:cNvPr id="3" name="Content Placeholder 2"/>
          <p:cNvSpPr>
            <a:spLocks noGrp="1"/>
          </p:cNvSpPr>
          <p:nvPr>
            <p:ph idx="1"/>
          </p:nvPr>
        </p:nvSpPr>
        <p:spPr>
          <a:xfrm>
            <a:off x="457200" y="2140131"/>
            <a:ext cx="8229600" cy="4525963"/>
          </a:xfrm>
        </p:spPr>
        <p:txBody>
          <a:bodyPr/>
          <a:lstStyle/>
          <a:p>
            <a:r>
              <a:rPr lang="en-US" dirty="0"/>
              <a:t>Controller not Data Plane: Harder, many more state transitions, ATPG does not work</a:t>
            </a:r>
          </a:p>
          <a:p>
            <a:r>
              <a:rPr lang="en-US" dirty="0"/>
              <a:t>SDNs: allow more programmability but also more bugs</a:t>
            </a:r>
          </a:p>
          <a:p>
            <a:r>
              <a:rPr lang="en-US" dirty="0"/>
              <a:t>Have to model hosts as well as asynchrony (Spec lax about service times of </a:t>
            </a:r>
            <a:r>
              <a:rPr lang="en-US" dirty="0" err="1"/>
              <a:t>OF</a:t>
            </a:r>
            <a:r>
              <a:rPr lang="en-US" dirty="0"/>
              <a:t> messages)</a:t>
            </a:r>
          </a:p>
          <a:p>
            <a:r>
              <a:rPr lang="en-US" dirty="0"/>
              <a:t>Found 11 bugs in existing NOX applications</a:t>
            </a:r>
          </a:p>
        </p:txBody>
      </p:sp>
    </p:spTree>
    <p:extLst>
      <p:ext uri="{BB962C8B-B14F-4D97-AF65-F5344CB8AC3E}">
        <p14:creationId xmlns:p14="http://schemas.microsoft.com/office/powerpoint/2010/main" val="28982270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79286" y="1748135"/>
            <a:ext cx="4536114" cy="461665"/>
          </a:xfrm>
          <a:prstGeom prst="rect">
            <a:avLst/>
          </a:prstGeom>
          <a:noFill/>
        </p:spPr>
        <p:txBody>
          <a:bodyPr wrap="none" rtlCol="0">
            <a:spAutoFit/>
          </a:bodyPr>
          <a:lstStyle/>
          <a:p>
            <a:r>
              <a:rPr lang="en-GB" sz="2400" dirty="0">
                <a:solidFill>
                  <a:srgbClr val="0000FF"/>
                </a:solidFill>
              </a:rPr>
              <a:t>http://code.google.com/p/nice-of/</a:t>
            </a:r>
            <a:endParaRPr lang="en-US" sz="2400" dirty="0">
              <a:solidFill>
                <a:srgbClr val="0000FF"/>
              </a:solidFill>
            </a:endParaRPr>
          </a:p>
        </p:txBody>
      </p:sp>
      <p:sp>
        <p:nvSpPr>
          <p:cNvPr id="9" name="TextBox 8"/>
          <p:cNvSpPr txBox="1"/>
          <p:nvPr/>
        </p:nvSpPr>
        <p:spPr>
          <a:xfrm>
            <a:off x="515363" y="303938"/>
            <a:ext cx="8464625" cy="646331"/>
          </a:xfrm>
          <a:prstGeom prst="rect">
            <a:avLst/>
          </a:prstGeom>
          <a:noFill/>
        </p:spPr>
        <p:txBody>
          <a:bodyPr wrap="none" rtlCol="0">
            <a:spAutoFit/>
          </a:bodyPr>
          <a:lstStyle/>
          <a:p>
            <a:pPr algn="ctr"/>
            <a:r>
              <a:rPr lang="en-GB" sz="3600" b="1" dirty="0">
                <a:solidFill>
                  <a:srgbClr val="0070C0"/>
                </a:solidFill>
                <a:effectLst>
                  <a:outerShdw blurRad="38100" dist="38100" dir="2700000" algn="tl">
                    <a:srgbClr val="000000">
                      <a:alpha val="43137"/>
                    </a:srgbClr>
                  </a:outerShdw>
                </a:effectLst>
                <a:latin typeface="+mj-lt"/>
              </a:rPr>
              <a:t>NICE: automated testing of OpenFlow Apps</a:t>
            </a:r>
            <a:endParaRPr lang="en-US" sz="3600" b="1" dirty="0">
              <a:solidFill>
                <a:srgbClr val="0070C0"/>
              </a:solidFill>
              <a:effectLst>
                <a:outerShdw blurRad="38100" dist="38100" dir="2700000" algn="tl">
                  <a:srgbClr val="000000">
                    <a:alpha val="43137"/>
                  </a:srgbClr>
                </a:outerShdw>
              </a:effectLst>
              <a:latin typeface="+mj-lt"/>
            </a:endParaRPr>
          </a:p>
        </p:txBody>
      </p:sp>
      <p:sp>
        <p:nvSpPr>
          <p:cNvPr id="10" name="TextBox 9"/>
          <p:cNvSpPr txBox="1"/>
          <p:nvPr/>
        </p:nvSpPr>
        <p:spPr>
          <a:xfrm>
            <a:off x="4114800" y="2209800"/>
            <a:ext cx="4795480" cy="2308324"/>
          </a:xfrm>
          <a:prstGeom prst="rect">
            <a:avLst/>
          </a:prstGeom>
          <a:noFill/>
        </p:spPr>
        <p:txBody>
          <a:bodyPr wrap="none" rtlCol="0">
            <a:spAutoFit/>
          </a:bodyPr>
          <a:lstStyle/>
          <a:p>
            <a:pPr marL="285750" indent="-285750">
              <a:lnSpc>
                <a:spcPct val="150000"/>
              </a:lnSpc>
              <a:buFont typeface="Arial" pitchFamily="34" charset="0"/>
              <a:buChar char="•"/>
            </a:pPr>
            <a:r>
              <a:rPr lang="en-GB" sz="2400" dirty="0"/>
              <a:t>Explores state-space efficiently</a:t>
            </a:r>
          </a:p>
          <a:p>
            <a:pPr marL="285750" indent="-285750">
              <a:lnSpc>
                <a:spcPct val="150000"/>
              </a:lnSpc>
              <a:buFont typeface="Arial" pitchFamily="34" charset="0"/>
              <a:buChar char="•"/>
            </a:pPr>
            <a:r>
              <a:rPr lang="en-GB" sz="2400" dirty="0"/>
              <a:t>Tests unmodified NOX applications</a:t>
            </a:r>
          </a:p>
          <a:p>
            <a:pPr marL="285750" indent="-285750">
              <a:lnSpc>
                <a:spcPct val="150000"/>
              </a:lnSpc>
              <a:buFont typeface="Arial" pitchFamily="34" charset="0"/>
              <a:buChar char="•"/>
            </a:pPr>
            <a:r>
              <a:rPr lang="en-GB" sz="2400" dirty="0"/>
              <a:t>Helps to specify correctness</a:t>
            </a:r>
          </a:p>
          <a:p>
            <a:pPr marL="285750" indent="-285750">
              <a:lnSpc>
                <a:spcPct val="150000"/>
              </a:lnSpc>
              <a:buFont typeface="Arial" pitchFamily="34" charset="0"/>
              <a:buChar char="•"/>
            </a:pPr>
            <a:r>
              <a:rPr lang="en-GB" sz="2400" dirty="0"/>
              <a:t>Finds bugs in real applications</a:t>
            </a:r>
            <a:endParaRPr lang="en-US" sz="2400" dirty="0"/>
          </a:p>
        </p:txBody>
      </p:sp>
      <p:sp>
        <p:nvSpPr>
          <p:cNvPr id="12" name="TextBox 11"/>
          <p:cNvSpPr txBox="1"/>
          <p:nvPr/>
        </p:nvSpPr>
        <p:spPr>
          <a:xfrm>
            <a:off x="290050" y="4648200"/>
            <a:ext cx="8563900" cy="1632195"/>
          </a:xfrm>
          <a:prstGeom prst="roundRect">
            <a:avLst/>
          </a:prstGeom>
          <a:solidFill>
            <a:schemeClr val="accent6">
              <a:lumMod val="40000"/>
              <a:lumOff val="60000"/>
            </a:schemeClr>
          </a:solidFill>
          <a:ln w="57150">
            <a:solidFill>
              <a:srgbClr val="C00000"/>
            </a:solidFill>
          </a:ln>
        </p:spPr>
        <p:txBody>
          <a:bodyPr wrap="none" rtlCol="0" anchor="ctr">
            <a:noAutofit/>
          </a:bodyPr>
          <a:lstStyle/>
          <a:p>
            <a:pPr algn="ctr"/>
            <a:r>
              <a:rPr lang="en-GB" sz="3200" dirty="0"/>
              <a:t>SDN: a new role for software tool chains</a:t>
            </a:r>
            <a:br>
              <a:rPr lang="en-GB" sz="3200" dirty="0"/>
            </a:br>
            <a:r>
              <a:rPr lang="en-GB" sz="3200" dirty="0"/>
              <a:t>to </a:t>
            </a:r>
            <a:r>
              <a:rPr lang="en-GB" sz="3200" b="1" dirty="0"/>
              <a:t>make networks more dependable</a:t>
            </a:r>
            <a:r>
              <a:rPr lang="en-GB" sz="3200" dirty="0"/>
              <a:t>.</a:t>
            </a:r>
            <a:br>
              <a:rPr lang="en-GB" sz="3200" dirty="0"/>
            </a:br>
            <a:endParaRPr lang="en-GB"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4347" y="5638800"/>
            <a:ext cx="5335307" cy="584775"/>
          </a:xfrm>
          <a:prstGeom prst="rect">
            <a:avLst/>
          </a:prstGeom>
          <a:noFill/>
        </p:spPr>
        <p:txBody>
          <a:bodyPr wrap="none" rtlCol="0">
            <a:spAutoFit/>
          </a:bodyPr>
          <a:lstStyle/>
          <a:p>
            <a:r>
              <a:rPr lang="en-GB" sz="3200" b="1" dirty="0"/>
              <a:t>NICE is a step in this direction!</a:t>
            </a:r>
            <a:endParaRPr lang="en-US" sz="3200" b="1" dirty="0"/>
          </a:p>
        </p:txBody>
      </p:sp>
    </p:spTree>
    <p:extLst>
      <p:ext uri="{BB962C8B-B14F-4D97-AF65-F5344CB8AC3E}">
        <p14:creationId xmlns:p14="http://schemas.microsoft.com/office/powerpoint/2010/main" val="4280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1143000"/>
          </a:xfrm>
        </p:spPr>
        <p:txBody>
          <a:bodyPr>
            <a:normAutofit/>
          </a:bodyPr>
          <a:lstStyle/>
          <a:p>
            <a:r>
              <a:rPr lang="en-US" sz="4000" b="1" dirty="0">
                <a:solidFill>
                  <a:srgbClr val="0070C0"/>
                </a:solidFill>
                <a:effectLst>
                  <a:outerShdw blurRad="38100" dist="38100" dir="2700000" algn="tl">
                    <a:srgbClr val="000000">
                      <a:alpha val="43137"/>
                    </a:srgbClr>
                  </a:outerShdw>
                </a:effectLst>
              </a:rPr>
              <a:t>Combating Huge Space of Packets</a:t>
            </a:r>
          </a:p>
        </p:txBody>
      </p:sp>
      <p:sp>
        <p:nvSpPr>
          <p:cNvPr id="3" name="Rectangle 2"/>
          <p:cNvSpPr/>
          <p:nvPr/>
        </p:nvSpPr>
        <p:spPr>
          <a:xfrm rot="5400000">
            <a:off x="6925246" y="2919305"/>
            <a:ext cx="4147458" cy="2900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rPr>
              <a:t>Packet arrival handler</a:t>
            </a:r>
          </a:p>
        </p:txBody>
      </p:sp>
      <p:sp>
        <p:nvSpPr>
          <p:cNvPr id="7" name="Flowchart: Decision 6"/>
          <p:cNvSpPr/>
          <p:nvPr/>
        </p:nvSpPr>
        <p:spPr>
          <a:xfrm>
            <a:off x="5295092" y="1447801"/>
            <a:ext cx="1901952" cy="127101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a:solidFill>
                  <a:schemeClr val="tx1"/>
                </a:solidFill>
              </a:rPr>
              <a:t>is </a:t>
            </a:r>
            <a:r>
              <a:rPr lang="en-US" sz="2000" b="1" dirty="0" err="1">
                <a:solidFill>
                  <a:schemeClr val="tx1"/>
                </a:solidFill>
              </a:rPr>
              <a:t>dst</a:t>
            </a:r>
            <a:br>
              <a:rPr lang="en-US" sz="2000" b="1" dirty="0">
                <a:solidFill>
                  <a:schemeClr val="tx1"/>
                </a:solidFill>
              </a:rPr>
            </a:br>
            <a:r>
              <a:rPr lang="en-US" sz="2000" b="1" dirty="0">
                <a:solidFill>
                  <a:schemeClr val="tx1"/>
                </a:solidFill>
              </a:rPr>
              <a:t>broadcast?</a:t>
            </a:r>
          </a:p>
        </p:txBody>
      </p:sp>
      <p:sp>
        <p:nvSpPr>
          <p:cNvPr id="8" name="Flowchart: Process 7"/>
          <p:cNvSpPr/>
          <p:nvPr/>
        </p:nvSpPr>
        <p:spPr>
          <a:xfrm>
            <a:off x="4572000" y="4466063"/>
            <a:ext cx="1375013" cy="63933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Flood packet</a:t>
            </a:r>
          </a:p>
        </p:txBody>
      </p:sp>
      <p:sp>
        <p:nvSpPr>
          <p:cNvPr id="9" name="Flowchart: Process 8"/>
          <p:cNvSpPr/>
          <p:nvPr/>
        </p:nvSpPr>
        <p:spPr>
          <a:xfrm>
            <a:off x="7129974" y="4304464"/>
            <a:ext cx="1527413" cy="800937"/>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Install rule and forward packet</a:t>
            </a:r>
          </a:p>
        </p:txBody>
      </p:sp>
      <p:sp>
        <p:nvSpPr>
          <p:cNvPr id="10" name="Flowchart: Decision 9"/>
          <p:cNvSpPr/>
          <p:nvPr/>
        </p:nvSpPr>
        <p:spPr>
          <a:xfrm>
            <a:off x="6944591" y="2667001"/>
            <a:ext cx="1898178" cy="127177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err="1">
                <a:solidFill>
                  <a:schemeClr val="tx1"/>
                </a:solidFill>
              </a:rPr>
              <a:t>dst</a:t>
            </a:r>
            <a:r>
              <a:rPr lang="en-US" sz="2000" b="1" dirty="0">
                <a:solidFill>
                  <a:schemeClr val="tx1"/>
                </a:solidFill>
              </a:rPr>
              <a:t> in</a:t>
            </a:r>
            <a:br>
              <a:rPr lang="en-US" sz="2000" b="1" dirty="0">
                <a:solidFill>
                  <a:schemeClr val="tx1"/>
                </a:solidFill>
              </a:rPr>
            </a:br>
            <a:r>
              <a:rPr lang="en-US" sz="2000" b="1" dirty="0" err="1">
                <a:solidFill>
                  <a:schemeClr val="tx1"/>
                </a:solidFill>
              </a:rPr>
              <a:t>mactable</a:t>
            </a:r>
            <a:r>
              <a:rPr lang="en-US" sz="2000" b="1" dirty="0">
                <a:solidFill>
                  <a:schemeClr val="tx1"/>
                </a:solidFill>
              </a:rPr>
              <a:t>?</a:t>
            </a:r>
          </a:p>
        </p:txBody>
      </p:sp>
      <p:cxnSp>
        <p:nvCxnSpPr>
          <p:cNvPr id="12" name="Elbow Connector 11"/>
          <p:cNvCxnSpPr>
            <a:stCxn id="7" idx="3"/>
            <a:endCxn id="10" idx="0"/>
          </p:cNvCxnSpPr>
          <p:nvPr/>
        </p:nvCxnSpPr>
        <p:spPr>
          <a:xfrm>
            <a:off x="7197044" y="2083309"/>
            <a:ext cx="696636" cy="583692"/>
          </a:xfrm>
          <a:prstGeom prst="bentConnector2">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 name="Elbow Connector 14"/>
          <p:cNvCxnSpPr>
            <a:stCxn id="7" idx="1"/>
          </p:cNvCxnSpPr>
          <p:nvPr/>
        </p:nvCxnSpPr>
        <p:spPr>
          <a:xfrm rot="10800000" flipV="1">
            <a:off x="5054364" y="2083309"/>
            <a:ext cx="240729" cy="2382754"/>
          </a:xfrm>
          <a:prstGeom prst="bentConnector2">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6" name="Elbow Connector 25"/>
          <p:cNvCxnSpPr>
            <a:stCxn id="10" idx="2"/>
            <a:endCxn id="9" idx="0"/>
          </p:cNvCxnSpPr>
          <p:nvPr/>
        </p:nvCxnSpPr>
        <p:spPr>
          <a:xfrm rot="16200000" flipH="1">
            <a:off x="7710838" y="4121620"/>
            <a:ext cx="365685" cy="1"/>
          </a:xfrm>
          <a:prstGeom prst="bentConnector3">
            <a:avLst>
              <a:gd name="adj1" fmla="val 50000"/>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p:cNvCxnSpPr>
            <a:endCxn id="7" idx="0"/>
          </p:cNvCxnSpPr>
          <p:nvPr/>
        </p:nvCxnSpPr>
        <p:spPr>
          <a:xfrm>
            <a:off x="6246068" y="1219201"/>
            <a:ext cx="0" cy="228600"/>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p:cNvCxnSpPr>
            <a:stCxn id="10" idx="1"/>
          </p:cNvCxnSpPr>
          <p:nvPr/>
        </p:nvCxnSpPr>
        <p:spPr>
          <a:xfrm rot="10800000" flipV="1">
            <a:off x="5496791" y="3302889"/>
            <a:ext cx="1447800" cy="1163173"/>
          </a:xfrm>
          <a:prstGeom prst="bentConnector3">
            <a:avLst>
              <a:gd name="adj1" fmla="val 100239"/>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34"/>
          <p:cNvCxnSpPr/>
          <p:nvPr/>
        </p:nvCxnSpPr>
        <p:spPr>
          <a:xfrm rot="5400000">
            <a:off x="3776581" y="1948811"/>
            <a:ext cx="3211822" cy="1295401"/>
          </a:xfrm>
          <a:prstGeom prst="bentConnector3">
            <a:avLst>
              <a:gd name="adj1" fmla="val 26391"/>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Elbow Connector 38"/>
          <p:cNvCxnSpPr/>
          <p:nvPr/>
        </p:nvCxnSpPr>
        <p:spPr>
          <a:xfrm rot="16200000" flipH="1">
            <a:off x="5948279" y="1682113"/>
            <a:ext cx="3211824" cy="1828800"/>
          </a:xfrm>
          <a:prstGeom prst="bentConnector3">
            <a:avLst>
              <a:gd name="adj1" fmla="val 16322"/>
            </a:avLst>
          </a:prstGeom>
          <a:noFill/>
          <a:ln w="381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p:cNvCxnSpPr/>
          <p:nvPr/>
        </p:nvCxnSpPr>
        <p:spPr>
          <a:xfrm rot="5400000">
            <a:off x="5221114" y="1902830"/>
            <a:ext cx="2483306" cy="2160549"/>
          </a:xfrm>
          <a:prstGeom prst="bentConnector3">
            <a:avLst>
              <a:gd name="adj1" fmla="val 53766"/>
            </a:avLst>
          </a:prstGeom>
          <a:noFill/>
          <a:ln w="381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Elbow Connector 50"/>
          <p:cNvCxnSpPr/>
          <p:nvPr/>
        </p:nvCxnSpPr>
        <p:spPr>
          <a:xfrm>
            <a:off x="6412816" y="990601"/>
            <a:ext cx="1141376" cy="762001"/>
          </a:xfrm>
          <a:prstGeom prst="bentConnector3">
            <a:avLst>
              <a:gd name="adj1" fmla="val -804"/>
            </a:avLst>
          </a:prstGeom>
          <a:noFill/>
          <a:ln w="38100">
            <a:solidFill>
              <a:srgbClr val="7030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18265" y="1600201"/>
            <a:ext cx="4782335" cy="1988237"/>
          </a:xfrm>
          <a:prstGeom prst="rect">
            <a:avLst/>
          </a:prstGeom>
          <a:noFill/>
        </p:spPr>
        <p:txBody>
          <a:bodyPr wrap="none" rtlCol="0">
            <a:spAutoFit/>
          </a:bodyPr>
          <a:lstStyle/>
          <a:p>
            <a:pPr>
              <a:lnSpc>
                <a:spcPct val="110000"/>
              </a:lnSpc>
            </a:pPr>
            <a:r>
              <a:rPr lang="en-US" sz="2800" b="1" dirty="0"/>
              <a:t>Equivalence classes of packets:</a:t>
            </a:r>
          </a:p>
          <a:p>
            <a:pPr marL="342900" indent="-342900">
              <a:lnSpc>
                <a:spcPct val="110000"/>
              </a:lnSpc>
              <a:buFont typeface="+mj-lt"/>
              <a:buAutoNum type="arabicPeriod"/>
            </a:pPr>
            <a:r>
              <a:rPr lang="en-US" sz="2800" dirty="0">
                <a:solidFill>
                  <a:srgbClr val="FF0000"/>
                </a:solidFill>
              </a:rPr>
              <a:t>Broadcast destination</a:t>
            </a:r>
          </a:p>
          <a:p>
            <a:pPr marL="342900" indent="-342900">
              <a:lnSpc>
                <a:spcPct val="110000"/>
              </a:lnSpc>
              <a:buFont typeface="+mj-lt"/>
              <a:buAutoNum type="arabicPeriod"/>
            </a:pPr>
            <a:r>
              <a:rPr lang="en-US" sz="2800" dirty="0">
                <a:solidFill>
                  <a:srgbClr val="7030A0"/>
                </a:solidFill>
              </a:rPr>
              <a:t>Unknown unicast destination</a:t>
            </a:r>
          </a:p>
          <a:p>
            <a:pPr marL="342900" indent="-342900">
              <a:lnSpc>
                <a:spcPct val="110000"/>
              </a:lnSpc>
              <a:buFont typeface="+mj-lt"/>
              <a:buAutoNum type="arabicPeriod"/>
            </a:pPr>
            <a:r>
              <a:rPr lang="en-US" sz="2800" dirty="0">
                <a:solidFill>
                  <a:srgbClr val="0070C0"/>
                </a:solidFill>
              </a:rPr>
              <a:t>Known unicast destination</a:t>
            </a:r>
          </a:p>
        </p:txBody>
      </p:sp>
      <p:sp>
        <p:nvSpPr>
          <p:cNvPr id="60" name="TextBox 59"/>
          <p:cNvSpPr txBox="1"/>
          <p:nvPr/>
        </p:nvSpPr>
        <p:spPr>
          <a:xfrm>
            <a:off x="5038909" y="2099847"/>
            <a:ext cx="491225" cy="369332"/>
          </a:xfrm>
          <a:prstGeom prst="rect">
            <a:avLst/>
          </a:prstGeom>
          <a:noFill/>
        </p:spPr>
        <p:txBody>
          <a:bodyPr wrap="none" rtlCol="0">
            <a:spAutoFit/>
          </a:bodyPr>
          <a:lstStyle/>
          <a:p>
            <a:r>
              <a:rPr lang="en-US" sz="1800" dirty="0"/>
              <a:t>yes</a:t>
            </a:r>
          </a:p>
        </p:txBody>
      </p:sp>
      <p:sp>
        <p:nvSpPr>
          <p:cNvPr id="61" name="TextBox 60"/>
          <p:cNvSpPr txBox="1"/>
          <p:nvPr/>
        </p:nvSpPr>
        <p:spPr>
          <a:xfrm>
            <a:off x="6695919" y="3305238"/>
            <a:ext cx="428322" cy="369332"/>
          </a:xfrm>
          <a:prstGeom prst="rect">
            <a:avLst/>
          </a:prstGeom>
          <a:noFill/>
        </p:spPr>
        <p:txBody>
          <a:bodyPr wrap="none" rtlCol="0">
            <a:spAutoFit/>
          </a:bodyPr>
          <a:lstStyle/>
          <a:p>
            <a:r>
              <a:rPr lang="en-US" sz="1800" dirty="0"/>
              <a:t>no</a:t>
            </a:r>
          </a:p>
        </p:txBody>
      </p:sp>
      <p:sp>
        <p:nvSpPr>
          <p:cNvPr id="62" name="TextBox 61"/>
          <p:cNvSpPr txBox="1"/>
          <p:nvPr/>
        </p:nvSpPr>
        <p:spPr>
          <a:xfrm>
            <a:off x="7020791" y="2099847"/>
            <a:ext cx="428322" cy="369332"/>
          </a:xfrm>
          <a:prstGeom prst="rect">
            <a:avLst/>
          </a:prstGeom>
          <a:noFill/>
        </p:spPr>
        <p:txBody>
          <a:bodyPr wrap="none" rtlCol="0">
            <a:spAutoFit/>
          </a:bodyPr>
          <a:lstStyle/>
          <a:p>
            <a:r>
              <a:rPr lang="en-US" sz="1800" dirty="0"/>
              <a:t>no</a:t>
            </a:r>
          </a:p>
        </p:txBody>
      </p:sp>
      <p:sp>
        <p:nvSpPr>
          <p:cNvPr id="63" name="TextBox 62"/>
          <p:cNvSpPr txBox="1"/>
          <p:nvPr/>
        </p:nvSpPr>
        <p:spPr>
          <a:xfrm>
            <a:off x="7435244" y="3886201"/>
            <a:ext cx="491225" cy="369332"/>
          </a:xfrm>
          <a:prstGeom prst="rect">
            <a:avLst/>
          </a:prstGeom>
          <a:noFill/>
        </p:spPr>
        <p:txBody>
          <a:bodyPr wrap="none" rtlCol="0">
            <a:spAutoFit/>
          </a:bodyPr>
          <a:lstStyle/>
          <a:p>
            <a:r>
              <a:rPr lang="en-US" sz="1800" dirty="0"/>
              <a:t>yes</a:t>
            </a:r>
          </a:p>
        </p:txBody>
      </p:sp>
      <p:sp>
        <p:nvSpPr>
          <p:cNvPr id="25" name="TextBox 24"/>
          <p:cNvSpPr txBox="1"/>
          <p:nvPr/>
        </p:nvSpPr>
        <p:spPr>
          <a:xfrm>
            <a:off x="290050" y="5186991"/>
            <a:ext cx="8563900" cy="1093404"/>
          </a:xfrm>
          <a:prstGeom prst="roundRect">
            <a:avLst/>
          </a:prstGeom>
          <a:solidFill>
            <a:schemeClr val="accent6">
              <a:lumMod val="40000"/>
              <a:lumOff val="60000"/>
            </a:schemeClr>
          </a:solidFill>
          <a:ln w="57150">
            <a:solidFill>
              <a:srgbClr val="C00000"/>
            </a:solidFill>
          </a:ln>
        </p:spPr>
        <p:txBody>
          <a:bodyPr wrap="none" rtlCol="0" anchor="ctr">
            <a:noAutofit/>
          </a:bodyPr>
          <a:lstStyle/>
          <a:p>
            <a:pPr algn="ctr"/>
            <a:r>
              <a:rPr lang="en-GB" sz="2800" dirty="0"/>
              <a:t>Code itself reveals equivalence classes of packets</a:t>
            </a:r>
          </a:p>
        </p:txBody>
      </p:sp>
      <p:sp>
        <p:nvSpPr>
          <p:cNvPr id="27" name="TextBox 26"/>
          <p:cNvSpPr txBox="1"/>
          <p:nvPr/>
        </p:nvSpPr>
        <p:spPr>
          <a:xfrm>
            <a:off x="6018553" y="914400"/>
            <a:ext cx="452945" cy="338554"/>
          </a:xfrm>
          <a:prstGeom prst="rect">
            <a:avLst/>
          </a:prstGeom>
          <a:noFill/>
        </p:spPr>
        <p:txBody>
          <a:bodyPr wrap="none" rtlCol="0">
            <a:spAutoFit/>
          </a:bodyPr>
          <a:lstStyle/>
          <a:p>
            <a:pPr algn="ctr"/>
            <a:r>
              <a:rPr lang="en-US" dirty="0" err="1"/>
              <a:t>pkt</a:t>
            </a:r>
            <a:endParaRPr lang="en-US" dirty="0"/>
          </a:p>
        </p:txBody>
      </p:sp>
    </p:spTree>
    <p:extLst>
      <p:ext uri="{BB962C8B-B14F-4D97-AF65-F5344CB8AC3E}">
        <p14:creationId xmlns:p14="http://schemas.microsoft.com/office/powerpoint/2010/main" val="34114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par>
                                <p:cTn id="12" presetID="1" presetClass="entr" presetSubtype="0" fill="hold" nodeType="withEffect">
                                  <p:stCondLst>
                                    <p:cond delay="0"/>
                                  </p:stCondLst>
                                  <p:childTnLst>
                                    <p:set>
                                      <p:cBhvr>
                                        <p:cTn id="13"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up)">
                                      <p:cBhvr>
                                        <p:cTn id="18" dur="250"/>
                                        <p:tgtEl>
                                          <p:spTgt spid="51"/>
                                        </p:tgtEl>
                                      </p:cBhvr>
                                    </p:animEffect>
                                  </p:childTnLst>
                                </p:cTn>
                              </p:par>
                              <p:par>
                                <p:cTn id="19" presetID="1" presetClass="entr" presetSubtype="0" fill="hold" nodeType="withEffect">
                                  <p:stCondLst>
                                    <p:cond delay="0"/>
                                  </p:stCondLst>
                                  <p:childTnLst>
                                    <p:set>
                                      <p:cBhvr>
                                        <p:cTn id="20" dur="1" fill="hold">
                                          <p:stCondLst>
                                            <p:cond delay="0"/>
                                          </p:stCondLst>
                                        </p:cTn>
                                        <p:tgtEl>
                                          <p:spTgt spid="59">
                                            <p:txEl>
                                              <p:pRg st="2" end="2"/>
                                            </p:txEl>
                                          </p:spTgt>
                                        </p:tgtEl>
                                        <p:attrNameLst>
                                          <p:attrName>style.visibility</p:attrName>
                                        </p:attrNameLst>
                                      </p:cBhvr>
                                      <p:to>
                                        <p:strVal val="visible"/>
                                      </p:to>
                                    </p:set>
                                  </p:childTnLst>
                                </p:cTn>
                              </p:par>
                            </p:childTnLst>
                          </p:cTn>
                        </p:par>
                        <p:par>
                          <p:cTn id="21" fill="hold">
                            <p:stCondLst>
                              <p:cond delay="250"/>
                            </p:stCondLst>
                            <p:childTnLst>
                              <p:par>
                                <p:cTn id="22" presetID="22" presetClass="entr" presetSubtype="1"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up)">
                                      <p:cBhvr>
                                        <p:cTn id="24" dur="25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up)">
                                      <p:cBhvr>
                                        <p:cTn id="29" dur="500"/>
                                        <p:tgtEl>
                                          <p:spTgt spid="39"/>
                                        </p:tgtEl>
                                      </p:cBhvr>
                                    </p:animEffect>
                                  </p:childTnLst>
                                </p:cTn>
                              </p:par>
                              <p:par>
                                <p:cTn id="30" presetID="1" presetClass="entr" presetSubtype="0" fill="hold" nodeType="withEffect">
                                  <p:stCondLst>
                                    <p:cond delay="0"/>
                                  </p:stCondLst>
                                  <p:childTnLst>
                                    <p:set>
                                      <p:cBhvr>
                                        <p:cTn id="31"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82000"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Code Analysis: Symbolic Execution (SE)</a:t>
            </a:r>
          </a:p>
        </p:txBody>
      </p:sp>
      <p:sp>
        <p:nvSpPr>
          <p:cNvPr id="25" name="Rectangle 24"/>
          <p:cNvSpPr/>
          <p:nvPr/>
        </p:nvSpPr>
        <p:spPr>
          <a:xfrm rot="5400000">
            <a:off x="5740961" y="3815490"/>
            <a:ext cx="4635245" cy="2900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rPr>
              <a:t>Packet arrival handler</a:t>
            </a:r>
          </a:p>
        </p:txBody>
      </p:sp>
      <p:cxnSp>
        <p:nvCxnSpPr>
          <p:cNvPr id="14" name="Straight Arrow Connector 13"/>
          <p:cNvCxnSpPr>
            <a:endCxn id="7" idx="0"/>
          </p:cNvCxnSpPr>
          <p:nvPr/>
        </p:nvCxnSpPr>
        <p:spPr>
          <a:xfrm>
            <a:off x="4219788" y="1903200"/>
            <a:ext cx="0" cy="229550"/>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28" name="Group 27"/>
          <p:cNvGrpSpPr/>
          <p:nvPr/>
        </p:nvGrpSpPr>
        <p:grpSpPr>
          <a:xfrm>
            <a:off x="3012629" y="2132750"/>
            <a:ext cx="2382954" cy="1271016"/>
            <a:chOff x="3012629" y="2132750"/>
            <a:chExt cx="2382954" cy="1271016"/>
          </a:xfrm>
        </p:grpSpPr>
        <p:sp>
          <p:nvSpPr>
            <p:cNvPr id="7" name="Flowchart: Decision 6"/>
            <p:cNvSpPr/>
            <p:nvPr/>
          </p:nvSpPr>
          <p:spPr>
            <a:xfrm>
              <a:off x="3268812" y="2132750"/>
              <a:ext cx="1901952" cy="1271016"/>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en-US" sz="2000" b="1" dirty="0">
                  <a:solidFill>
                    <a:schemeClr val="tx1"/>
                  </a:solidFill>
                </a:rPr>
                <a:t>is </a:t>
              </a:r>
              <a:r>
                <a:rPr lang="el-GR" sz="2000" b="1" dirty="0">
                  <a:solidFill>
                    <a:schemeClr val="tx1"/>
                  </a:solidFill>
                  <a:latin typeface="Cambria Math" pitchFamily="18" charset="0"/>
                  <a:ea typeface="Cambria Math" pitchFamily="18" charset="0"/>
                </a:rPr>
                <a:t>λ</a:t>
              </a:r>
              <a:r>
                <a:rPr lang="en-US" sz="2000" b="1" dirty="0">
                  <a:solidFill>
                    <a:schemeClr val="tx1"/>
                  </a:solidFill>
                </a:rPr>
                <a:t>.</a:t>
              </a:r>
              <a:r>
                <a:rPr lang="en-US" sz="2000" b="1" dirty="0" err="1">
                  <a:solidFill>
                    <a:schemeClr val="tx1"/>
                  </a:solidFill>
                </a:rPr>
                <a:t>dst</a:t>
              </a:r>
              <a:br>
                <a:rPr lang="en-US" sz="2000" b="1" dirty="0">
                  <a:solidFill>
                    <a:schemeClr val="tx1"/>
                  </a:solidFill>
                </a:rPr>
              </a:br>
              <a:r>
                <a:rPr lang="en-US" sz="2000" b="1" dirty="0">
                  <a:solidFill>
                    <a:schemeClr val="tx1"/>
                  </a:solidFill>
                </a:rPr>
                <a:t>broadcast?</a:t>
              </a:r>
            </a:p>
          </p:txBody>
        </p:sp>
        <p:sp>
          <p:nvSpPr>
            <p:cNvPr id="20" name="TextBox 19"/>
            <p:cNvSpPr txBox="1"/>
            <p:nvPr/>
          </p:nvSpPr>
          <p:spPr>
            <a:xfrm>
              <a:off x="3012629" y="2784796"/>
              <a:ext cx="457882" cy="338554"/>
            </a:xfrm>
            <a:prstGeom prst="rect">
              <a:avLst/>
            </a:prstGeom>
            <a:noFill/>
          </p:spPr>
          <p:txBody>
            <a:bodyPr wrap="none" rtlCol="0">
              <a:spAutoFit/>
            </a:bodyPr>
            <a:lstStyle/>
            <a:p>
              <a:r>
                <a:rPr lang="en-US" dirty="0"/>
                <a:t>yes</a:t>
              </a:r>
            </a:p>
          </p:txBody>
        </p:sp>
        <p:sp>
          <p:nvSpPr>
            <p:cNvPr id="22" name="TextBox 21"/>
            <p:cNvSpPr txBox="1"/>
            <p:nvPr/>
          </p:nvSpPr>
          <p:spPr>
            <a:xfrm>
              <a:off x="4994511" y="2784796"/>
              <a:ext cx="401072" cy="338554"/>
            </a:xfrm>
            <a:prstGeom prst="rect">
              <a:avLst/>
            </a:prstGeom>
            <a:noFill/>
          </p:spPr>
          <p:txBody>
            <a:bodyPr wrap="none" rtlCol="0">
              <a:spAutoFit/>
            </a:bodyPr>
            <a:lstStyle/>
            <a:p>
              <a:r>
                <a:rPr lang="en-US" dirty="0"/>
                <a:t>no</a:t>
              </a:r>
            </a:p>
          </p:txBody>
        </p:sp>
      </p:grpSp>
      <p:sp>
        <p:nvSpPr>
          <p:cNvPr id="27" name="TextBox 26"/>
          <p:cNvSpPr txBox="1"/>
          <p:nvPr/>
        </p:nvSpPr>
        <p:spPr>
          <a:xfrm>
            <a:off x="3122857" y="1072203"/>
            <a:ext cx="2193870" cy="830997"/>
          </a:xfrm>
          <a:prstGeom prst="rect">
            <a:avLst/>
          </a:prstGeom>
          <a:noFill/>
        </p:spPr>
        <p:txBody>
          <a:bodyPr wrap="none" rtlCol="0">
            <a:spAutoFit/>
          </a:bodyPr>
          <a:lstStyle/>
          <a:p>
            <a:pPr algn="ctr"/>
            <a:r>
              <a:rPr lang="en-US" sz="2400" dirty="0"/>
              <a:t>Symbolic packet</a:t>
            </a:r>
            <a:br>
              <a:rPr lang="en-US" sz="2400" dirty="0"/>
            </a:br>
            <a:r>
              <a:rPr lang="el-GR" sz="2400" b="1" dirty="0">
                <a:latin typeface="Cambria Math" pitchFamily="18" charset="0"/>
                <a:ea typeface="Cambria Math" pitchFamily="18" charset="0"/>
              </a:rPr>
              <a:t>λ</a:t>
            </a:r>
            <a:endParaRPr lang="en-US" sz="2400" b="1" dirty="0">
              <a:latin typeface="Cambria Math" pitchFamily="18" charset="0"/>
              <a:ea typeface="Cambria Math" pitchFamily="18" charset="0"/>
            </a:endParaRPr>
          </a:p>
        </p:txBody>
      </p:sp>
      <p:grpSp>
        <p:nvGrpSpPr>
          <p:cNvPr id="33" name="Group 32"/>
          <p:cNvGrpSpPr/>
          <p:nvPr/>
        </p:nvGrpSpPr>
        <p:grpSpPr>
          <a:xfrm>
            <a:off x="1447800" y="2328446"/>
            <a:ext cx="2514600" cy="3949692"/>
            <a:chOff x="1447800" y="2328446"/>
            <a:chExt cx="2514600" cy="3949692"/>
          </a:xfrm>
        </p:grpSpPr>
        <p:sp>
          <p:nvSpPr>
            <p:cNvPr id="8" name="Flowchart: Process 7"/>
            <p:cNvSpPr/>
            <p:nvPr/>
          </p:nvSpPr>
          <p:spPr>
            <a:xfrm>
              <a:off x="2587387" y="5638800"/>
              <a:ext cx="1375013" cy="63933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Flood packet</a:t>
              </a:r>
            </a:p>
          </p:txBody>
        </p:sp>
        <p:cxnSp>
          <p:nvCxnSpPr>
            <p:cNvPr id="12" name="Elbow Connector 11"/>
            <p:cNvCxnSpPr>
              <a:stCxn id="7" idx="1"/>
            </p:cNvCxnSpPr>
            <p:nvPr/>
          </p:nvCxnSpPr>
          <p:spPr>
            <a:xfrm rot="10800000" flipV="1">
              <a:off x="3027292" y="2768258"/>
              <a:ext cx="241521" cy="2870542"/>
            </a:xfrm>
            <a:prstGeom prst="bentConnector2">
              <a:avLst/>
            </a:prstGeom>
            <a:no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9" name="TextBox 28"/>
            <p:cNvSpPr txBox="1"/>
            <p:nvPr/>
          </p:nvSpPr>
          <p:spPr>
            <a:xfrm>
              <a:off x="1447800" y="2328446"/>
              <a:ext cx="1871218" cy="338554"/>
            </a:xfrm>
            <a:prstGeom prst="rect">
              <a:avLst/>
            </a:prstGeom>
            <a:noFill/>
          </p:spPr>
          <p:txBody>
            <a:bodyPr wrap="none" rtlCol="0">
              <a:spAutoFit/>
            </a:bodyPr>
            <a:lstStyle/>
            <a:p>
              <a:pPr algn="ct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 {Broadcast}</a:t>
              </a:r>
              <a:endParaRPr lang="en-US" b="1" dirty="0">
                <a:latin typeface="Cambria Math" pitchFamily="18" charset="0"/>
                <a:ea typeface="Cambria Math" pitchFamily="18" charset="0"/>
              </a:endParaRPr>
            </a:p>
          </p:txBody>
        </p:sp>
      </p:grpSp>
      <p:grpSp>
        <p:nvGrpSpPr>
          <p:cNvPr id="34" name="Group 33"/>
          <p:cNvGrpSpPr/>
          <p:nvPr/>
        </p:nvGrpSpPr>
        <p:grpSpPr>
          <a:xfrm>
            <a:off x="4669639" y="2328446"/>
            <a:ext cx="2386384" cy="2581258"/>
            <a:chOff x="4669639" y="2328446"/>
            <a:chExt cx="2386384" cy="2581258"/>
          </a:xfrm>
        </p:grpSpPr>
        <p:sp>
          <p:nvSpPr>
            <p:cNvPr id="10" name="Flowchart: Decision 9"/>
            <p:cNvSpPr/>
            <p:nvPr/>
          </p:nvSpPr>
          <p:spPr>
            <a:xfrm>
              <a:off x="4918311" y="3351950"/>
              <a:ext cx="1898178" cy="1271778"/>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sz="2000" b="1" dirty="0">
                  <a:solidFill>
                    <a:schemeClr val="tx1"/>
                  </a:solidFill>
                  <a:latin typeface="Cambria Math" pitchFamily="18" charset="0"/>
                  <a:ea typeface="Cambria Math" pitchFamily="18" charset="0"/>
                </a:rPr>
                <a:t>λ</a:t>
              </a:r>
              <a:r>
                <a:rPr lang="en-US" sz="2000" b="1" dirty="0">
                  <a:solidFill>
                    <a:schemeClr val="tx1"/>
                  </a:solidFill>
                </a:rPr>
                <a:t>.</a:t>
              </a:r>
              <a:r>
                <a:rPr lang="en-US" sz="2000" b="1" dirty="0" err="1">
                  <a:solidFill>
                    <a:schemeClr val="tx1"/>
                  </a:solidFill>
                </a:rPr>
                <a:t>dst</a:t>
              </a:r>
              <a:r>
                <a:rPr lang="en-US" sz="2000" b="1" dirty="0">
                  <a:solidFill>
                    <a:schemeClr val="tx1"/>
                  </a:solidFill>
                </a:rPr>
                <a:t> in</a:t>
              </a:r>
              <a:br>
                <a:rPr lang="en-US" sz="2000" b="1" dirty="0">
                  <a:solidFill>
                    <a:schemeClr val="tx1"/>
                  </a:solidFill>
                </a:rPr>
              </a:br>
              <a:r>
                <a:rPr lang="en-US" sz="2000" b="1" dirty="0" err="1">
                  <a:solidFill>
                    <a:schemeClr val="tx1"/>
                  </a:solidFill>
                </a:rPr>
                <a:t>mactable</a:t>
              </a:r>
              <a:r>
                <a:rPr lang="en-US" sz="2000" b="1" dirty="0">
                  <a:solidFill>
                    <a:schemeClr val="tx1"/>
                  </a:solidFill>
                </a:rPr>
                <a:t>?</a:t>
              </a:r>
            </a:p>
          </p:txBody>
        </p:sp>
        <p:cxnSp>
          <p:nvCxnSpPr>
            <p:cNvPr id="11" name="Elbow Connector 10"/>
            <p:cNvCxnSpPr>
              <a:stCxn id="7" idx="3"/>
              <a:endCxn id="10" idx="0"/>
            </p:cNvCxnSpPr>
            <p:nvPr/>
          </p:nvCxnSpPr>
          <p:spPr>
            <a:xfrm>
              <a:off x="5170764" y="2768258"/>
              <a:ext cx="696636" cy="583692"/>
            </a:xfrm>
            <a:prstGeom prst="bentConnector2">
              <a:avLst/>
            </a:prstGeom>
            <a:noFill/>
            <a:ln>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4669639" y="3990187"/>
              <a:ext cx="401072" cy="338554"/>
            </a:xfrm>
            <a:prstGeom prst="rect">
              <a:avLst/>
            </a:prstGeom>
            <a:noFill/>
          </p:spPr>
          <p:txBody>
            <a:bodyPr wrap="none" rtlCol="0">
              <a:spAutoFit/>
            </a:bodyPr>
            <a:lstStyle/>
            <a:p>
              <a:r>
                <a:rPr lang="en-US" dirty="0"/>
                <a:t>no</a:t>
              </a:r>
            </a:p>
          </p:txBody>
        </p:sp>
        <p:sp>
          <p:nvSpPr>
            <p:cNvPr id="23" name="TextBox 22"/>
            <p:cNvSpPr txBox="1"/>
            <p:nvPr/>
          </p:nvSpPr>
          <p:spPr>
            <a:xfrm>
              <a:off x="5408964" y="4571150"/>
              <a:ext cx="457882" cy="338554"/>
            </a:xfrm>
            <a:prstGeom prst="rect">
              <a:avLst/>
            </a:prstGeom>
            <a:noFill/>
          </p:spPr>
          <p:txBody>
            <a:bodyPr wrap="none" rtlCol="0">
              <a:spAutoFit/>
            </a:bodyPr>
            <a:lstStyle/>
            <a:p>
              <a:r>
                <a:rPr lang="en-US" dirty="0"/>
                <a:t>yes</a:t>
              </a:r>
            </a:p>
          </p:txBody>
        </p:sp>
        <p:sp>
          <p:nvSpPr>
            <p:cNvPr id="30" name="TextBox 29"/>
            <p:cNvSpPr txBox="1"/>
            <p:nvPr/>
          </p:nvSpPr>
          <p:spPr>
            <a:xfrm>
              <a:off x="5181600" y="2328446"/>
              <a:ext cx="1874423" cy="338554"/>
            </a:xfrm>
            <a:prstGeom prst="rect">
              <a:avLst/>
            </a:prstGeom>
            <a:noFill/>
          </p:spPr>
          <p:txBody>
            <a:bodyPr wrap="none" rtlCol="0">
              <a:spAutoFit/>
            </a:bodyPr>
            <a:lstStyle/>
            <a:p>
              <a:pPr algn="ct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{Broadcast}</a:t>
              </a:r>
              <a:endParaRPr lang="en-US" b="1" dirty="0">
                <a:latin typeface="Cambria Math" pitchFamily="18" charset="0"/>
                <a:ea typeface="Cambria Math" pitchFamily="18" charset="0"/>
              </a:endParaRPr>
            </a:p>
          </p:txBody>
        </p:sp>
      </p:grpSp>
      <p:grpSp>
        <p:nvGrpSpPr>
          <p:cNvPr id="35" name="Group 34"/>
          <p:cNvGrpSpPr/>
          <p:nvPr/>
        </p:nvGrpSpPr>
        <p:grpSpPr>
          <a:xfrm>
            <a:off x="3428847" y="3987838"/>
            <a:ext cx="4342998" cy="2520234"/>
            <a:chOff x="3428847" y="3987838"/>
            <a:chExt cx="4342998" cy="2520234"/>
          </a:xfrm>
        </p:grpSpPr>
        <p:sp>
          <p:nvSpPr>
            <p:cNvPr id="9" name="Flowchart: Process 8"/>
            <p:cNvSpPr/>
            <p:nvPr/>
          </p:nvSpPr>
          <p:spPr>
            <a:xfrm>
              <a:off x="5103694" y="5638800"/>
              <a:ext cx="1523529" cy="86927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Install rule and forward packet</a:t>
              </a:r>
            </a:p>
          </p:txBody>
        </p:sp>
        <p:cxnSp>
          <p:nvCxnSpPr>
            <p:cNvPr id="13" name="Elbow Connector 12"/>
            <p:cNvCxnSpPr>
              <a:stCxn id="10" idx="2"/>
              <a:endCxn id="9" idx="0"/>
            </p:cNvCxnSpPr>
            <p:nvPr/>
          </p:nvCxnSpPr>
          <p:spPr>
            <a:xfrm rot="5400000">
              <a:off x="5358894" y="5130294"/>
              <a:ext cx="1015072" cy="1941"/>
            </a:xfrm>
            <a:prstGeom prst="bentConnector3">
              <a:avLst>
                <a:gd name="adj1" fmla="val 50000"/>
              </a:avLst>
            </a:prstGeom>
            <a:noFill/>
            <a:ln>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Arrow Connector 14"/>
            <p:cNvCxnSpPr>
              <a:stCxn id="10" idx="1"/>
            </p:cNvCxnSpPr>
            <p:nvPr/>
          </p:nvCxnSpPr>
          <p:spPr>
            <a:xfrm rot="10800000" flipV="1">
              <a:off x="3471111" y="3987838"/>
              <a:ext cx="1447200" cy="1650961"/>
            </a:xfrm>
            <a:prstGeom prst="bentConnector2">
              <a:avLst/>
            </a:prstGeom>
            <a:noFill/>
            <a:ln>
              <a:solidFill>
                <a:srgbClr val="7030A0"/>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3428847" y="4198203"/>
              <a:ext cx="1874424" cy="830997"/>
            </a:xfrm>
            <a:prstGeom prst="rect">
              <a:avLst/>
            </a:prstGeom>
            <a:noFill/>
          </p:spPr>
          <p:txBody>
            <a:bodyPr wrap="none" rtlCol="0">
              <a:spAutoFit/>
            </a:bodyPr>
            <a:lstStyle/>
            <a:p>
              <a:pPr algn="ct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{Broadcast}</a:t>
              </a:r>
              <a:br>
                <a:rPr lang="en-GB" b="1" dirty="0">
                  <a:latin typeface="Cambria Math" pitchFamily="18" charset="0"/>
                  <a:ea typeface="Cambria Math" pitchFamily="18" charset="0"/>
                </a:rPr>
              </a:br>
              <a:r>
                <a:rPr lang="en-GB" b="1" dirty="0">
                  <a:latin typeface="Cambria Math"/>
                  <a:ea typeface="Cambria Math"/>
                </a:rPr>
                <a:t>∧</a:t>
              </a:r>
              <a:br>
                <a:rPr lang="en-GB" b="1" dirty="0">
                  <a:latin typeface="Cambria Math" pitchFamily="18" charset="0"/>
                  <a:ea typeface="Cambria Math" pitchFamily="18" charset="0"/>
                </a:rPr>
              </a:b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mactable</a:t>
              </a:r>
              <a:endParaRPr lang="en-US" b="1" dirty="0">
                <a:latin typeface="Cambria Math" pitchFamily="18" charset="0"/>
                <a:ea typeface="Cambria Math" pitchFamily="18" charset="0"/>
              </a:endParaRPr>
            </a:p>
          </p:txBody>
        </p:sp>
        <p:sp>
          <p:nvSpPr>
            <p:cNvPr id="32" name="TextBox 31"/>
            <p:cNvSpPr txBox="1"/>
            <p:nvPr/>
          </p:nvSpPr>
          <p:spPr>
            <a:xfrm>
              <a:off x="5897421" y="4660824"/>
              <a:ext cx="1874424" cy="830997"/>
            </a:xfrm>
            <a:prstGeom prst="rect">
              <a:avLst/>
            </a:prstGeom>
            <a:noFill/>
          </p:spPr>
          <p:txBody>
            <a:bodyPr wrap="none" rtlCol="0">
              <a:spAutoFit/>
            </a:bodyPr>
            <a:lstStyle/>
            <a:p>
              <a:pPr algn="ct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a:t>
              </a:r>
              <a:r>
                <a:rPr lang="en-GB" b="1" dirty="0">
                  <a:latin typeface="Cambria Math"/>
                  <a:ea typeface="Cambria Math"/>
                </a:rPr>
                <a:t>∉</a:t>
              </a:r>
              <a:r>
                <a:rPr lang="en-GB" b="1" dirty="0">
                  <a:latin typeface="Cambria Math" pitchFamily="18" charset="0"/>
                  <a:ea typeface="Cambria Math" pitchFamily="18" charset="0"/>
                </a:rPr>
                <a:t> {Broadcast}</a:t>
              </a:r>
              <a:endParaRPr lang="en-US" b="1" dirty="0">
                <a:latin typeface="Cambria Math" pitchFamily="18" charset="0"/>
                <a:ea typeface="Cambria Math" pitchFamily="18" charset="0"/>
              </a:endParaRPr>
            </a:p>
            <a:p>
              <a:pPr algn="ctr"/>
              <a:r>
                <a:rPr lang="en-GB" b="1" dirty="0">
                  <a:latin typeface="Cambria Math"/>
                  <a:ea typeface="Cambria Math"/>
                </a:rPr>
                <a:t>∧</a:t>
              </a:r>
              <a:br>
                <a:rPr lang="en-GB" b="1" dirty="0">
                  <a:latin typeface="Cambria Math" pitchFamily="18" charset="0"/>
                  <a:ea typeface="Cambria Math" pitchFamily="18" charset="0"/>
                </a:rPr>
              </a:br>
              <a:r>
                <a:rPr lang="el-GR" b="1" dirty="0">
                  <a:latin typeface="Cambria Math" pitchFamily="18" charset="0"/>
                  <a:ea typeface="Cambria Math" pitchFamily="18" charset="0"/>
                </a:rPr>
                <a:t>λ</a:t>
              </a:r>
              <a:r>
                <a:rPr lang="en-GB" b="1" dirty="0">
                  <a:latin typeface="Cambria Math" pitchFamily="18" charset="0"/>
                  <a:ea typeface="Cambria Math" pitchFamily="18" charset="0"/>
                </a:rPr>
                <a:t> .</a:t>
              </a:r>
              <a:r>
                <a:rPr lang="en-GB" b="1" dirty="0" err="1">
                  <a:latin typeface="Cambria Math" pitchFamily="18" charset="0"/>
                  <a:ea typeface="Cambria Math" pitchFamily="18" charset="0"/>
                </a:rPr>
                <a:t>dst</a:t>
              </a:r>
              <a:r>
                <a:rPr lang="en-GB" b="1" dirty="0">
                  <a:latin typeface="Cambria Math" pitchFamily="18" charset="0"/>
                  <a:ea typeface="Cambria Math" pitchFamily="18" charset="0"/>
                </a:rPr>
                <a:t> ∈ </a:t>
              </a:r>
              <a:r>
                <a:rPr lang="en-GB" b="1" dirty="0" err="1">
                  <a:latin typeface="Cambria Math" pitchFamily="18" charset="0"/>
                  <a:ea typeface="Cambria Math" pitchFamily="18" charset="0"/>
                </a:rPr>
                <a:t>mactable</a:t>
              </a:r>
              <a:r>
                <a:rPr lang="en-GB" b="1" dirty="0">
                  <a:latin typeface="Cambria Math" pitchFamily="18" charset="0"/>
                  <a:ea typeface="Cambria Math" pitchFamily="18" charset="0"/>
                </a:rPr>
                <a:t> </a:t>
              </a:r>
              <a:endParaRPr lang="en-US" b="1" dirty="0">
                <a:latin typeface="Cambria Math" pitchFamily="18" charset="0"/>
                <a:ea typeface="Cambria Math" pitchFamily="18" charset="0"/>
              </a:endParaRPr>
            </a:p>
          </p:txBody>
        </p:sp>
      </p:grpSp>
      <p:sp>
        <p:nvSpPr>
          <p:cNvPr id="44" name="Oval 43"/>
          <p:cNvSpPr/>
          <p:nvPr/>
        </p:nvSpPr>
        <p:spPr>
          <a:xfrm>
            <a:off x="3150201" y="4074239"/>
            <a:ext cx="2279520" cy="1173170"/>
          </a:xfrm>
          <a:prstGeom prst="ellipse">
            <a:avLst/>
          </a:prstGeom>
          <a:noFill/>
          <a:ln w="57150">
            <a:solidFill>
              <a:schemeClr val="accent3">
                <a:lumMod val="75000"/>
              </a:schemeClr>
            </a:solidFill>
          </a:ln>
        </p:spPr>
        <p:txBody>
          <a:bodyPr wrap="square" rtlCol="0" anchor="ctr">
            <a:noAutofit/>
          </a:bodyPr>
          <a:lstStyle/>
          <a:p>
            <a:pPr algn="ctr"/>
            <a:endParaRPr lang="en-US" sz="2800">
              <a:solidFill>
                <a:schemeClr val="tx1"/>
              </a:solidFill>
            </a:endParaRPr>
          </a:p>
        </p:txBody>
      </p:sp>
      <p:sp>
        <p:nvSpPr>
          <p:cNvPr id="46" name="TextBox 45"/>
          <p:cNvSpPr txBox="1"/>
          <p:nvPr/>
        </p:nvSpPr>
        <p:spPr>
          <a:xfrm>
            <a:off x="240839" y="2107080"/>
            <a:ext cx="2967980" cy="1736646"/>
          </a:xfrm>
          <a:prstGeom prst="wedgeRoundRectCallout">
            <a:avLst>
              <a:gd name="adj1" fmla="val 52113"/>
              <a:gd name="adj2" fmla="val 80300"/>
              <a:gd name="adj3" fmla="val 16667"/>
            </a:avLst>
          </a:prstGeom>
          <a:solidFill>
            <a:schemeClr val="accent3">
              <a:lumMod val="20000"/>
              <a:lumOff val="80000"/>
            </a:schemeClr>
          </a:solidFill>
          <a:ln w="57150">
            <a:solidFill>
              <a:schemeClr val="accent3">
                <a:lumMod val="75000"/>
              </a:schemeClr>
            </a:solidFill>
          </a:ln>
        </p:spPr>
        <p:txBody>
          <a:bodyPr wrap="square" rtlCol="0" anchor="ctr">
            <a:spAutoFit/>
          </a:bodyPr>
          <a:lstStyle>
            <a:defPPr>
              <a:defRPr lang="en-US"/>
            </a:defPPr>
            <a:lvl1pPr algn="ctr">
              <a:defRPr sz="2800"/>
            </a:lvl1pPr>
          </a:lstStyle>
          <a:p>
            <a:r>
              <a:rPr lang="en-US" sz="2400" dirty="0"/>
              <a:t>1 path =</a:t>
            </a:r>
          </a:p>
          <a:p>
            <a:r>
              <a:rPr lang="en-US" sz="2400" dirty="0"/>
              <a:t>1 equivalence class of packets =</a:t>
            </a:r>
          </a:p>
          <a:p>
            <a:r>
              <a:rPr lang="en-US" sz="2400" dirty="0"/>
              <a:t>1 packet to inject</a:t>
            </a:r>
          </a:p>
        </p:txBody>
      </p:sp>
      <p:sp>
        <p:nvSpPr>
          <p:cNvPr id="37" name="Oval 36"/>
          <p:cNvSpPr/>
          <p:nvPr/>
        </p:nvSpPr>
        <p:spPr>
          <a:xfrm>
            <a:off x="5611898" y="4476206"/>
            <a:ext cx="2288204" cy="1241643"/>
          </a:xfrm>
          <a:prstGeom prst="ellipse">
            <a:avLst/>
          </a:prstGeom>
          <a:noFill/>
          <a:ln w="57150">
            <a:solidFill>
              <a:srgbClr val="C00000"/>
            </a:solidFill>
          </a:ln>
        </p:spPr>
        <p:txBody>
          <a:bodyPr wrap="square" rtlCol="0" anchor="ctr">
            <a:noAutofit/>
          </a:bodyPr>
          <a:lstStyle/>
          <a:p>
            <a:pPr algn="ctr"/>
            <a:endParaRPr lang="en-US" sz="2800">
              <a:solidFill>
                <a:schemeClr val="tx1"/>
              </a:solidFill>
            </a:endParaRPr>
          </a:p>
        </p:txBody>
      </p:sp>
      <p:sp>
        <p:nvSpPr>
          <p:cNvPr id="38" name="TextBox 37"/>
          <p:cNvSpPr txBox="1"/>
          <p:nvPr/>
        </p:nvSpPr>
        <p:spPr>
          <a:xfrm>
            <a:off x="5867401" y="2010198"/>
            <a:ext cx="2968885" cy="1055608"/>
          </a:xfrm>
          <a:prstGeom prst="wedgeRoundRectCallout">
            <a:avLst>
              <a:gd name="adj1" fmla="val 1014"/>
              <a:gd name="adj2" fmla="val 196070"/>
              <a:gd name="adj3" fmla="val 16667"/>
            </a:avLst>
          </a:prstGeom>
          <a:solidFill>
            <a:schemeClr val="accent6">
              <a:lumMod val="40000"/>
              <a:lumOff val="60000"/>
            </a:schemeClr>
          </a:solidFill>
          <a:ln w="57150">
            <a:solidFill>
              <a:srgbClr val="C00000"/>
            </a:solidFill>
          </a:ln>
        </p:spPr>
        <p:txBody>
          <a:bodyPr wrap="square" rtlCol="0" anchor="ctr">
            <a:spAutoFit/>
          </a:bodyPr>
          <a:lstStyle>
            <a:defPPr>
              <a:defRPr lang="en-US"/>
            </a:defPPr>
            <a:lvl1pPr algn="ctr">
              <a:defRPr sz="3200"/>
            </a:lvl1pPr>
          </a:lstStyle>
          <a:p>
            <a:r>
              <a:rPr lang="en-US" sz="2800" dirty="0">
                <a:solidFill>
                  <a:srgbClr val="C00000"/>
                </a:solidFill>
              </a:rPr>
              <a:t>Infeasible from initial state</a:t>
            </a:r>
          </a:p>
        </p:txBody>
      </p:sp>
    </p:spTree>
    <p:extLst>
      <p:ext uri="{BB962C8B-B14F-4D97-AF65-F5344CB8AC3E}">
        <p14:creationId xmlns:p14="http://schemas.microsoft.com/office/powerpoint/2010/main" val="118665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37" grpId="0" animBg="1"/>
      <p:bldP spid="3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Arrow 46"/>
          <p:cNvSpPr/>
          <p:nvPr/>
        </p:nvSpPr>
        <p:spPr>
          <a:xfrm>
            <a:off x="4446833" y="4606789"/>
            <a:ext cx="1867467" cy="17940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bg1"/>
                </a:solidFill>
                <a:cs typeface="Arial" pitchFamily="34" charset="0"/>
              </a:rPr>
              <a:t>New packets</a:t>
            </a:r>
          </a:p>
        </p:txBody>
      </p:sp>
      <p:sp>
        <p:nvSpPr>
          <p:cNvPr id="10" name="Rectangle 9"/>
          <p:cNvSpPr/>
          <p:nvPr/>
        </p:nvSpPr>
        <p:spPr>
          <a:xfrm>
            <a:off x="6405557" y="4606789"/>
            <a:ext cx="2595880" cy="17940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r>
              <a:rPr lang="en-US" sz="2600" b="1" dirty="0">
                <a:solidFill>
                  <a:schemeClr val="tx1"/>
                </a:solidFill>
                <a:cs typeface="Arial" pitchFamily="34" charset="0"/>
              </a:rPr>
              <a:t>Enable new transitions:</a:t>
            </a:r>
            <a:br>
              <a:rPr lang="en-US" sz="2600" b="1" dirty="0">
                <a:solidFill>
                  <a:schemeClr val="tx1"/>
                </a:solidFill>
                <a:cs typeface="Arial" pitchFamily="34" charset="0"/>
              </a:rPr>
            </a:br>
            <a:r>
              <a:rPr lang="en-US" sz="2200" i="1" dirty="0">
                <a:solidFill>
                  <a:schemeClr val="tx1"/>
                </a:solidFill>
                <a:cs typeface="Arial" pitchFamily="34" charset="0"/>
              </a:rPr>
              <a:t>host / send(</a:t>
            </a:r>
            <a:r>
              <a:rPr lang="en-US" sz="2200" b="1" dirty="0" err="1">
                <a:solidFill>
                  <a:srgbClr val="0070C0"/>
                </a:solidFill>
                <a:cs typeface="Arial" pitchFamily="34" charset="0"/>
              </a:rPr>
              <a:t>pkt</a:t>
            </a:r>
            <a:r>
              <a:rPr lang="en-US" sz="2200" b="1" dirty="0">
                <a:solidFill>
                  <a:srgbClr val="0070C0"/>
                </a:solidFill>
                <a:cs typeface="Arial" pitchFamily="34" charset="0"/>
              </a:rPr>
              <a:t> B</a:t>
            </a:r>
            <a:r>
              <a:rPr lang="en-US" sz="2200" i="1" dirty="0">
                <a:solidFill>
                  <a:schemeClr val="tx1"/>
                </a:solidFill>
                <a:cs typeface="Arial" pitchFamily="34" charset="0"/>
              </a:rPr>
              <a:t>)</a:t>
            </a:r>
            <a:br>
              <a:rPr lang="en-US" sz="2200" i="1" dirty="0">
                <a:solidFill>
                  <a:schemeClr val="tx1"/>
                </a:solidFill>
                <a:cs typeface="Arial" pitchFamily="34" charset="0"/>
              </a:rPr>
            </a:br>
            <a:r>
              <a:rPr lang="en-US" sz="2200" i="1" dirty="0">
                <a:solidFill>
                  <a:schemeClr val="tx1"/>
                </a:solidFill>
                <a:cs typeface="Arial" pitchFamily="34" charset="0"/>
              </a:rPr>
              <a:t>host / send(</a:t>
            </a:r>
            <a:r>
              <a:rPr lang="en-US" sz="2200" b="1" dirty="0" err="1">
                <a:solidFill>
                  <a:srgbClr val="7030A0"/>
                </a:solidFill>
                <a:cs typeface="Arial" pitchFamily="34" charset="0"/>
              </a:rPr>
              <a:t>pkt</a:t>
            </a:r>
            <a:r>
              <a:rPr lang="en-US" sz="2200" b="1" dirty="0">
                <a:solidFill>
                  <a:srgbClr val="7030A0"/>
                </a:solidFill>
                <a:cs typeface="Arial" pitchFamily="34" charset="0"/>
              </a:rPr>
              <a:t> C</a:t>
            </a:r>
            <a:r>
              <a:rPr lang="en-US" sz="2200" i="1" dirty="0">
                <a:solidFill>
                  <a:schemeClr val="tx1"/>
                </a:solidFill>
                <a:cs typeface="Arial" pitchFamily="34" charset="0"/>
              </a:rPr>
              <a:t>)</a:t>
            </a:r>
          </a:p>
        </p:txBody>
      </p:sp>
      <p:sp>
        <p:nvSpPr>
          <p:cNvPr id="18" name="Rectangle 17"/>
          <p:cNvSpPr/>
          <p:nvPr/>
        </p:nvSpPr>
        <p:spPr>
          <a:xfrm>
            <a:off x="2069580" y="4606789"/>
            <a:ext cx="2286000" cy="17940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r>
              <a:rPr lang="en-US" sz="2600" dirty="0">
                <a:solidFill>
                  <a:schemeClr val="tx1"/>
                </a:solidFill>
                <a:cs typeface="Arial" pitchFamily="34" charset="0"/>
              </a:rPr>
              <a:t>Symbolic</a:t>
            </a:r>
            <a:br>
              <a:rPr lang="en-US" sz="2600" dirty="0">
                <a:solidFill>
                  <a:schemeClr val="tx1"/>
                </a:solidFill>
                <a:cs typeface="Arial" pitchFamily="34" charset="0"/>
              </a:rPr>
            </a:br>
            <a:r>
              <a:rPr lang="en-US" sz="2600" dirty="0">
                <a:solidFill>
                  <a:schemeClr val="tx1"/>
                </a:solidFill>
                <a:cs typeface="Arial" pitchFamily="34" charset="0"/>
              </a:rPr>
              <a:t>execution</a:t>
            </a:r>
            <a:br>
              <a:rPr lang="en-US" sz="2600" dirty="0">
                <a:solidFill>
                  <a:schemeClr val="tx1"/>
                </a:solidFill>
                <a:cs typeface="Arial" pitchFamily="34" charset="0"/>
              </a:rPr>
            </a:br>
            <a:r>
              <a:rPr lang="en-US" sz="2600" dirty="0">
                <a:solidFill>
                  <a:schemeClr val="tx1"/>
                </a:solidFill>
                <a:cs typeface="Arial" pitchFamily="34" charset="0"/>
              </a:rPr>
              <a:t>of </a:t>
            </a:r>
            <a:r>
              <a:rPr lang="en-US" sz="2600" b="1" dirty="0" err="1">
                <a:solidFill>
                  <a:schemeClr val="tx1"/>
                </a:solidFill>
                <a:cs typeface="Arial" pitchFamily="34" charset="0"/>
              </a:rPr>
              <a:t>packet_in</a:t>
            </a:r>
            <a:br>
              <a:rPr lang="en-US" sz="2600" b="1" dirty="0">
                <a:solidFill>
                  <a:schemeClr val="tx1"/>
                </a:solidFill>
                <a:cs typeface="Arial" pitchFamily="34" charset="0"/>
              </a:rPr>
            </a:br>
            <a:r>
              <a:rPr lang="en-US" sz="2600" dirty="0">
                <a:solidFill>
                  <a:schemeClr val="tx1"/>
                </a:solidFill>
                <a:cs typeface="Arial" pitchFamily="34" charset="0"/>
              </a:rPr>
              <a:t>handler</a:t>
            </a:r>
          </a:p>
        </p:txBody>
      </p:sp>
      <p:sp>
        <p:nvSpPr>
          <p:cNvPr id="15" name="Flowchart: Connector 14"/>
          <p:cNvSpPr/>
          <p:nvPr/>
        </p:nvSpPr>
        <p:spPr>
          <a:xfrm>
            <a:off x="-9238"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tx1"/>
                </a:solidFill>
                <a:cs typeface="Arial" pitchFamily="34" charset="0"/>
              </a:rPr>
              <a:t>State</a:t>
            </a:r>
            <a:br>
              <a:rPr lang="en-US" sz="2000" dirty="0">
                <a:solidFill>
                  <a:schemeClr val="tx1"/>
                </a:solidFill>
                <a:cs typeface="Arial" pitchFamily="34" charset="0"/>
              </a:rPr>
            </a:br>
            <a:r>
              <a:rPr lang="en-US" sz="2000" dirty="0">
                <a:solidFill>
                  <a:schemeClr val="tx1"/>
                </a:solidFill>
                <a:cs typeface="Arial" pitchFamily="34" charset="0"/>
              </a:rPr>
              <a:t>0</a:t>
            </a:r>
            <a:endParaRPr lang="en-US" sz="2000" baseline="-25000" dirty="0">
              <a:solidFill>
                <a:schemeClr val="tx1"/>
              </a:solidFill>
              <a:cs typeface="Arial" pitchFamily="34" charset="0"/>
            </a:endParaRPr>
          </a:p>
        </p:txBody>
      </p:sp>
      <p:sp>
        <p:nvSpPr>
          <p:cNvPr id="38" name="Flowchart: Connector 37"/>
          <p:cNvSpPr/>
          <p:nvPr/>
        </p:nvSpPr>
        <p:spPr>
          <a:xfrm>
            <a:off x="2590800"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tx1"/>
                </a:solidFill>
                <a:cs typeface="Arial" pitchFamily="34" charset="0"/>
              </a:rPr>
              <a:t>State</a:t>
            </a:r>
            <a:br>
              <a:rPr lang="en-US" sz="2000" dirty="0">
                <a:solidFill>
                  <a:schemeClr val="tx1"/>
                </a:solidFill>
                <a:cs typeface="Arial" pitchFamily="34" charset="0"/>
              </a:rPr>
            </a:br>
            <a:r>
              <a:rPr lang="en-US" sz="2000" dirty="0">
                <a:solidFill>
                  <a:schemeClr val="tx1"/>
                </a:solidFill>
                <a:cs typeface="Arial" pitchFamily="34" charset="0"/>
              </a:rPr>
              <a:t>1</a:t>
            </a:r>
          </a:p>
        </p:txBody>
      </p:sp>
      <p:cxnSp>
        <p:nvCxnSpPr>
          <p:cNvPr id="3" name="Straight Arrow Connector 2"/>
          <p:cNvCxnSpPr>
            <a:stCxn id="15" idx="6"/>
            <a:endCxn id="38" idx="2"/>
          </p:cNvCxnSpPr>
          <p:nvPr/>
        </p:nvCxnSpPr>
        <p:spPr>
          <a:xfrm>
            <a:off x="941738" y="1705122"/>
            <a:ext cx="1649062"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0" name="Right Arrow 89"/>
          <p:cNvSpPr/>
          <p:nvPr/>
        </p:nvSpPr>
        <p:spPr>
          <a:xfrm>
            <a:off x="119047" y="4606789"/>
            <a:ext cx="1859280" cy="1794011"/>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cs typeface="Arial" pitchFamily="34" charset="0"/>
              </a:rPr>
              <a:t>Controller state 1</a:t>
            </a:r>
          </a:p>
        </p:txBody>
      </p:sp>
      <p:grpSp>
        <p:nvGrpSpPr>
          <p:cNvPr id="4" name="Group 3"/>
          <p:cNvGrpSpPr/>
          <p:nvPr/>
        </p:nvGrpSpPr>
        <p:grpSpPr>
          <a:xfrm>
            <a:off x="3193775" y="851596"/>
            <a:ext cx="3216137" cy="1329684"/>
            <a:chOff x="3193775" y="851596"/>
            <a:chExt cx="3216137" cy="1329684"/>
          </a:xfrm>
        </p:grpSpPr>
        <p:sp>
          <p:nvSpPr>
            <p:cNvPr id="22" name="Flowchart: Connector 21"/>
            <p:cNvSpPr/>
            <p:nvPr/>
          </p:nvSpPr>
          <p:spPr>
            <a:xfrm>
              <a:off x="5458936"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tx1"/>
                  </a:solidFill>
                  <a:cs typeface="Arial" pitchFamily="34" charset="0"/>
                </a:rPr>
                <a:t>State</a:t>
              </a:r>
              <a:br>
                <a:rPr lang="en-US" sz="2000" dirty="0">
                  <a:solidFill>
                    <a:schemeClr val="tx1"/>
                  </a:solidFill>
                  <a:cs typeface="Arial" pitchFamily="34" charset="0"/>
                </a:rPr>
              </a:br>
              <a:r>
                <a:rPr lang="en-US" sz="2000" dirty="0">
                  <a:solidFill>
                    <a:schemeClr val="tx1"/>
                  </a:solidFill>
                  <a:cs typeface="Arial" pitchFamily="34" charset="0"/>
                </a:rPr>
                <a:t>2</a:t>
              </a:r>
            </a:p>
          </p:txBody>
        </p:sp>
        <p:cxnSp>
          <p:nvCxnSpPr>
            <p:cNvPr id="40" name="Straight Arrow Connector 39"/>
            <p:cNvCxnSpPr>
              <a:stCxn id="38" idx="6"/>
              <a:endCxn id="22" idx="2"/>
            </p:cNvCxnSpPr>
            <p:nvPr/>
          </p:nvCxnSpPr>
          <p:spPr>
            <a:xfrm>
              <a:off x="3541776" y="1705122"/>
              <a:ext cx="1917160"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93775" y="851596"/>
              <a:ext cx="2609628" cy="890597"/>
            </a:xfrm>
            <a:prstGeom prst="rect">
              <a:avLst/>
            </a:prstGeom>
            <a:noFill/>
          </p:spPr>
          <p:txBody>
            <a:bodyPr wrap="none" lIns="333345" tIns="166672" rIns="333345" bIns="166672" rtlCol="0">
              <a:spAutoFit/>
            </a:bodyPr>
            <a:lstStyle/>
            <a:p>
              <a:pPr algn="ctr"/>
              <a:r>
                <a:rPr lang="en-US" b="1" dirty="0">
                  <a:cs typeface="Arial" pitchFamily="34" charset="0"/>
                </a:rPr>
                <a:t>host</a:t>
              </a:r>
              <a:br>
                <a:rPr lang="en-US" b="1" baseline="-25000" dirty="0">
                  <a:cs typeface="Arial" pitchFamily="34" charset="0"/>
                </a:rPr>
              </a:br>
              <a:r>
                <a:rPr lang="en-US" b="1" dirty="0" err="1">
                  <a:cs typeface="Arial" pitchFamily="34" charset="0"/>
                </a:rPr>
                <a:t>discover_packets</a:t>
              </a:r>
              <a:endParaRPr lang="en-US" b="1" dirty="0">
                <a:cs typeface="Arial" pitchFamily="34" charset="0"/>
              </a:endParaRPr>
            </a:p>
          </p:txBody>
        </p:sp>
      </p:grpSp>
      <p:grpSp>
        <p:nvGrpSpPr>
          <p:cNvPr id="6" name="Group 5"/>
          <p:cNvGrpSpPr/>
          <p:nvPr/>
        </p:nvGrpSpPr>
        <p:grpSpPr>
          <a:xfrm>
            <a:off x="6270645" y="851596"/>
            <a:ext cx="2873355" cy="3079092"/>
            <a:chOff x="6270645" y="851596"/>
            <a:chExt cx="2873355" cy="3079092"/>
          </a:xfrm>
        </p:grpSpPr>
        <p:sp>
          <p:nvSpPr>
            <p:cNvPr id="23" name="Flowchart: Connector 22"/>
            <p:cNvSpPr/>
            <p:nvPr/>
          </p:nvSpPr>
          <p:spPr>
            <a:xfrm>
              <a:off x="8193024" y="1228964"/>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tx1"/>
                  </a:solidFill>
                  <a:cs typeface="Arial" pitchFamily="34" charset="0"/>
                </a:rPr>
                <a:t>State</a:t>
              </a:r>
              <a:br>
                <a:rPr lang="en-US" sz="2000" dirty="0">
                  <a:solidFill>
                    <a:schemeClr val="tx1"/>
                  </a:solidFill>
                  <a:cs typeface="Arial" pitchFamily="34" charset="0"/>
                </a:rPr>
              </a:br>
              <a:r>
                <a:rPr lang="en-US" sz="2000" dirty="0">
                  <a:solidFill>
                    <a:schemeClr val="tx1"/>
                  </a:solidFill>
                  <a:cs typeface="Arial" pitchFamily="34" charset="0"/>
                </a:rPr>
                <a:t>3</a:t>
              </a:r>
            </a:p>
          </p:txBody>
        </p:sp>
        <p:cxnSp>
          <p:nvCxnSpPr>
            <p:cNvPr id="25" name="Straight Arrow Connector 24"/>
            <p:cNvCxnSpPr>
              <a:stCxn id="22" idx="6"/>
              <a:endCxn id="23" idx="2"/>
            </p:cNvCxnSpPr>
            <p:nvPr/>
          </p:nvCxnSpPr>
          <p:spPr>
            <a:xfrm>
              <a:off x="6409912" y="1705122"/>
              <a:ext cx="1783112"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5"/>
              <a:endCxn id="61" idx="2"/>
            </p:cNvCxnSpPr>
            <p:nvPr/>
          </p:nvCxnSpPr>
          <p:spPr>
            <a:xfrm>
              <a:off x="6270645" y="2041817"/>
              <a:ext cx="1922379" cy="1412713"/>
            </a:xfrm>
            <a:prstGeom prst="straightConnector1">
              <a:avLst/>
            </a:prstGeom>
            <a:ln w="28575">
              <a:solidFill>
                <a:schemeClr val="tx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329024" y="851596"/>
              <a:ext cx="1891804" cy="952152"/>
            </a:xfrm>
            <a:prstGeom prst="rect">
              <a:avLst/>
            </a:prstGeom>
            <a:noFill/>
          </p:spPr>
          <p:txBody>
            <a:bodyPr wrap="none" lIns="333345" tIns="166672" rIns="333345" bIns="166672" rtlCol="0">
              <a:spAutoFit/>
            </a:bodyPr>
            <a:lstStyle/>
            <a:p>
              <a:pPr algn="ctr"/>
              <a:r>
                <a:rPr lang="en-US" sz="2000" b="1" dirty="0">
                  <a:cs typeface="Arial" pitchFamily="34" charset="0"/>
                </a:rPr>
                <a:t>host</a:t>
              </a:r>
              <a:br>
                <a:rPr lang="en-US" sz="2000" b="1" baseline="-25000" dirty="0">
                  <a:cs typeface="Arial" pitchFamily="34" charset="0"/>
                </a:rPr>
              </a:br>
              <a:r>
                <a:rPr lang="en-US" sz="2000" b="1" dirty="0">
                  <a:cs typeface="Arial" pitchFamily="34" charset="0"/>
                </a:rPr>
                <a:t>send(</a:t>
              </a:r>
              <a:r>
                <a:rPr lang="en-US" sz="2000" b="1" dirty="0" err="1">
                  <a:solidFill>
                    <a:srgbClr val="0070C0"/>
                  </a:solidFill>
                  <a:cs typeface="Arial" pitchFamily="34" charset="0"/>
                </a:rPr>
                <a:t>pkt</a:t>
              </a:r>
              <a:r>
                <a:rPr lang="en-US" sz="2000" b="1" dirty="0">
                  <a:solidFill>
                    <a:srgbClr val="0070C0"/>
                  </a:solidFill>
                  <a:cs typeface="Arial" pitchFamily="34" charset="0"/>
                </a:rPr>
                <a:t> B</a:t>
              </a:r>
              <a:r>
                <a:rPr lang="en-US" sz="2000" b="1" dirty="0">
                  <a:cs typeface="Arial" pitchFamily="34" charset="0"/>
                </a:rPr>
                <a:t>)</a:t>
              </a:r>
            </a:p>
          </p:txBody>
        </p:sp>
        <p:sp>
          <p:nvSpPr>
            <p:cNvPr id="61" name="Flowchart: Connector 60"/>
            <p:cNvSpPr/>
            <p:nvPr/>
          </p:nvSpPr>
          <p:spPr>
            <a:xfrm>
              <a:off x="8193024" y="2978372"/>
              <a:ext cx="950976" cy="952316"/>
            </a:xfrm>
            <a:prstGeom prst="flowChartConnecto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166672" rIns="0" bIns="166672" rtlCol="0" anchor="ctr"/>
            <a:lstStyle/>
            <a:p>
              <a:pPr algn="ctr"/>
              <a:r>
                <a:rPr lang="en-US" sz="2000" dirty="0">
                  <a:solidFill>
                    <a:schemeClr val="tx1"/>
                  </a:solidFill>
                  <a:cs typeface="Arial" pitchFamily="34" charset="0"/>
                </a:rPr>
                <a:t>State</a:t>
              </a:r>
              <a:br>
                <a:rPr lang="en-US" sz="2000" dirty="0">
                  <a:solidFill>
                    <a:schemeClr val="tx1"/>
                  </a:solidFill>
                  <a:cs typeface="Arial" pitchFamily="34" charset="0"/>
                </a:rPr>
              </a:br>
              <a:r>
                <a:rPr lang="en-US" sz="2000" dirty="0">
                  <a:solidFill>
                    <a:schemeClr val="tx1"/>
                  </a:solidFill>
                  <a:cs typeface="Arial" pitchFamily="34" charset="0"/>
                </a:rPr>
                <a:t>4</a:t>
              </a:r>
            </a:p>
          </p:txBody>
        </p:sp>
        <p:sp>
          <p:nvSpPr>
            <p:cNvPr id="62" name="TextBox 61"/>
            <p:cNvSpPr txBox="1"/>
            <p:nvPr/>
          </p:nvSpPr>
          <p:spPr>
            <a:xfrm rot="2174634">
              <a:off x="6400535" y="1891133"/>
              <a:ext cx="1883788" cy="952152"/>
            </a:xfrm>
            <a:prstGeom prst="rect">
              <a:avLst/>
            </a:prstGeom>
            <a:noFill/>
          </p:spPr>
          <p:txBody>
            <a:bodyPr wrap="none" lIns="333345" tIns="166672" rIns="333345" bIns="166672" rtlCol="0">
              <a:spAutoFit/>
            </a:bodyPr>
            <a:lstStyle/>
            <a:p>
              <a:pPr algn="ctr"/>
              <a:r>
                <a:rPr lang="en-US" sz="2000" b="1" dirty="0">
                  <a:cs typeface="Arial" pitchFamily="34" charset="0"/>
                </a:rPr>
                <a:t>host</a:t>
              </a:r>
              <a:br>
                <a:rPr lang="en-US" sz="2000" b="1" baseline="-25000" dirty="0">
                  <a:cs typeface="Arial" pitchFamily="34" charset="0"/>
                </a:rPr>
              </a:br>
              <a:r>
                <a:rPr lang="en-US" sz="2000" b="1" dirty="0">
                  <a:cs typeface="Arial" pitchFamily="34" charset="0"/>
                </a:rPr>
                <a:t>send(</a:t>
              </a:r>
              <a:r>
                <a:rPr lang="en-US" sz="2000" b="1" dirty="0" err="1">
                  <a:solidFill>
                    <a:srgbClr val="7030A0"/>
                  </a:solidFill>
                  <a:cs typeface="Arial" pitchFamily="34" charset="0"/>
                </a:rPr>
                <a:t>pkt</a:t>
              </a:r>
              <a:r>
                <a:rPr lang="en-US" sz="2000" b="1" dirty="0">
                  <a:solidFill>
                    <a:srgbClr val="7030A0"/>
                  </a:solidFill>
                  <a:cs typeface="Arial" pitchFamily="34" charset="0"/>
                </a:rPr>
                <a:t> C</a:t>
              </a:r>
              <a:r>
                <a:rPr lang="en-US" sz="2000" b="1" dirty="0">
                  <a:cs typeface="Arial" pitchFamily="34" charset="0"/>
                </a:rPr>
                <a:t>)</a:t>
              </a:r>
            </a:p>
          </p:txBody>
        </p:sp>
      </p:grpSp>
      <p:grpSp>
        <p:nvGrpSpPr>
          <p:cNvPr id="5" name="Group 4"/>
          <p:cNvGrpSpPr/>
          <p:nvPr/>
        </p:nvGrpSpPr>
        <p:grpSpPr>
          <a:xfrm>
            <a:off x="15874" y="1705122"/>
            <a:ext cx="9112254" cy="4771878"/>
            <a:chOff x="15874" y="1705122"/>
            <a:chExt cx="9112254" cy="4771878"/>
          </a:xfrm>
        </p:grpSpPr>
        <p:cxnSp>
          <p:nvCxnSpPr>
            <p:cNvPr id="12" name="Straight Connector 11"/>
            <p:cNvCxnSpPr/>
            <p:nvPr/>
          </p:nvCxnSpPr>
          <p:spPr>
            <a:xfrm flipV="1">
              <a:off x="29592" y="1705122"/>
              <a:ext cx="4085208" cy="279522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029200" y="1705122"/>
              <a:ext cx="4098928" cy="2795223"/>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5874" y="4500343"/>
              <a:ext cx="9112253" cy="1976657"/>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33334" tIns="166672" rIns="33334" bIns="166672" rtlCol="0" anchor="ctr"/>
            <a:lstStyle/>
            <a:p>
              <a:pPr algn="ctr"/>
              <a:endParaRPr lang="en-US" sz="2600">
                <a:solidFill>
                  <a:schemeClr val="tx1"/>
                </a:solidFill>
                <a:cs typeface="Arial" pitchFamily="34" charset="0"/>
              </a:endParaRPr>
            </a:p>
          </p:txBody>
        </p:sp>
        <p:sp>
          <p:nvSpPr>
            <p:cNvPr id="97" name="TextBox 96"/>
            <p:cNvSpPr txBox="1"/>
            <p:nvPr/>
          </p:nvSpPr>
          <p:spPr>
            <a:xfrm>
              <a:off x="2157523" y="3575913"/>
              <a:ext cx="4828954" cy="767487"/>
            </a:xfrm>
            <a:prstGeom prst="rect">
              <a:avLst/>
            </a:prstGeom>
            <a:noFill/>
          </p:spPr>
          <p:txBody>
            <a:bodyPr wrap="none" lIns="333345" tIns="166672" rIns="333345" bIns="166672" rtlCol="0">
              <a:spAutoFit/>
            </a:bodyPr>
            <a:lstStyle/>
            <a:p>
              <a:pPr algn="ctr"/>
              <a:r>
                <a:rPr lang="en-US" sz="2800" b="1" i="1" dirty="0" err="1">
                  <a:cs typeface="Arial" pitchFamily="34" charset="0"/>
                </a:rPr>
                <a:t>discover_packets</a:t>
              </a:r>
              <a:r>
                <a:rPr lang="en-US" sz="2800" b="1" dirty="0">
                  <a:cs typeface="Arial" pitchFamily="34" charset="0"/>
                </a:rPr>
                <a:t> transition:</a:t>
              </a:r>
            </a:p>
          </p:txBody>
        </p:sp>
      </p:grpSp>
      <p:sp>
        <p:nvSpPr>
          <p:cNvPr id="20" name="Title 19"/>
          <p:cNvSpPr>
            <a:spLocks noGrp="1"/>
          </p:cNvSpPr>
          <p:nvPr>
            <p:ph type="title"/>
          </p:nvPr>
        </p:nvSpPr>
        <p:spPr>
          <a:xfrm>
            <a:off x="381000" y="0"/>
            <a:ext cx="8382000" cy="1143000"/>
          </a:xfrm>
        </p:spPr>
        <p:txBody>
          <a:bodyPr>
            <a:normAutofit/>
          </a:bodyPr>
          <a:lstStyle/>
          <a:p>
            <a:r>
              <a:rPr lang="en-US" sz="4000" b="1" dirty="0">
                <a:solidFill>
                  <a:srgbClr val="0070C0"/>
                </a:solidFill>
                <a:effectLst>
                  <a:outerShdw blurRad="38100" dist="38100" dir="2700000" algn="tl">
                    <a:srgbClr val="000000">
                      <a:alpha val="43137"/>
                    </a:srgbClr>
                  </a:outerShdw>
                </a:effectLst>
              </a:rPr>
              <a:t>Combining SE with Model Checking</a:t>
            </a:r>
          </a:p>
        </p:txBody>
      </p:sp>
      <p:sp>
        <p:nvSpPr>
          <p:cNvPr id="54" name="TextBox 53"/>
          <p:cNvSpPr txBox="1"/>
          <p:nvPr/>
        </p:nvSpPr>
        <p:spPr>
          <a:xfrm>
            <a:off x="383915" y="2376064"/>
            <a:ext cx="2968885" cy="1055608"/>
          </a:xfrm>
          <a:prstGeom prst="wedgeRoundRectCallout">
            <a:avLst>
              <a:gd name="adj1" fmla="val 21314"/>
              <a:gd name="adj2" fmla="val -102941"/>
              <a:gd name="adj3" fmla="val 16667"/>
            </a:avLst>
          </a:prstGeom>
          <a:solidFill>
            <a:schemeClr val="accent3">
              <a:lumMod val="20000"/>
              <a:lumOff val="80000"/>
            </a:schemeClr>
          </a:solidFill>
          <a:ln w="57150">
            <a:solidFill>
              <a:schemeClr val="accent3">
                <a:lumMod val="75000"/>
              </a:schemeClr>
            </a:solidFill>
          </a:ln>
        </p:spPr>
        <p:txBody>
          <a:bodyPr wrap="square" rtlCol="0" anchor="ctr">
            <a:spAutoFit/>
          </a:bodyPr>
          <a:lstStyle>
            <a:defPPr>
              <a:defRPr lang="en-US"/>
            </a:defPPr>
            <a:lvl1pPr algn="ctr">
              <a:defRPr sz="2800"/>
            </a:lvl1pPr>
          </a:lstStyle>
          <a:p>
            <a:r>
              <a:rPr lang="en-US" dirty="0"/>
              <a:t>Controller state changes</a:t>
            </a:r>
          </a:p>
        </p:txBody>
      </p:sp>
      <p:sp>
        <p:nvSpPr>
          <p:cNvPr id="58" name="TextBox 57"/>
          <p:cNvSpPr txBox="1"/>
          <p:nvPr/>
        </p:nvSpPr>
        <p:spPr>
          <a:xfrm>
            <a:off x="837014" y="851596"/>
            <a:ext cx="1903024" cy="952152"/>
          </a:xfrm>
          <a:prstGeom prst="rect">
            <a:avLst/>
          </a:prstGeom>
          <a:noFill/>
        </p:spPr>
        <p:txBody>
          <a:bodyPr wrap="none" lIns="333345" tIns="166672" rIns="333345" bIns="166672" rtlCol="0">
            <a:spAutoFit/>
          </a:bodyPr>
          <a:lstStyle/>
          <a:p>
            <a:pPr algn="ctr"/>
            <a:r>
              <a:rPr lang="en-US" sz="2000" b="1" dirty="0">
                <a:cs typeface="Arial" pitchFamily="34" charset="0"/>
              </a:rPr>
              <a:t>host</a:t>
            </a:r>
            <a:br>
              <a:rPr lang="en-US" sz="2000" b="1" baseline="-25000" dirty="0">
                <a:cs typeface="Arial" pitchFamily="34" charset="0"/>
              </a:rPr>
            </a:br>
            <a:r>
              <a:rPr lang="en-US" sz="2000" b="1" dirty="0">
                <a:cs typeface="Arial" pitchFamily="34" charset="0"/>
              </a:rPr>
              <a:t>send(</a:t>
            </a:r>
            <a:r>
              <a:rPr lang="en-US" sz="2000" b="1" dirty="0" err="1">
                <a:cs typeface="Arial" pitchFamily="34" charset="0"/>
              </a:rPr>
              <a:t>pkt</a:t>
            </a:r>
            <a:r>
              <a:rPr lang="en-US" sz="2000" b="1" dirty="0">
                <a:cs typeface="Arial" pitchFamily="34" charset="0"/>
              </a:rPr>
              <a:t> A)</a:t>
            </a:r>
          </a:p>
        </p:txBody>
      </p:sp>
    </p:spTree>
    <p:extLst>
      <p:ext uri="{BB962C8B-B14F-4D97-AF65-F5344CB8AC3E}">
        <p14:creationId xmlns:p14="http://schemas.microsoft.com/office/powerpoint/2010/main" val="10099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left)">
                                      <p:cBhvr>
                                        <p:cTn id="20" dur="500"/>
                                        <p:tgtEl>
                                          <p:spTgt spid="9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 grpId="0" animBg="1"/>
      <p:bldP spid="18" grpId="0" animBg="1"/>
      <p:bldP spid="90" grpId="0" animBg="1"/>
      <p:bldP spid="5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SYNTHESIS AND SEMANTICS</a:t>
            </a:r>
          </a:p>
        </p:txBody>
      </p:sp>
      <p:sp>
        <p:nvSpPr>
          <p:cNvPr id="5"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a:solidFill>
                  <a:schemeClr val="bg1">
                    <a:lumMod val="75000"/>
                  </a:schemeClr>
                </a:solidFill>
              </a:rPr>
              <a:t>Introduction to Formal Methods</a:t>
            </a:r>
          </a:p>
          <a:p>
            <a:pPr defTabSz="914400"/>
            <a:r>
              <a:rPr lang="en-US" sz="2400" dirty="0">
                <a:solidFill>
                  <a:schemeClr val="bg1">
                    <a:lumMod val="75000"/>
                  </a:schemeClr>
                </a:solidFill>
              </a:rPr>
              <a:t>Data Plane Verification</a:t>
            </a:r>
            <a:endParaRPr lang="en-US" sz="2400" dirty="0">
              <a:solidFill>
                <a:srgbClr val="00B050"/>
              </a:solidFill>
            </a:endParaRPr>
          </a:p>
          <a:p>
            <a:pPr defTabSz="914400"/>
            <a:r>
              <a:rPr lang="en-US" sz="2400" dirty="0">
                <a:solidFill>
                  <a:schemeClr val="bg1">
                    <a:lumMod val="75000"/>
                  </a:schemeClr>
                </a:solidFill>
              </a:rPr>
              <a:t>Data Plane Testing</a:t>
            </a:r>
          </a:p>
          <a:p>
            <a:pPr defTabSz="914400"/>
            <a:r>
              <a:rPr lang="en-US" sz="2400" dirty="0">
                <a:solidFill>
                  <a:schemeClr val="bg1">
                    <a:lumMod val="75000"/>
                  </a:schemeClr>
                </a:solidFill>
              </a:rPr>
              <a:t>Control Plane Verification</a:t>
            </a:r>
          </a:p>
          <a:p>
            <a:pPr defTabSz="914400"/>
            <a:r>
              <a:rPr lang="en-US" sz="2400" dirty="0">
                <a:solidFill>
                  <a:schemeClr val="bg1">
                    <a:lumMod val="75000"/>
                  </a:schemeClr>
                </a:solidFill>
              </a:rPr>
              <a:t>Control Plane Testing</a:t>
            </a:r>
          </a:p>
          <a:p>
            <a:pPr defTabSz="914400"/>
            <a:r>
              <a:rPr lang="en-US" sz="2400" dirty="0">
                <a:solidFill>
                  <a:srgbClr val="00B050"/>
                </a:solidFill>
              </a:rPr>
              <a:t>Synthesis, Semantics</a:t>
            </a:r>
          </a:p>
          <a:p>
            <a:pPr defTabSz="914400"/>
            <a:r>
              <a:rPr lang="en-US" dirty="0"/>
              <a:t>     </a:t>
            </a:r>
          </a:p>
          <a:p>
            <a:pPr defTabSz="914400"/>
            <a:endParaRPr lang="en-US" dirty="0"/>
          </a:p>
          <a:p>
            <a:pPr defTabSz="914400"/>
            <a:endParaRPr lang="en-US" dirty="0"/>
          </a:p>
        </p:txBody>
      </p:sp>
    </p:spTree>
    <p:extLst>
      <p:ext uri="{BB962C8B-B14F-4D97-AF65-F5344CB8AC3E}">
        <p14:creationId xmlns:p14="http://schemas.microsoft.com/office/powerpoint/2010/main" val="1312819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effectLst>
                  <a:outerShdw blurRad="38100" dist="38100" dir="2700000" algn="tl">
                    <a:srgbClr val="000000">
                      <a:alpha val="43137"/>
                    </a:srgbClr>
                  </a:outerShdw>
                </a:effectLst>
              </a:rPr>
              <a:t>Correct by Construction Synthesis</a:t>
            </a:r>
          </a:p>
        </p:txBody>
      </p:sp>
      <p:sp>
        <p:nvSpPr>
          <p:cNvPr id="3" name="Content Placeholder 2"/>
          <p:cNvSpPr>
            <a:spLocks noGrp="1"/>
          </p:cNvSpPr>
          <p:nvPr>
            <p:ph idx="1"/>
          </p:nvPr>
        </p:nvSpPr>
        <p:spPr/>
        <p:txBody>
          <a:bodyPr>
            <a:normAutofit/>
          </a:bodyPr>
          <a:lstStyle/>
          <a:p>
            <a:pPr marL="0" indent="0">
              <a:buNone/>
            </a:pPr>
            <a:r>
              <a:rPr lang="en-US" dirty="0">
                <a:solidFill>
                  <a:srgbClr val="0070C0"/>
                </a:solidFill>
              </a:rPr>
              <a:t>Synthesizing:</a:t>
            </a:r>
          </a:p>
          <a:p>
            <a:r>
              <a:rPr lang="en-US" dirty="0">
                <a:solidFill>
                  <a:srgbClr val="0070C0"/>
                </a:solidFill>
              </a:rPr>
              <a:t>Virtual Networks</a:t>
            </a:r>
            <a:r>
              <a:rPr lang="en-US" dirty="0"/>
              <a:t>  				 [Rao 09]</a:t>
            </a:r>
          </a:p>
          <a:p>
            <a:r>
              <a:rPr lang="en-US" dirty="0">
                <a:solidFill>
                  <a:srgbClr val="0070C0"/>
                </a:solidFill>
              </a:rPr>
              <a:t>Rules:</a:t>
            </a:r>
            <a:r>
              <a:rPr lang="en-US" dirty="0">
                <a:solidFill>
                  <a:srgbClr val="00B050"/>
                </a:solidFill>
              </a:rPr>
              <a:t> </a:t>
            </a:r>
            <a:r>
              <a:rPr lang="en-US" dirty="0"/>
              <a:t>Synthesize ACLs in routers based on network policy 				[Kang 13]</a:t>
            </a:r>
          </a:p>
          <a:p>
            <a:r>
              <a:rPr lang="en-US" dirty="0">
                <a:solidFill>
                  <a:srgbClr val="0070C0"/>
                </a:solidFill>
              </a:rPr>
              <a:t>Tables across routers: </a:t>
            </a:r>
            <a:r>
              <a:rPr lang="en-US" dirty="0" err="1"/>
              <a:t>NetCore</a:t>
            </a:r>
            <a:r>
              <a:rPr lang="en-US" dirty="0"/>
              <a:t> to Featherweight Open Flow 	        [Foster 13]</a:t>
            </a:r>
          </a:p>
          <a:p>
            <a:r>
              <a:rPr lang="en-US" dirty="0">
                <a:solidFill>
                  <a:srgbClr val="0070C0"/>
                </a:solidFill>
              </a:rPr>
              <a:t>Tables within P4 router: 		            </a:t>
            </a:r>
            <a:r>
              <a:rPr lang="en-US" dirty="0"/>
              <a:t>[Jose15]</a:t>
            </a:r>
          </a:p>
          <a:p>
            <a:r>
              <a:rPr lang="en-US" dirty="0">
                <a:solidFill>
                  <a:srgbClr val="0070C0"/>
                </a:solidFill>
              </a:rPr>
              <a:t>Single Firewall: 			        </a:t>
            </a:r>
            <a:r>
              <a:rPr lang="en-US" dirty="0"/>
              <a:t>[Zhang 13]</a:t>
            </a:r>
          </a:p>
          <a:p>
            <a:endParaRPr lang="en-US" dirty="0"/>
          </a:p>
          <a:p>
            <a:endParaRPr lang="en-US" dirty="0"/>
          </a:p>
        </p:txBody>
      </p:sp>
    </p:spTree>
    <p:extLst>
      <p:ext uri="{BB962C8B-B14F-4D97-AF65-F5344CB8AC3E}">
        <p14:creationId xmlns:p14="http://schemas.microsoft.com/office/powerpoint/2010/main" val="37401789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6"/>
          <p:cNvGrpSpPr>
            <a:grpSpLocks/>
          </p:cNvGrpSpPr>
          <p:nvPr/>
        </p:nvGrpSpPr>
        <p:grpSpPr bwMode="auto">
          <a:xfrm>
            <a:off x="609600" y="3365500"/>
            <a:ext cx="7840663" cy="2895600"/>
            <a:chOff x="384" y="2064"/>
            <a:chExt cx="4939" cy="1824"/>
          </a:xfrm>
        </p:grpSpPr>
        <p:pic>
          <p:nvPicPr>
            <p:cNvPr id="17426" name="Picture 80" descr="BD18185_"/>
            <p:cNvPicPr>
              <a:picLocks noChangeAspect="1" noChangeArrowheads="1"/>
            </p:cNvPicPr>
            <p:nvPr/>
          </p:nvPicPr>
          <p:blipFill>
            <a:blip r:embed="rId4" cstate="print"/>
            <a:srcRect/>
            <a:stretch>
              <a:fillRect/>
            </a:stretch>
          </p:blipFill>
          <p:spPr bwMode="auto">
            <a:xfrm>
              <a:off x="2635" y="2064"/>
              <a:ext cx="2378" cy="856"/>
            </a:xfrm>
            <a:prstGeom prst="rect">
              <a:avLst/>
            </a:prstGeom>
            <a:noFill/>
            <a:ln w="9525">
              <a:noFill/>
              <a:miter lim="800000"/>
              <a:headEnd/>
              <a:tailEnd/>
            </a:ln>
          </p:spPr>
        </p:pic>
        <p:sp>
          <p:nvSpPr>
            <p:cNvPr id="17427" name="AutoShape 77"/>
            <p:cNvSpPr>
              <a:spLocks noChangeArrowheads="1"/>
            </p:cNvSpPr>
            <p:nvPr/>
          </p:nvSpPr>
          <p:spPr bwMode="auto">
            <a:xfrm>
              <a:off x="4580" y="3311"/>
              <a:ext cx="743" cy="577"/>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17428" name="AutoShape 78"/>
            <p:cNvSpPr>
              <a:spLocks noChangeArrowheads="1"/>
            </p:cNvSpPr>
            <p:nvPr/>
          </p:nvSpPr>
          <p:spPr bwMode="auto">
            <a:xfrm>
              <a:off x="384" y="3335"/>
              <a:ext cx="752" cy="553"/>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17429" name="Line 79"/>
            <p:cNvSpPr>
              <a:spLocks noChangeShapeType="1"/>
            </p:cNvSpPr>
            <p:nvPr/>
          </p:nvSpPr>
          <p:spPr bwMode="auto">
            <a:xfrm>
              <a:off x="4987" y="2975"/>
              <a:ext cx="0" cy="528"/>
            </a:xfrm>
            <a:prstGeom prst="line">
              <a:avLst/>
            </a:prstGeom>
            <a:noFill/>
            <a:ln w="9525">
              <a:solidFill>
                <a:schemeClr val="tx1"/>
              </a:solidFill>
              <a:round/>
              <a:headEnd/>
              <a:tailEnd/>
            </a:ln>
          </p:spPr>
          <p:txBody>
            <a:bodyPr/>
            <a:lstStyle/>
            <a:p>
              <a:endParaRPr lang="en-US"/>
            </a:p>
          </p:txBody>
        </p:sp>
        <p:sp>
          <p:nvSpPr>
            <p:cNvPr id="17430" name="AutoShape 81"/>
            <p:cNvSpPr>
              <a:spLocks noChangeArrowheads="1"/>
            </p:cNvSpPr>
            <p:nvPr/>
          </p:nvSpPr>
          <p:spPr bwMode="auto">
            <a:xfrm>
              <a:off x="2499" y="3323"/>
              <a:ext cx="742" cy="565"/>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17431" name="AutoShape 82"/>
            <p:cNvSpPr>
              <a:spLocks noChangeArrowheads="1"/>
            </p:cNvSpPr>
            <p:nvPr/>
          </p:nvSpPr>
          <p:spPr bwMode="auto">
            <a:xfrm>
              <a:off x="1456" y="3323"/>
              <a:ext cx="742" cy="565"/>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17432" name="Line 83"/>
            <p:cNvSpPr>
              <a:spLocks noChangeShapeType="1"/>
            </p:cNvSpPr>
            <p:nvPr/>
          </p:nvSpPr>
          <p:spPr bwMode="auto">
            <a:xfrm flipH="1">
              <a:off x="701" y="3021"/>
              <a:ext cx="303" cy="388"/>
            </a:xfrm>
            <a:prstGeom prst="line">
              <a:avLst/>
            </a:prstGeom>
            <a:noFill/>
            <a:ln w="12700">
              <a:solidFill>
                <a:schemeClr val="tx1"/>
              </a:solidFill>
              <a:round/>
              <a:headEnd/>
              <a:tailEnd/>
            </a:ln>
          </p:spPr>
          <p:txBody>
            <a:bodyPr/>
            <a:lstStyle/>
            <a:p>
              <a:endParaRPr lang="en-US"/>
            </a:p>
          </p:txBody>
        </p:sp>
        <p:sp>
          <p:nvSpPr>
            <p:cNvPr id="17433" name="Line 84"/>
            <p:cNvSpPr>
              <a:spLocks noChangeShapeType="1"/>
            </p:cNvSpPr>
            <p:nvPr/>
          </p:nvSpPr>
          <p:spPr bwMode="auto">
            <a:xfrm>
              <a:off x="1353" y="3026"/>
              <a:ext cx="375" cy="385"/>
            </a:xfrm>
            <a:prstGeom prst="line">
              <a:avLst/>
            </a:prstGeom>
            <a:noFill/>
            <a:ln w="9525">
              <a:solidFill>
                <a:schemeClr val="tx1"/>
              </a:solidFill>
              <a:round/>
              <a:headEnd/>
              <a:tailEnd/>
            </a:ln>
          </p:spPr>
          <p:txBody>
            <a:bodyPr/>
            <a:lstStyle/>
            <a:p>
              <a:endParaRPr lang="en-US"/>
            </a:p>
          </p:txBody>
        </p:sp>
        <p:sp>
          <p:nvSpPr>
            <p:cNvPr id="17434" name="Line 85"/>
            <p:cNvSpPr>
              <a:spLocks noChangeShapeType="1"/>
            </p:cNvSpPr>
            <p:nvPr/>
          </p:nvSpPr>
          <p:spPr bwMode="auto">
            <a:xfrm>
              <a:off x="2849" y="3058"/>
              <a:ext cx="0" cy="353"/>
            </a:xfrm>
            <a:prstGeom prst="line">
              <a:avLst/>
            </a:prstGeom>
            <a:noFill/>
            <a:ln w="12700">
              <a:solidFill>
                <a:schemeClr val="tx1"/>
              </a:solidFill>
              <a:round/>
              <a:headEnd/>
              <a:tailEnd/>
            </a:ln>
          </p:spPr>
          <p:txBody>
            <a:bodyPr/>
            <a:lstStyle/>
            <a:p>
              <a:endParaRPr lang="en-US"/>
            </a:p>
          </p:txBody>
        </p:sp>
        <p:sp>
          <p:nvSpPr>
            <p:cNvPr id="17435" name="Line 86"/>
            <p:cNvSpPr>
              <a:spLocks noChangeShapeType="1"/>
            </p:cNvSpPr>
            <p:nvPr/>
          </p:nvSpPr>
          <p:spPr bwMode="auto">
            <a:xfrm flipH="1">
              <a:off x="1299" y="2545"/>
              <a:ext cx="289" cy="307"/>
            </a:xfrm>
            <a:prstGeom prst="line">
              <a:avLst/>
            </a:prstGeom>
            <a:noFill/>
            <a:ln w="12700">
              <a:solidFill>
                <a:schemeClr val="tx1"/>
              </a:solidFill>
              <a:round/>
              <a:headEnd/>
              <a:tailEnd/>
            </a:ln>
          </p:spPr>
          <p:txBody>
            <a:bodyPr/>
            <a:lstStyle/>
            <a:p>
              <a:endParaRPr lang="en-US"/>
            </a:p>
          </p:txBody>
        </p:sp>
        <p:sp>
          <p:nvSpPr>
            <p:cNvPr id="17436" name="Line 87"/>
            <p:cNvSpPr>
              <a:spLocks noChangeShapeType="1"/>
            </p:cNvSpPr>
            <p:nvPr/>
          </p:nvSpPr>
          <p:spPr bwMode="auto">
            <a:xfrm>
              <a:off x="2019" y="2480"/>
              <a:ext cx="608" cy="386"/>
            </a:xfrm>
            <a:prstGeom prst="line">
              <a:avLst/>
            </a:prstGeom>
            <a:noFill/>
            <a:ln w="12700">
              <a:solidFill>
                <a:schemeClr val="tx1"/>
              </a:solidFill>
              <a:round/>
              <a:headEnd/>
              <a:tailEnd/>
            </a:ln>
          </p:spPr>
          <p:txBody>
            <a:bodyPr/>
            <a:lstStyle/>
            <a:p>
              <a:endParaRPr lang="en-US"/>
            </a:p>
          </p:txBody>
        </p:sp>
        <p:sp>
          <p:nvSpPr>
            <p:cNvPr id="17437" name="Line 88"/>
            <p:cNvSpPr>
              <a:spLocks noChangeShapeType="1"/>
            </p:cNvSpPr>
            <p:nvPr/>
          </p:nvSpPr>
          <p:spPr bwMode="auto">
            <a:xfrm>
              <a:off x="4891" y="2544"/>
              <a:ext cx="45" cy="321"/>
            </a:xfrm>
            <a:prstGeom prst="line">
              <a:avLst/>
            </a:prstGeom>
            <a:noFill/>
            <a:ln w="19050">
              <a:solidFill>
                <a:schemeClr val="tx1"/>
              </a:solidFill>
              <a:round/>
              <a:headEnd/>
              <a:tailEnd/>
            </a:ln>
          </p:spPr>
          <p:txBody>
            <a:bodyPr/>
            <a:lstStyle/>
            <a:p>
              <a:endParaRPr lang="en-US"/>
            </a:p>
          </p:txBody>
        </p:sp>
        <p:sp>
          <p:nvSpPr>
            <p:cNvPr id="17438" name="Line 89"/>
            <p:cNvSpPr>
              <a:spLocks noChangeShapeType="1"/>
            </p:cNvSpPr>
            <p:nvPr/>
          </p:nvSpPr>
          <p:spPr bwMode="auto">
            <a:xfrm>
              <a:off x="2114" y="2448"/>
              <a:ext cx="430" cy="0"/>
            </a:xfrm>
            <a:prstGeom prst="line">
              <a:avLst/>
            </a:prstGeom>
            <a:noFill/>
            <a:ln w="12700">
              <a:solidFill>
                <a:schemeClr val="tx1"/>
              </a:solidFill>
              <a:round/>
              <a:headEnd/>
              <a:tailEnd/>
            </a:ln>
          </p:spPr>
          <p:txBody>
            <a:bodyPr/>
            <a:lstStyle/>
            <a:p>
              <a:endParaRPr lang="en-US"/>
            </a:p>
          </p:txBody>
        </p:sp>
        <p:sp>
          <p:nvSpPr>
            <p:cNvPr id="17439" name="Text Box 90"/>
            <p:cNvSpPr txBox="1">
              <a:spLocks noChangeArrowheads="1"/>
            </p:cNvSpPr>
            <p:nvPr/>
          </p:nvSpPr>
          <p:spPr bwMode="auto">
            <a:xfrm>
              <a:off x="3451" y="2208"/>
              <a:ext cx="815" cy="454"/>
            </a:xfrm>
            <a:prstGeom prst="rect">
              <a:avLst/>
            </a:prstGeom>
            <a:noFill/>
            <a:ln w="9525">
              <a:noFill/>
              <a:miter lim="800000"/>
              <a:headEnd/>
              <a:tailEnd/>
            </a:ln>
          </p:spPr>
          <p:txBody>
            <a:bodyPr wrap="none" lIns="111788" tIns="55893" rIns="111788" bIns="55893">
              <a:spAutoFit/>
            </a:bodyPr>
            <a:lstStyle/>
            <a:p>
              <a:pPr algn="ctr" defTabSz="1117600">
                <a:spcBef>
                  <a:spcPct val="0"/>
                </a:spcBef>
              </a:pPr>
              <a:r>
                <a:rPr kumimoji="1" lang="en-US" altLang="zh-TW" b="1">
                  <a:latin typeface="Arial" pitchFamily="34" charset="0"/>
                  <a:ea typeface="新細明體" pitchFamily="18" charset="-120"/>
                </a:rPr>
                <a:t>Network </a:t>
              </a:r>
              <a:br>
                <a:rPr kumimoji="1" lang="en-US" altLang="zh-TW" b="1">
                  <a:latin typeface="Arial" pitchFamily="34" charset="0"/>
                  <a:ea typeface="新細明體" pitchFamily="18" charset="-120"/>
                </a:rPr>
              </a:br>
              <a:r>
                <a:rPr kumimoji="1" lang="en-US" altLang="zh-TW" b="1">
                  <a:latin typeface="Arial" pitchFamily="34" charset="0"/>
                  <a:ea typeface="新細明體" pitchFamily="18" charset="-120"/>
                </a:rPr>
                <a:t>Core</a:t>
              </a:r>
            </a:p>
          </p:txBody>
        </p:sp>
        <p:sp>
          <p:nvSpPr>
            <p:cNvPr id="17440" name="AutoShape 91"/>
            <p:cNvSpPr>
              <a:spLocks noChangeArrowheads="1"/>
            </p:cNvSpPr>
            <p:nvPr/>
          </p:nvSpPr>
          <p:spPr bwMode="auto">
            <a:xfrm>
              <a:off x="4032" y="2914"/>
              <a:ext cx="418" cy="349"/>
            </a:xfrm>
            <a:prstGeom prst="roundRect">
              <a:avLst>
                <a:gd name="adj" fmla="val 16667"/>
              </a:avLst>
            </a:prstGeom>
            <a:solidFill>
              <a:srgbClr val="FF99CC"/>
            </a:solidFill>
            <a:ln w="9525">
              <a:solidFill>
                <a:schemeClr val="tx1"/>
              </a:solidFill>
              <a:prstDash val="dash"/>
              <a:round/>
              <a:headEnd/>
              <a:tailEnd/>
            </a:ln>
          </p:spPr>
          <p:txBody>
            <a:bodyPr wrap="none" anchor="ctr"/>
            <a:lstStyle/>
            <a:p>
              <a:pPr algn="ctr"/>
              <a:endParaRPr lang="zh-TW" altLang="en-US">
                <a:ea typeface="新細明體" pitchFamily="18" charset="-120"/>
              </a:endParaRPr>
            </a:p>
          </p:txBody>
        </p:sp>
        <p:grpSp>
          <p:nvGrpSpPr>
            <p:cNvPr id="3" name="Group 92"/>
            <p:cNvGrpSpPr>
              <a:grpSpLocks/>
            </p:cNvGrpSpPr>
            <p:nvPr/>
          </p:nvGrpSpPr>
          <p:grpSpPr bwMode="auto">
            <a:xfrm rot="7084705">
              <a:off x="4127" y="2785"/>
              <a:ext cx="512" cy="509"/>
              <a:chOff x="2619" y="1639"/>
              <a:chExt cx="724" cy="494"/>
            </a:xfrm>
          </p:grpSpPr>
          <p:sp>
            <p:nvSpPr>
              <p:cNvPr id="17458" name="Line 93"/>
              <p:cNvSpPr>
                <a:spLocks noChangeShapeType="1"/>
              </p:cNvSpPr>
              <p:nvPr/>
            </p:nvSpPr>
            <p:spPr bwMode="auto">
              <a:xfrm>
                <a:off x="2619" y="1684"/>
                <a:ext cx="273" cy="317"/>
              </a:xfrm>
              <a:prstGeom prst="line">
                <a:avLst/>
              </a:prstGeom>
              <a:noFill/>
              <a:ln w="9525">
                <a:solidFill>
                  <a:schemeClr val="tx1"/>
                </a:solidFill>
                <a:round/>
                <a:headEnd/>
                <a:tailEnd/>
              </a:ln>
            </p:spPr>
            <p:txBody>
              <a:bodyPr/>
              <a:lstStyle/>
              <a:p>
                <a:endParaRPr lang="en-US"/>
              </a:p>
            </p:txBody>
          </p:sp>
          <p:sp>
            <p:nvSpPr>
              <p:cNvPr id="17459" name="Line 94"/>
              <p:cNvSpPr>
                <a:spLocks noChangeShapeType="1"/>
              </p:cNvSpPr>
              <p:nvPr/>
            </p:nvSpPr>
            <p:spPr bwMode="auto">
              <a:xfrm>
                <a:off x="2710" y="1639"/>
                <a:ext cx="408" cy="136"/>
              </a:xfrm>
              <a:prstGeom prst="line">
                <a:avLst/>
              </a:prstGeom>
              <a:noFill/>
              <a:ln w="9525">
                <a:solidFill>
                  <a:schemeClr val="tx1"/>
                </a:solidFill>
                <a:round/>
                <a:headEnd/>
                <a:tailEnd/>
              </a:ln>
            </p:spPr>
            <p:txBody>
              <a:bodyPr/>
              <a:lstStyle/>
              <a:p>
                <a:endParaRPr lang="en-US"/>
              </a:p>
            </p:txBody>
          </p:sp>
          <p:sp>
            <p:nvSpPr>
              <p:cNvPr id="17460" name="Line 95"/>
              <p:cNvSpPr>
                <a:spLocks noChangeShapeType="1"/>
              </p:cNvSpPr>
              <p:nvPr/>
            </p:nvSpPr>
            <p:spPr bwMode="auto">
              <a:xfrm>
                <a:off x="2619" y="1639"/>
                <a:ext cx="363" cy="226"/>
              </a:xfrm>
              <a:prstGeom prst="line">
                <a:avLst/>
              </a:prstGeom>
              <a:noFill/>
              <a:ln w="9525">
                <a:solidFill>
                  <a:schemeClr val="tx1"/>
                </a:solidFill>
                <a:round/>
                <a:headEnd/>
                <a:tailEnd/>
              </a:ln>
            </p:spPr>
            <p:txBody>
              <a:bodyPr/>
              <a:lstStyle/>
              <a:p>
                <a:endParaRPr lang="en-US"/>
              </a:p>
            </p:txBody>
          </p:sp>
          <p:sp>
            <p:nvSpPr>
              <p:cNvPr id="17461" name="Text Box 96"/>
              <p:cNvSpPr txBox="1">
                <a:spLocks noChangeArrowheads="1"/>
              </p:cNvSpPr>
              <p:nvPr/>
            </p:nvSpPr>
            <p:spPr bwMode="auto">
              <a:xfrm>
                <a:off x="3116" y="1682"/>
                <a:ext cx="227"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2" name="Text Box 97"/>
              <p:cNvSpPr txBox="1">
                <a:spLocks noChangeArrowheads="1"/>
              </p:cNvSpPr>
              <p:nvPr/>
            </p:nvSpPr>
            <p:spPr bwMode="auto">
              <a:xfrm>
                <a:off x="3026" y="1775"/>
                <a:ext cx="229"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3" name="Text Box 98"/>
              <p:cNvSpPr txBox="1">
                <a:spLocks noChangeArrowheads="1"/>
              </p:cNvSpPr>
              <p:nvPr/>
            </p:nvSpPr>
            <p:spPr bwMode="auto">
              <a:xfrm>
                <a:off x="2935" y="1856"/>
                <a:ext cx="226" cy="227"/>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sp>
            <p:nvSpPr>
              <p:cNvPr id="17464" name="Text Box 99"/>
              <p:cNvSpPr txBox="1">
                <a:spLocks noChangeArrowheads="1"/>
              </p:cNvSpPr>
              <p:nvPr/>
            </p:nvSpPr>
            <p:spPr bwMode="auto">
              <a:xfrm>
                <a:off x="2843" y="1907"/>
                <a:ext cx="227" cy="226"/>
              </a:xfrm>
              <a:prstGeom prst="rect">
                <a:avLst/>
              </a:prstGeom>
              <a:noFill/>
              <a:ln w="9525">
                <a:noFill/>
                <a:miter lim="800000"/>
                <a:headEnd/>
                <a:tailEnd/>
              </a:ln>
            </p:spPr>
            <p:txBody>
              <a:bodyPr lIns="111804" tIns="55902" rIns="111804" bIns="55902">
                <a:spAutoFit/>
              </a:bodyPr>
              <a:lstStyle/>
              <a:p>
                <a:pPr defTabSz="842963"/>
                <a:r>
                  <a:rPr kumimoji="1" lang="en-US" altLang="zh-TW" sz="1700" b="1">
                    <a:latin typeface="Arial" pitchFamily="34" charset="0"/>
                    <a:ea typeface="新細明體" pitchFamily="18" charset="-120"/>
                  </a:rPr>
                  <a:t>.</a:t>
                </a:r>
              </a:p>
            </p:txBody>
          </p:sp>
        </p:grpSp>
        <p:grpSp>
          <p:nvGrpSpPr>
            <p:cNvPr id="4" name="Group 100"/>
            <p:cNvGrpSpPr>
              <a:grpSpLocks/>
            </p:cNvGrpSpPr>
            <p:nvPr/>
          </p:nvGrpSpPr>
          <p:grpSpPr bwMode="auto">
            <a:xfrm>
              <a:off x="483" y="3370"/>
              <a:ext cx="573" cy="518"/>
              <a:chOff x="192" y="2688"/>
              <a:chExt cx="573" cy="518"/>
            </a:xfrm>
          </p:grpSpPr>
          <p:pic>
            <p:nvPicPr>
              <p:cNvPr id="17456" name="Picture 101"/>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7" name="Text Box 102"/>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H1</a:t>
                </a:r>
              </a:p>
            </p:txBody>
          </p:sp>
        </p:grpSp>
        <p:grpSp>
          <p:nvGrpSpPr>
            <p:cNvPr id="5" name="Group 103"/>
            <p:cNvGrpSpPr>
              <a:grpSpLocks/>
            </p:cNvGrpSpPr>
            <p:nvPr/>
          </p:nvGrpSpPr>
          <p:grpSpPr bwMode="auto">
            <a:xfrm>
              <a:off x="1536" y="3360"/>
              <a:ext cx="573" cy="518"/>
              <a:chOff x="192" y="2688"/>
              <a:chExt cx="573" cy="518"/>
            </a:xfrm>
          </p:grpSpPr>
          <p:pic>
            <p:nvPicPr>
              <p:cNvPr id="17454" name="Picture 104"/>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5" name="Text Box 105"/>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H2</a:t>
                </a:r>
              </a:p>
            </p:txBody>
          </p:sp>
        </p:grpSp>
        <p:grpSp>
          <p:nvGrpSpPr>
            <p:cNvPr id="6" name="Group 106"/>
            <p:cNvGrpSpPr>
              <a:grpSpLocks/>
            </p:cNvGrpSpPr>
            <p:nvPr/>
          </p:nvGrpSpPr>
          <p:grpSpPr bwMode="auto">
            <a:xfrm>
              <a:off x="2592" y="3360"/>
              <a:ext cx="573" cy="518"/>
              <a:chOff x="192" y="2688"/>
              <a:chExt cx="573" cy="518"/>
            </a:xfrm>
          </p:grpSpPr>
          <p:pic>
            <p:nvPicPr>
              <p:cNvPr id="17452" name="Picture 107"/>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3" name="Text Box 108"/>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H3</a:t>
                </a:r>
              </a:p>
            </p:txBody>
          </p:sp>
        </p:grpSp>
        <p:grpSp>
          <p:nvGrpSpPr>
            <p:cNvPr id="7" name="Group 109"/>
            <p:cNvGrpSpPr>
              <a:grpSpLocks/>
            </p:cNvGrpSpPr>
            <p:nvPr/>
          </p:nvGrpSpPr>
          <p:grpSpPr bwMode="auto">
            <a:xfrm>
              <a:off x="4707" y="3360"/>
              <a:ext cx="573" cy="518"/>
              <a:chOff x="192" y="2688"/>
              <a:chExt cx="573" cy="518"/>
            </a:xfrm>
          </p:grpSpPr>
          <p:pic>
            <p:nvPicPr>
              <p:cNvPr id="17450" name="Picture 110"/>
              <p:cNvPicPr>
                <a:picLocks noChangeArrowheads="1"/>
              </p:cNvPicPr>
              <p:nvPr/>
            </p:nvPicPr>
            <p:blipFill>
              <a:blip r:embed="rId5" cstate="print"/>
              <a:srcRect/>
              <a:stretch>
                <a:fillRect/>
              </a:stretch>
            </p:blipFill>
            <p:spPr bwMode="auto">
              <a:xfrm>
                <a:off x="192" y="2688"/>
                <a:ext cx="573" cy="518"/>
              </a:xfrm>
              <a:prstGeom prst="rect">
                <a:avLst/>
              </a:prstGeom>
              <a:noFill/>
              <a:ln w="9525">
                <a:noFill/>
                <a:miter lim="800000"/>
                <a:headEnd/>
                <a:tailEnd/>
              </a:ln>
            </p:spPr>
          </p:pic>
          <p:sp>
            <p:nvSpPr>
              <p:cNvPr id="17451" name="Text Box 111"/>
              <p:cNvSpPr txBox="1">
                <a:spLocks noChangeArrowheads="1"/>
              </p:cNvSpPr>
              <p:nvPr/>
            </p:nvSpPr>
            <p:spPr bwMode="auto">
              <a:xfrm>
                <a:off x="288" y="2752"/>
                <a:ext cx="336" cy="250"/>
              </a:xfrm>
              <a:prstGeom prst="rect">
                <a:avLst/>
              </a:prstGeom>
              <a:noFill/>
              <a:ln w="57150" algn="ctr">
                <a:noFill/>
                <a:miter lim="800000"/>
                <a:headEnd/>
                <a:tailEnd/>
              </a:ln>
            </p:spPr>
            <p:txBody>
              <a:bodyPr>
                <a:spAutoFit/>
              </a:bodyPr>
              <a:lstStyle/>
              <a:p>
                <a:r>
                  <a:rPr lang="en-US" altLang="zh-TW">
                    <a:ea typeface="新細明體" pitchFamily="18" charset="-120"/>
                  </a:rPr>
                  <a:t>H4</a:t>
                </a:r>
              </a:p>
            </p:txBody>
          </p:sp>
        </p:grpSp>
        <p:pic>
          <p:nvPicPr>
            <p:cNvPr id="17446" name="Picture 112"/>
            <p:cNvPicPr>
              <a:picLocks noChangeAspect="1" noChangeArrowheads="1"/>
            </p:cNvPicPr>
            <p:nvPr/>
          </p:nvPicPr>
          <p:blipFill>
            <a:blip r:embed="rId6" cstate="print"/>
            <a:srcRect/>
            <a:stretch>
              <a:fillRect/>
            </a:stretch>
          </p:blipFill>
          <p:spPr bwMode="auto">
            <a:xfrm>
              <a:off x="864" y="2833"/>
              <a:ext cx="672" cy="287"/>
            </a:xfrm>
            <a:prstGeom prst="rect">
              <a:avLst/>
            </a:prstGeom>
            <a:noFill/>
            <a:ln w="9525">
              <a:noFill/>
              <a:miter lim="800000"/>
              <a:headEnd/>
              <a:tailEnd/>
            </a:ln>
          </p:spPr>
        </p:pic>
        <p:pic>
          <p:nvPicPr>
            <p:cNvPr id="17447" name="Picture 113"/>
            <p:cNvPicPr>
              <a:picLocks noChangeAspect="1" noChangeArrowheads="1"/>
            </p:cNvPicPr>
            <p:nvPr/>
          </p:nvPicPr>
          <p:blipFill>
            <a:blip r:embed="rId6" cstate="print"/>
            <a:srcRect/>
            <a:stretch>
              <a:fillRect/>
            </a:stretch>
          </p:blipFill>
          <p:spPr bwMode="auto">
            <a:xfrm>
              <a:off x="1488" y="2305"/>
              <a:ext cx="672" cy="287"/>
            </a:xfrm>
            <a:prstGeom prst="rect">
              <a:avLst/>
            </a:prstGeom>
            <a:noFill/>
            <a:ln w="9525">
              <a:noFill/>
              <a:miter lim="800000"/>
              <a:headEnd/>
              <a:tailEnd/>
            </a:ln>
          </p:spPr>
        </p:pic>
        <p:pic>
          <p:nvPicPr>
            <p:cNvPr id="17448" name="Picture 114"/>
            <p:cNvPicPr>
              <a:picLocks noChangeAspect="1" noChangeArrowheads="1"/>
            </p:cNvPicPr>
            <p:nvPr/>
          </p:nvPicPr>
          <p:blipFill>
            <a:blip r:embed="rId6" cstate="print"/>
            <a:srcRect/>
            <a:stretch>
              <a:fillRect/>
            </a:stretch>
          </p:blipFill>
          <p:spPr bwMode="auto">
            <a:xfrm>
              <a:off x="2448" y="2833"/>
              <a:ext cx="672" cy="287"/>
            </a:xfrm>
            <a:prstGeom prst="rect">
              <a:avLst/>
            </a:prstGeom>
            <a:noFill/>
            <a:ln w="9525">
              <a:noFill/>
              <a:miter lim="800000"/>
              <a:headEnd/>
              <a:tailEnd/>
            </a:ln>
          </p:spPr>
        </p:pic>
        <p:pic>
          <p:nvPicPr>
            <p:cNvPr id="17449" name="Picture 115"/>
            <p:cNvPicPr>
              <a:picLocks noChangeAspect="1" noChangeArrowheads="1"/>
            </p:cNvPicPr>
            <p:nvPr/>
          </p:nvPicPr>
          <p:blipFill>
            <a:blip r:embed="rId6" cstate="print"/>
            <a:srcRect/>
            <a:stretch>
              <a:fillRect/>
            </a:stretch>
          </p:blipFill>
          <p:spPr bwMode="auto">
            <a:xfrm>
              <a:off x="4608" y="2832"/>
              <a:ext cx="672" cy="287"/>
            </a:xfrm>
            <a:prstGeom prst="rect">
              <a:avLst/>
            </a:prstGeom>
            <a:noFill/>
            <a:ln w="9525">
              <a:noFill/>
              <a:miter lim="800000"/>
              <a:headEnd/>
              <a:tailEnd/>
            </a:ln>
          </p:spPr>
        </p:pic>
      </p:grpSp>
      <p:sp>
        <p:nvSpPr>
          <p:cNvPr id="17411" name="Rectangle 46"/>
          <p:cNvSpPr>
            <a:spLocks noGrp="1" noChangeArrowheads="1"/>
          </p:cNvSpPr>
          <p:nvPr>
            <p:ph type="title"/>
          </p:nvPr>
        </p:nvSpPr>
        <p:spPr>
          <a:xfrm>
            <a:off x="0" y="-152400"/>
            <a:ext cx="9144000" cy="1143000"/>
          </a:xfrm>
        </p:spPr>
        <p:txBody>
          <a:bodyPr>
            <a:normAutofit/>
          </a:bodyPr>
          <a:lstStyle/>
          <a:p>
            <a:pPr eaLnBrk="1" hangingPunct="1"/>
            <a:r>
              <a:rPr lang="en-US" altLang="zh-TW" b="1" dirty="0">
                <a:solidFill>
                  <a:srgbClr val="0070C0"/>
                </a:solidFill>
                <a:effectLst>
                  <a:outerShdw blurRad="38100" dist="38100" dir="2700000" algn="tl">
                    <a:srgbClr val="000000">
                      <a:alpha val="43137"/>
                    </a:srgbClr>
                  </a:outerShdw>
                </a:effectLst>
                <a:ea typeface="新細明體" pitchFamily="18" charset="-120"/>
              </a:rPr>
              <a:t>VLAN Synthesis </a:t>
            </a:r>
            <a:r>
              <a:rPr lang="en-US" altLang="zh-TW" dirty="0">
                <a:ea typeface="新細明體" pitchFamily="18" charset="-120"/>
              </a:rPr>
              <a:t>[Rao 09]</a:t>
            </a:r>
          </a:p>
        </p:txBody>
      </p:sp>
      <p:sp>
        <p:nvSpPr>
          <p:cNvPr id="172079" name="Rectangle 47"/>
          <p:cNvSpPr>
            <a:spLocks noGrp="1" noChangeArrowheads="1"/>
          </p:cNvSpPr>
          <p:nvPr>
            <p:ph type="body" idx="1"/>
          </p:nvPr>
        </p:nvSpPr>
        <p:spPr>
          <a:xfrm>
            <a:off x="304800" y="914400"/>
            <a:ext cx="8763000" cy="1809750"/>
          </a:xfrm>
        </p:spPr>
        <p:txBody>
          <a:bodyPr>
            <a:normAutofit fontScale="92500" lnSpcReduction="20000"/>
          </a:bodyPr>
          <a:lstStyle/>
          <a:p>
            <a:pPr eaLnBrk="1" hangingPunct="1"/>
            <a:r>
              <a:rPr lang="en-US" altLang="zh-TW" dirty="0">
                <a:ea typeface="新細明體" pitchFamily="18" charset="-120"/>
              </a:rPr>
              <a:t>Assign contiguous IPs to topologically separated hosts.  Done manually today</a:t>
            </a:r>
          </a:p>
          <a:p>
            <a:pPr eaLnBrk="1" hangingPunct="1"/>
            <a:r>
              <a:rPr lang="en-US" altLang="zh-TW" dirty="0">
                <a:ea typeface="新細明體" pitchFamily="18" charset="-120"/>
              </a:rPr>
              <a:t>Constrain broadcast costs</a:t>
            </a:r>
          </a:p>
          <a:p>
            <a:pPr eaLnBrk="1" hangingPunct="1"/>
            <a:r>
              <a:rPr lang="en-US" altLang="zh-TW" dirty="0">
                <a:ea typeface="新細明體" pitchFamily="18" charset="-120"/>
              </a:rPr>
              <a:t>Limit routing inefficiencies</a:t>
            </a:r>
          </a:p>
        </p:txBody>
      </p:sp>
      <p:sp>
        <p:nvSpPr>
          <p:cNvPr id="172081" name="Text Box 49"/>
          <p:cNvSpPr txBox="1">
            <a:spLocks noChangeArrowheads="1"/>
          </p:cNvSpPr>
          <p:nvPr/>
        </p:nvSpPr>
        <p:spPr bwMode="auto">
          <a:xfrm>
            <a:off x="2667000" y="4356100"/>
            <a:ext cx="1082675" cy="476250"/>
          </a:xfrm>
          <a:prstGeom prst="rect">
            <a:avLst/>
          </a:prstGeom>
          <a:noFill/>
          <a:ln w="9525">
            <a:noFill/>
            <a:miter lim="800000"/>
            <a:headEnd/>
            <a:tailEnd/>
          </a:ln>
        </p:spPr>
        <p:txBody>
          <a:bodyPr lIns="111804" tIns="55902" rIns="111804" bIns="55902">
            <a:spAutoFit/>
          </a:bodyPr>
          <a:lstStyle/>
          <a:p>
            <a:pPr defTabSz="842963"/>
            <a:r>
              <a:rPr kumimoji="1" lang="en-US" altLang="zh-TW" sz="2400" b="1">
                <a:solidFill>
                  <a:srgbClr val="990000"/>
                </a:solidFill>
                <a:latin typeface="Arial" pitchFamily="34" charset="0"/>
                <a:ea typeface="新細明體" pitchFamily="18" charset="-120"/>
              </a:rPr>
              <a:t>Data</a:t>
            </a:r>
          </a:p>
        </p:txBody>
      </p:sp>
      <p:sp>
        <p:nvSpPr>
          <p:cNvPr id="17414" name="Text Box 56"/>
          <p:cNvSpPr txBox="1">
            <a:spLocks noChangeArrowheads="1"/>
          </p:cNvSpPr>
          <p:nvPr/>
        </p:nvSpPr>
        <p:spPr bwMode="auto">
          <a:xfrm>
            <a:off x="76200" y="3365500"/>
            <a:ext cx="1600200" cy="457200"/>
          </a:xfrm>
          <a:prstGeom prst="rect">
            <a:avLst/>
          </a:prstGeom>
          <a:noFill/>
          <a:ln w="9525">
            <a:noFill/>
            <a:miter lim="800000"/>
            <a:headEnd/>
            <a:tailEnd/>
          </a:ln>
        </p:spPr>
        <p:txBody>
          <a:bodyPr>
            <a:spAutoFit/>
          </a:bodyPr>
          <a:lstStyle/>
          <a:p>
            <a:pPr eaLnBrk="0" hangingPunct="0">
              <a:buClr>
                <a:schemeClr val="accent2"/>
              </a:buClr>
            </a:pPr>
            <a:r>
              <a:rPr lang="en-US" altLang="zh-TW" sz="2400" b="1">
                <a:solidFill>
                  <a:srgbClr val="008000"/>
                </a:solidFill>
                <a:latin typeface="Arial" pitchFamily="34" charset="0"/>
                <a:ea typeface="新細明體" pitchFamily="18" charset="-120"/>
              </a:rPr>
              <a:t>Building1</a:t>
            </a:r>
            <a:r>
              <a:rPr lang="en-US" altLang="zh-TW" sz="2400" b="1">
                <a:latin typeface="Arial" pitchFamily="34" charset="0"/>
                <a:ea typeface="新細明體" pitchFamily="18" charset="-120"/>
              </a:rPr>
              <a:t> </a:t>
            </a:r>
            <a:endParaRPr kumimoji="1" lang="en-US" altLang="zh-TW" sz="2400">
              <a:latin typeface="Arial" pitchFamily="34" charset="0"/>
              <a:ea typeface="新細明體" pitchFamily="18" charset="-120"/>
            </a:endParaRPr>
          </a:p>
        </p:txBody>
      </p:sp>
      <p:sp>
        <p:nvSpPr>
          <p:cNvPr id="17415" name="Text Box 59"/>
          <p:cNvSpPr txBox="1">
            <a:spLocks noChangeArrowheads="1"/>
          </p:cNvSpPr>
          <p:nvPr/>
        </p:nvSpPr>
        <p:spPr bwMode="auto">
          <a:xfrm>
            <a:off x="7620000" y="3136900"/>
            <a:ext cx="1600200" cy="457200"/>
          </a:xfrm>
          <a:prstGeom prst="rect">
            <a:avLst/>
          </a:prstGeom>
          <a:noFill/>
          <a:ln w="9525">
            <a:noFill/>
            <a:miter lim="800000"/>
            <a:headEnd/>
            <a:tailEnd/>
          </a:ln>
        </p:spPr>
        <p:txBody>
          <a:bodyPr>
            <a:spAutoFit/>
          </a:bodyPr>
          <a:lstStyle/>
          <a:p>
            <a:pPr eaLnBrk="0" hangingPunct="0">
              <a:buClr>
                <a:schemeClr val="accent2"/>
              </a:buClr>
            </a:pPr>
            <a:r>
              <a:rPr lang="en-US" altLang="zh-TW" sz="2400" b="1">
                <a:solidFill>
                  <a:srgbClr val="008000"/>
                </a:solidFill>
                <a:latin typeface="Arial" pitchFamily="34" charset="0"/>
                <a:ea typeface="新細明體" pitchFamily="18" charset="-120"/>
              </a:rPr>
              <a:t>Building2 </a:t>
            </a:r>
            <a:endParaRPr kumimoji="1" lang="en-US" altLang="zh-TW" sz="2400">
              <a:solidFill>
                <a:srgbClr val="008000"/>
              </a:solidFill>
              <a:latin typeface="Arial" pitchFamily="34" charset="0"/>
              <a:ea typeface="新細明體" pitchFamily="18" charset="-120"/>
            </a:endParaRPr>
          </a:p>
        </p:txBody>
      </p:sp>
      <p:sp>
        <p:nvSpPr>
          <p:cNvPr id="172096" name="Freeform 64"/>
          <p:cNvSpPr>
            <a:spLocks/>
          </p:cNvSpPr>
          <p:nvPr/>
        </p:nvSpPr>
        <p:spPr bwMode="auto">
          <a:xfrm>
            <a:off x="1219200" y="5029200"/>
            <a:ext cx="1438275" cy="381000"/>
          </a:xfrm>
          <a:custGeom>
            <a:avLst/>
            <a:gdLst>
              <a:gd name="T0" fmla="*/ 0 w 862"/>
              <a:gd name="T1" fmla="*/ 2147483647 h 318"/>
              <a:gd name="T2" fmla="*/ 2147483647 w 862"/>
              <a:gd name="T3" fmla="*/ 0 h 318"/>
              <a:gd name="T4" fmla="*/ 2147483647 w 862"/>
              <a:gd name="T5" fmla="*/ 2147483647 h 318"/>
              <a:gd name="T6" fmla="*/ 0 60000 65536"/>
              <a:gd name="T7" fmla="*/ 0 60000 65536"/>
              <a:gd name="T8" fmla="*/ 0 60000 65536"/>
              <a:gd name="T9" fmla="*/ 0 w 862"/>
              <a:gd name="T10" fmla="*/ 0 h 318"/>
              <a:gd name="T11" fmla="*/ 862 w 862"/>
              <a:gd name="T12" fmla="*/ 318 h 318"/>
            </a:gdLst>
            <a:ahLst/>
            <a:cxnLst>
              <a:cxn ang="T6">
                <a:pos x="T0" y="T1"/>
              </a:cxn>
              <a:cxn ang="T7">
                <a:pos x="T2" y="T3"/>
              </a:cxn>
              <a:cxn ang="T8">
                <a:pos x="T4" y="T5"/>
              </a:cxn>
            </a:cxnLst>
            <a:rect l="T9" t="T10" r="T11" b="T12"/>
            <a:pathLst>
              <a:path w="862" h="318">
                <a:moveTo>
                  <a:pt x="0" y="318"/>
                </a:moveTo>
                <a:cubicBezTo>
                  <a:pt x="155" y="159"/>
                  <a:pt x="310" y="0"/>
                  <a:pt x="454" y="0"/>
                </a:cubicBezTo>
                <a:cubicBezTo>
                  <a:pt x="598" y="0"/>
                  <a:pt x="730" y="159"/>
                  <a:pt x="862" y="318"/>
                </a:cubicBezTo>
              </a:path>
            </a:pathLst>
          </a:custGeom>
          <a:noFill/>
          <a:ln w="41275">
            <a:solidFill>
              <a:schemeClr val="accent2"/>
            </a:solidFill>
            <a:prstDash val="lgDash"/>
            <a:round/>
            <a:headEnd/>
            <a:tailEnd type="triangle" w="med" len="med"/>
          </a:ln>
        </p:spPr>
        <p:txBody>
          <a:bodyPr/>
          <a:lstStyle/>
          <a:p>
            <a:endParaRPr lang="en-US"/>
          </a:p>
        </p:txBody>
      </p:sp>
      <p:grpSp>
        <p:nvGrpSpPr>
          <p:cNvPr id="8" name="Group 124"/>
          <p:cNvGrpSpPr>
            <a:grpSpLocks/>
          </p:cNvGrpSpPr>
          <p:nvPr/>
        </p:nvGrpSpPr>
        <p:grpSpPr bwMode="auto">
          <a:xfrm>
            <a:off x="3810000" y="3594100"/>
            <a:ext cx="1066800" cy="685800"/>
            <a:chOff x="2304" y="1440"/>
            <a:chExt cx="672" cy="432"/>
          </a:xfrm>
        </p:grpSpPr>
        <p:sp>
          <p:nvSpPr>
            <p:cNvPr id="17424" name="AutoShape 121"/>
            <p:cNvSpPr>
              <a:spLocks noChangeArrowheads="1"/>
            </p:cNvSpPr>
            <p:nvPr/>
          </p:nvSpPr>
          <p:spPr bwMode="auto">
            <a:xfrm>
              <a:off x="2304" y="1440"/>
              <a:ext cx="672" cy="432"/>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pic>
          <p:nvPicPr>
            <p:cNvPr id="17425" name="Picture 116"/>
            <p:cNvPicPr>
              <a:picLocks noChangeArrowheads="1"/>
            </p:cNvPicPr>
            <p:nvPr/>
          </p:nvPicPr>
          <p:blipFill>
            <a:blip r:embed="rId7" cstate="print"/>
            <a:srcRect/>
            <a:stretch>
              <a:fillRect/>
            </a:stretch>
          </p:blipFill>
          <p:spPr bwMode="auto">
            <a:xfrm>
              <a:off x="2352" y="1488"/>
              <a:ext cx="571" cy="336"/>
            </a:xfrm>
            <a:prstGeom prst="rect">
              <a:avLst/>
            </a:prstGeom>
            <a:noFill/>
            <a:ln w="9525">
              <a:noFill/>
              <a:miter lim="800000"/>
              <a:headEnd/>
              <a:tailEnd/>
            </a:ln>
          </p:spPr>
        </p:pic>
      </p:grpSp>
      <p:grpSp>
        <p:nvGrpSpPr>
          <p:cNvPr id="9" name="Group 125"/>
          <p:cNvGrpSpPr>
            <a:grpSpLocks/>
          </p:cNvGrpSpPr>
          <p:nvPr/>
        </p:nvGrpSpPr>
        <p:grpSpPr bwMode="auto">
          <a:xfrm>
            <a:off x="7162800" y="3594100"/>
            <a:ext cx="1066800" cy="685800"/>
            <a:chOff x="3504" y="1440"/>
            <a:chExt cx="672" cy="432"/>
          </a:xfrm>
        </p:grpSpPr>
        <p:sp>
          <p:nvSpPr>
            <p:cNvPr id="17422" name="AutoShape 122"/>
            <p:cNvSpPr>
              <a:spLocks noChangeArrowheads="1"/>
            </p:cNvSpPr>
            <p:nvPr/>
          </p:nvSpPr>
          <p:spPr bwMode="auto">
            <a:xfrm>
              <a:off x="3504" y="1440"/>
              <a:ext cx="672" cy="432"/>
            </a:xfrm>
            <a:prstGeom prst="roundRect">
              <a:avLst>
                <a:gd name="adj" fmla="val 16667"/>
              </a:avLst>
            </a:prstGeom>
            <a:solidFill>
              <a:srgbClr val="FFFF00"/>
            </a:solidFill>
            <a:ln w="9525">
              <a:solidFill>
                <a:schemeClr val="tx1"/>
              </a:solidFill>
              <a:prstDash val="dash"/>
              <a:round/>
              <a:headEnd/>
              <a:tailEnd/>
            </a:ln>
          </p:spPr>
          <p:txBody>
            <a:bodyPr wrap="none" anchor="ctr"/>
            <a:lstStyle/>
            <a:p>
              <a:pPr algn="ctr"/>
              <a:endParaRPr lang="zh-TW" altLang="en-US">
                <a:ea typeface="新細明體" pitchFamily="18" charset="-120"/>
              </a:endParaRPr>
            </a:p>
          </p:txBody>
        </p:sp>
        <p:pic>
          <p:nvPicPr>
            <p:cNvPr id="17423" name="Picture 123"/>
            <p:cNvPicPr>
              <a:picLocks noChangeArrowheads="1"/>
            </p:cNvPicPr>
            <p:nvPr/>
          </p:nvPicPr>
          <p:blipFill>
            <a:blip r:embed="rId7" cstate="print"/>
            <a:srcRect/>
            <a:stretch>
              <a:fillRect/>
            </a:stretch>
          </p:blipFill>
          <p:spPr bwMode="auto">
            <a:xfrm>
              <a:off x="3552" y="1488"/>
              <a:ext cx="571" cy="336"/>
            </a:xfrm>
            <a:prstGeom prst="rect">
              <a:avLst/>
            </a:prstGeom>
            <a:noFill/>
            <a:ln w="9525">
              <a:noFill/>
              <a:miter lim="800000"/>
              <a:headEnd/>
              <a:tailEnd/>
            </a:ln>
          </p:spPr>
        </p:pic>
      </p:grpSp>
      <p:sp>
        <p:nvSpPr>
          <p:cNvPr id="172150" name="Freeform 118"/>
          <p:cNvSpPr>
            <a:spLocks/>
          </p:cNvSpPr>
          <p:nvPr/>
        </p:nvSpPr>
        <p:spPr bwMode="auto">
          <a:xfrm>
            <a:off x="838200" y="3594100"/>
            <a:ext cx="7467600" cy="1816100"/>
          </a:xfrm>
          <a:custGeom>
            <a:avLst/>
            <a:gdLst>
              <a:gd name="T0" fmla="*/ 0 w 4872"/>
              <a:gd name="T1" fmla="*/ 2147483647 h 1144"/>
              <a:gd name="T2" fmla="*/ 2147483647 w 4872"/>
              <a:gd name="T3" fmla="*/ 2147483647 h 1144"/>
              <a:gd name="T4" fmla="*/ 2147483647 w 4872"/>
              <a:gd name="T5" fmla="*/ 2147483647 h 1144"/>
              <a:gd name="T6" fmla="*/ 2147483647 w 4872"/>
              <a:gd name="T7" fmla="*/ 2147483647 h 1144"/>
              <a:gd name="T8" fmla="*/ 2147483647 w 4872"/>
              <a:gd name="T9" fmla="*/ 2147483647 h 1144"/>
              <a:gd name="T10" fmla="*/ 2147483647 w 4872"/>
              <a:gd name="T11" fmla="*/ 2147483647 h 1144"/>
              <a:gd name="T12" fmla="*/ 0 60000 65536"/>
              <a:gd name="T13" fmla="*/ 0 60000 65536"/>
              <a:gd name="T14" fmla="*/ 0 60000 65536"/>
              <a:gd name="T15" fmla="*/ 0 60000 65536"/>
              <a:gd name="T16" fmla="*/ 0 60000 65536"/>
              <a:gd name="T17" fmla="*/ 0 60000 65536"/>
              <a:gd name="T18" fmla="*/ 0 w 4872"/>
              <a:gd name="T19" fmla="*/ 0 h 1144"/>
              <a:gd name="T20" fmla="*/ 4872 w 4872"/>
              <a:gd name="T21" fmla="*/ 1144 h 1144"/>
            </a:gdLst>
            <a:ahLst/>
            <a:cxnLst>
              <a:cxn ang="T12">
                <a:pos x="T0" y="T1"/>
              </a:cxn>
              <a:cxn ang="T13">
                <a:pos x="T2" y="T3"/>
              </a:cxn>
              <a:cxn ang="T14">
                <a:pos x="T4" y="T5"/>
              </a:cxn>
              <a:cxn ang="T15">
                <a:pos x="T6" y="T7"/>
              </a:cxn>
              <a:cxn ang="T16">
                <a:pos x="T8" y="T9"/>
              </a:cxn>
              <a:cxn ang="T17">
                <a:pos x="T10" y="T11"/>
              </a:cxn>
            </a:cxnLst>
            <a:rect l="T18" t="T19" r="T20" b="T21"/>
            <a:pathLst>
              <a:path w="4872" h="1144">
                <a:moveTo>
                  <a:pt x="0" y="1144"/>
                </a:moveTo>
                <a:cubicBezTo>
                  <a:pt x="120" y="756"/>
                  <a:pt x="240" y="368"/>
                  <a:pt x="960" y="184"/>
                </a:cubicBezTo>
                <a:cubicBezTo>
                  <a:pt x="1680" y="0"/>
                  <a:pt x="3768" y="24"/>
                  <a:pt x="4320" y="40"/>
                </a:cubicBezTo>
                <a:cubicBezTo>
                  <a:pt x="4872" y="56"/>
                  <a:pt x="4744" y="232"/>
                  <a:pt x="4272" y="280"/>
                </a:cubicBezTo>
                <a:cubicBezTo>
                  <a:pt x="3800" y="328"/>
                  <a:pt x="2000" y="192"/>
                  <a:pt x="1488" y="328"/>
                </a:cubicBezTo>
                <a:cubicBezTo>
                  <a:pt x="976" y="464"/>
                  <a:pt x="1088" y="780"/>
                  <a:pt x="1200" y="1096"/>
                </a:cubicBezTo>
              </a:path>
            </a:pathLst>
          </a:custGeom>
          <a:noFill/>
          <a:ln w="57150">
            <a:solidFill>
              <a:srgbClr val="FF0000"/>
            </a:solidFill>
            <a:prstDash val="sysDot"/>
            <a:round/>
            <a:headEnd/>
            <a:tailEnd type="triangle" w="med" len="med"/>
          </a:ln>
        </p:spPr>
        <p:txBody>
          <a:bodyPr>
            <a:spAutoFit/>
          </a:bodyPr>
          <a:lstStyle/>
          <a:p>
            <a:endParaRPr lang="en-US"/>
          </a:p>
        </p:txBody>
      </p:sp>
      <p:sp>
        <p:nvSpPr>
          <p:cNvPr id="17420" name="Freeform 58"/>
          <p:cNvSpPr>
            <a:spLocks/>
          </p:cNvSpPr>
          <p:nvPr/>
        </p:nvSpPr>
        <p:spPr bwMode="auto">
          <a:xfrm>
            <a:off x="6235700" y="3429000"/>
            <a:ext cx="2679700" cy="2755900"/>
          </a:xfrm>
          <a:custGeom>
            <a:avLst/>
            <a:gdLst>
              <a:gd name="T0" fmla="*/ 2147483647 w 1544"/>
              <a:gd name="T1" fmla="*/ 2147483647 h 2024"/>
              <a:gd name="T2" fmla="*/ 2147483647 w 1544"/>
              <a:gd name="T3" fmla="*/ 2147483647 h 2024"/>
              <a:gd name="T4" fmla="*/ 2147483647 w 1544"/>
              <a:gd name="T5" fmla="*/ 2147483647 h 2024"/>
              <a:gd name="T6" fmla="*/ 2147483647 w 1544"/>
              <a:gd name="T7" fmla="*/ 2147483647 h 2024"/>
              <a:gd name="T8" fmla="*/ 2147483647 w 1544"/>
              <a:gd name="T9" fmla="*/ 2147483647 h 2024"/>
              <a:gd name="T10" fmla="*/ 0 60000 65536"/>
              <a:gd name="T11" fmla="*/ 0 60000 65536"/>
              <a:gd name="T12" fmla="*/ 0 60000 65536"/>
              <a:gd name="T13" fmla="*/ 0 60000 65536"/>
              <a:gd name="T14" fmla="*/ 0 60000 65536"/>
              <a:gd name="T15" fmla="*/ 0 w 1544"/>
              <a:gd name="T16" fmla="*/ 0 h 2024"/>
              <a:gd name="T17" fmla="*/ 1544 w 1544"/>
              <a:gd name="T18" fmla="*/ 2024 h 2024"/>
            </a:gdLst>
            <a:ahLst/>
            <a:cxnLst>
              <a:cxn ang="T10">
                <a:pos x="T0" y="T1"/>
              </a:cxn>
              <a:cxn ang="T11">
                <a:pos x="T2" y="T3"/>
              </a:cxn>
              <a:cxn ang="T12">
                <a:pos x="T4" y="T5"/>
              </a:cxn>
              <a:cxn ang="T13">
                <a:pos x="T6" y="T7"/>
              </a:cxn>
              <a:cxn ang="T14">
                <a:pos x="T8" y="T9"/>
              </a:cxn>
            </a:cxnLst>
            <a:rect l="T15" t="T16" r="T17" b="T18"/>
            <a:pathLst>
              <a:path w="1544" h="2024">
                <a:moveTo>
                  <a:pt x="152" y="2024"/>
                </a:moveTo>
                <a:cubicBezTo>
                  <a:pt x="76" y="1464"/>
                  <a:pt x="0" y="904"/>
                  <a:pt x="56" y="584"/>
                </a:cubicBezTo>
                <a:cubicBezTo>
                  <a:pt x="112" y="264"/>
                  <a:pt x="296" y="176"/>
                  <a:pt x="488" y="104"/>
                </a:cubicBezTo>
                <a:cubicBezTo>
                  <a:pt x="680" y="32"/>
                  <a:pt x="1032" y="0"/>
                  <a:pt x="1208" y="152"/>
                </a:cubicBezTo>
                <a:cubicBezTo>
                  <a:pt x="1384" y="304"/>
                  <a:pt x="1464" y="660"/>
                  <a:pt x="1544" y="1016"/>
                </a:cubicBezTo>
              </a:path>
            </a:pathLst>
          </a:custGeom>
          <a:noFill/>
          <a:ln w="44450">
            <a:solidFill>
              <a:srgbClr val="008000"/>
            </a:solidFill>
            <a:prstDash val="lgDashDot"/>
            <a:round/>
            <a:headEnd/>
            <a:tailEnd/>
          </a:ln>
        </p:spPr>
        <p:txBody>
          <a:bodyPr>
            <a:spAutoFit/>
          </a:bodyPr>
          <a:lstStyle/>
          <a:p>
            <a:endParaRPr lang="en-US"/>
          </a:p>
        </p:txBody>
      </p:sp>
      <p:sp>
        <p:nvSpPr>
          <p:cNvPr id="17421" name="Freeform 57"/>
          <p:cNvSpPr>
            <a:spLocks/>
          </p:cNvSpPr>
          <p:nvPr/>
        </p:nvSpPr>
        <p:spPr bwMode="auto">
          <a:xfrm>
            <a:off x="304800" y="3441700"/>
            <a:ext cx="5334000" cy="2882900"/>
          </a:xfrm>
          <a:custGeom>
            <a:avLst/>
            <a:gdLst>
              <a:gd name="T0" fmla="*/ 0 w 3760"/>
              <a:gd name="T1" fmla="*/ 2147483647 h 2152"/>
              <a:gd name="T2" fmla="*/ 2147483647 w 3760"/>
              <a:gd name="T3" fmla="*/ 2147483647 h 2152"/>
              <a:gd name="T4" fmla="*/ 2147483647 w 3760"/>
              <a:gd name="T5" fmla="*/ 2147483647 h 2152"/>
              <a:gd name="T6" fmla="*/ 2147483647 w 3760"/>
              <a:gd name="T7" fmla="*/ 2147483647 h 2152"/>
              <a:gd name="T8" fmla="*/ 2147483647 w 3760"/>
              <a:gd name="T9" fmla="*/ 2147483647 h 2152"/>
              <a:gd name="T10" fmla="*/ 2147483647 w 3760"/>
              <a:gd name="T11" fmla="*/ 2147483647 h 2152"/>
              <a:gd name="T12" fmla="*/ 0 60000 65536"/>
              <a:gd name="T13" fmla="*/ 0 60000 65536"/>
              <a:gd name="T14" fmla="*/ 0 60000 65536"/>
              <a:gd name="T15" fmla="*/ 0 60000 65536"/>
              <a:gd name="T16" fmla="*/ 0 60000 65536"/>
              <a:gd name="T17" fmla="*/ 0 60000 65536"/>
              <a:gd name="T18" fmla="*/ 0 w 3760"/>
              <a:gd name="T19" fmla="*/ 0 h 2152"/>
              <a:gd name="T20" fmla="*/ 3760 w 3760"/>
              <a:gd name="T21" fmla="*/ 2152 h 2152"/>
            </a:gdLst>
            <a:ahLst/>
            <a:cxnLst>
              <a:cxn ang="T12">
                <a:pos x="T0" y="T1"/>
              </a:cxn>
              <a:cxn ang="T13">
                <a:pos x="T2" y="T3"/>
              </a:cxn>
              <a:cxn ang="T14">
                <a:pos x="T4" y="T5"/>
              </a:cxn>
              <a:cxn ang="T15">
                <a:pos x="T6" y="T7"/>
              </a:cxn>
              <a:cxn ang="T16">
                <a:pos x="T8" y="T9"/>
              </a:cxn>
              <a:cxn ang="T17">
                <a:pos x="T10" y="T11"/>
              </a:cxn>
            </a:cxnLst>
            <a:rect l="T18" t="T19" r="T20" b="T21"/>
            <a:pathLst>
              <a:path w="3760" h="2152">
                <a:moveTo>
                  <a:pt x="0" y="1768"/>
                </a:moveTo>
                <a:cubicBezTo>
                  <a:pt x="128" y="1240"/>
                  <a:pt x="256" y="712"/>
                  <a:pt x="576" y="424"/>
                </a:cubicBezTo>
                <a:cubicBezTo>
                  <a:pt x="896" y="136"/>
                  <a:pt x="1440" y="80"/>
                  <a:pt x="1920" y="40"/>
                </a:cubicBezTo>
                <a:cubicBezTo>
                  <a:pt x="2400" y="0"/>
                  <a:pt x="3152" y="16"/>
                  <a:pt x="3456" y="184"/>
                </a:cubicBezTo>
                <a:cubicBezTo>
                  <a:pt x="3760" y="352"/>
                  <a:pt x="3752" y="720"/>
                  <a:pt x="3744" y="1048"/>
                </a:cubicBezTo>
                <a:cubicBezTo>
                  <a:pt x="3736" y="1376"/>
                  <a:pt x="3572" y="1764"/>
                  <a:pt x="3408" y="2152"/>
                </a:cubicBezTo>
              </a:path>
            </a:pathLst>
          </a:custGeom>
          <a:noFill/>
          <a:ln w="44450">
            <a:solidFill>
              <a:srgbClr val="008000"/>
            </a:solidFill>
            <a:prstDash val="lgDashDot"/>
            <a:round/>
            <a:headEnd/>
            <a:tailEnd/>
          </a:ln>
        </p:spPr>
        <p:txBody>
          <a:bodyPr>
            <a:spAutoFit/>
          </a:bodyPr>
          <a:lstStyle/>
          <a:p>
            <a:endParaRPr lang="en-US"/>
          </a:p>
        </p:txBody>
      </p:sp>
      <p:grpSp>
        <p:nvGrpSpPr>
          <p:cNvPr id="57" name="Group 149"/>
          <p:cNvGrpSpPr>
            <a:grpSpLocks/>
          </p:cNvGrpSpPr>
          <p:nvPr/>
        </p:nvGrpSpPr>
        <p:grpSpPr bwMode="auto">
          <a:xfrm>
            <a:off x="5689745" y="1905000"/>
            <a:ext cx="2362200" cy="990600"/>
            <a:chOff x="0" y="1824"/>
            <a:chExt cx="1488" cy="624"/>
          </a:xfrm>
        </p:grpSpPr>
        <p:sp>
          <p:nvSpPr>
            <p:cNvPr id="58" name="Rectangle 133"/>
            <p:cNvSpPr>
              <a:spLocks noChangeArrowheads="1"/>
            </p:cNvSpPr>
            <p:nvPr/>
          </p:nvSpPr>
          <p:spPr bwMode="auto">
            <a:xfrm>
              <a:off x="0" y="1824"/>
              <a:ext cx="1392" cy="624"/>
            </a:xfrm>
            <a:prstGeom prst="rect">
              <a:avLst/>
            </a:prstGeom>
            <a:noFill/>
            <a:ln w="12700" algn="ctr">
              <a:solidFill>
                <a:schemeClr val="tx1"/>
              </a:solidFill>
              <a:miter lim="800000"/>
              <a:headEnd/>
              <a:tailEnd/>
            </a:ln>
          </p:spPr>
          <p:txBody>
            <a:bodyPr anchor="ctr">
              <a:spAutoFit/>
            </a:bodyPr>
            <a:lstStyle/>
            <a:p>
              <a:endParaRPr lang="en-US"/>
            </a:p>
          </p:txBody>
        </p:sp>
        <p:sp>
          <p:nvSpPr>
            <p:cNvPr id="59" name="AutoShape 142"/>
            <p:cNvSpPr>
              <a:spLocks noChangeArrowheads="1"/>
            </p:cNvSpPr>
            <p:nvPr/>
          </p:nvSpPr>
          <p:spPr bwMode="auto">
            <a:xfrm>
              <a:off x="48" y="2160"/>
              <a:ext cx="240" cy="214"/>
            </a:xfrm>
            <a:prstGeom prst="roundRect">
              <a:avLst>
                <a:gd name="adj" fmla="val 16667"/>
              </a:avLst>
            </a:prstGeom>
            <a:solidFill>
              <a:srgbClr val="FFFF00"/>
            </a:solidFill>
            <a:ln w="9525">
              <a:solidFill>
                <a:schemeClr val="tx1"/>
              </a:solidFill>
              <a:prstDash val="dash"/>
              <a:round/>
              <a:headEnd/>
              <a:tailEnd/>
            </a:ln>
          </p:spPr>
          <p:txBody>
            <a:bodyPr wrap="none" anchor="ctr"/>
            <a:lstStyle/>
            <a:p>
              <a:endParaRPr lang="en-US"/>
            </a:p>
          </p:txBody>
        </p:sp>
        <p:sp>
          <p:nvSpPr>
            <p:cNvPr id="60" name="Text Box 143"/>
            <p:cNvSpPr txBox="1">
              <a:spLocks noChangeArrowheads="1"/>
            </p:cNvSpPr>
            <p:nvPr/>
          </p:nvSpPr>
          <p:spPr bwMode="auto">
            <a:xfrm>
              <a:off x="336" y="2150"/>
              <a:ext cx="1152" cy="250"/>
            </a:xfrm>
            <a:prstGeom prst="rect">
              <a:avLst/>
            </a:prstGeom>
            <a:noFill/>
            <a:ln w="57150" algn="ctr">
              <a:noFill/>
              <a:miter lim="800000"/>
              <a:headEnd/>
              <a:tailEnd/>
            </a:ln>
          </p:spPr>
          <p:txBody>
            <a:bodyPr>
              <a:spAutoFit/>
            </a:bodyPr>
            <a:lstStyle/>
            <a:p>
              <a:r>
                <a:rPr lang="en-US" altLang="zh-TW">
                  <a:ea typeface="新細明體" pitchFamily="18" charset="-120"/>
                </a:rPr>
                <a:t>Payroll VLAN</a:t>
              </a:r>
            </a:p>
          </p:txBody>
        </p:sp>
        <p:sp>
          <p:nvSpPr>
            <p:cNvPr id="61" name="AutoShape 145"/>
            <p:cNvSpPr>
              <a:spLocks noChangeArrowheads="1"/>
            </p:cNvSpPr>
            <p:nvPr/>
          </p:nvSpPr>
          <p:spPr bwMode="auto">
            <a:xfrm>
              <a:off x="48" y="1872"/>
              <a:ext cx="240" cy="214"/>
            </a:xfrm>
            <a:prstGeom prst="roundRect">
              <a:avLst>
                <a:gd name="adj" fmla="val 16667"/>
              </a:avLst>
            </a:prstGeom>
            <a:solidFill>
              <a:srgbClr val="FF99CC"/>
            </a:solidFill>
            <a:ln w="9525">
              <a:solidFill>
                <a:schemeClr val="tx1"/>
              </a:solidFill>
              <a:prstDash val="dash"/>
              <a:round/>
              <a:headEnd/>
              <a:tailEnd/>
            </a:ln>
          </p:spPr>
          <p:txBody>
            <a:bodyPr wrap="none" anchor="ctr"/>
            <a:lstStyle/>
            <a:p>
              <a:endParaRPr lang="en-US"/>
            </a:p>
          </p:txBody>
        </p:sp>
        <p:sp>
          <p:nvSpPr>
            <p:cNvPr id="62" name="Text Box 146"/>
            <p:cNvSpPr txBox="1">
              <a:spLocks noChangeArrowheads="1"/>
            </p:cNvSpPr>
            <p:nvPr/>
          </p:nvSpPr>
          <p:spPr bwMode="auto">
            <a:xfrm>
              <a:off x="336" y="1872"/>
              <a:ext cx="1056" cy="250"/>
            </a:xfrm>
            <a:prstGeom prst="rect">
              <a:avLst/>
            </a:prstGeom>
            <a:noFill/>
            <a:ln w="57150" algn="ctr">
              <a:noFill/>
              <a:miter lim="800000"/>
              <a:headEnd/>
              <a:tailEnd/>
            </a:ln>
          </p:spPr>
          <p:txBody>
            <a:bodyPr>
              <a:spAutoFit/>
            </a:bodyPr>
            <a:lstStyle/>
            <a:p>
              <a:r>
                <a:rPr lang="en-US" altLang="zh-TW">
                  <a:ea typeface="新細明體" pitchFamily="18" charset="-120"/>
                </a:rPr>
                <a:t>Sales VLAN</a:t>
              </a:r>
            </a:p>
          </p:txBody>
        </p:sp>
      </p:grpSp>
    </p:spTree>
    <p:custDataLst>
      <p:tags r:id="rId1"/>
    </p:custDataLst>
    <p:extLst>
      <p:ext uri="{BB962C8B-B14F-4D97-AF65-F5344CB8AC3E}">
        <p14:creationId xmlns:p14="http://schemas.microsoft.com/office/powerpoint/2010/main" val="374012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0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20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81" grpId="0"/>
      <p:bldP spid="172096" grpId="0" animBg="1"/>
      <p:bldP spid="17215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0"/>
            <a:ext cx="9144000" cy="1143000"/>
          </a:xfrm>
        </p:spPr>
        <p:txBody>
          <a:bodyPr/>
          <a:lstStyle/>
          <a:p>
            <a:pPr eaLnBrk="1" hangingPunct="1"/>
            <a:r>
              <a:rPr lang="en-US" altLang="zh-TW" dirty="0">
                <a:solidFill>
                  <a:schemeClr val="accent1"/>
                </a:solidFill>
                <a:ea typeface="新細明體" pitchFamily="18" charset="-120"/>
              </a:rPr>
              <a:t> </a:t>
            </a:r>
            <a:r>
              <a:rPr lang="en-US" altLang="zh-TW" sz="4000" b="1" dirty="0">
                <a:solidFill>
                  <a:schemeClr val="accent1"/>
                </a:solidFill>
                <a:effectLst>
                  <a:outerShdw blurRad="38100" dist="38100" dir="2700000" algn="tl">
                    <a:srgbClr val="000000">
                      <a:alpha val="43137"/>
                    </a:srgbClr>
                  </a:outerShdw>
                </a:effectLst>
                <a:ea typeface="新細明體" pitchFamily="18" charset="-120"/>
              </a:rPr>
              <a:t>Synthesizing VLANs</a:t>
            </a:r>
          </a:p>
        </p:txBody>
      </p:sp>
      <p:sp>
        <p:nvSpPr>
          <p:cNvPr id="1028" name="Rectangle 3"/>
          <p:cNvSpPr>
            <a:spLocks noGrp="1" noChangeArrowheads="1"/>
          </p:cNvSpPr>
          <p:nvPr>
            <p:ph type="body" idx="1"/>
          </p:nvPr>
        </p:nvSpPr>
        <p:spPr>
          <a:xfrm>
            <a:off x="457200" y="1143000"/>
            <a:ext cx="8229600" cy="5334000"/>
          </a:xfrm>
        </p:spPr>
        <p:txBody>
          <a:bodyPr>
            <a:normAutofit fontScale="85000" lnSpcReduction="20000"/>
          </a:bodyPr>
          <a:lstStyle/>
          <a:p>
            <a:pPr marL="0" indent="0">
              <a:buNone/>
            </a:pPr>
            <a:r>
              <a:rPr lang="en-US" altLang="zh-TW" dirty="0">
                <a:solidFill>
                  <a:srgbClr val="C00000"/>
                </a:solidFill>
              </a:rPr>
              <a:t>Goals:</a:t>
            </a:r>
          </a:p>
          <a:p>
            <a:pPr marL="514350" indent="-514350">
              <a:buAutoNum type="arabicParenR"/>
            </a:pPr>
            <a:r>
              <a:rPr lang="en-US" altLang="zh-TW" dirty="0"/>
              <a:t>Determine host membership of each VLAN</a:t>
            </a:r>
          </a:p>
          <a:p>
            <a:pPr marL="514350" indent="-514350">
              <a:buAutoNum type="arabicParenR"/>
            </a:pPr>
            <a:r>
              <a:rPr lang="en-US" altLang="zh-TW" dirty="0"/>
              <a:t>For each VLAN, find the best choice of root bridge and designated router </a:t>
            </a:r>
            <a:endParaRPr lang="en-US" altLang="zh-TW" dirty="0">
              <a:solidFill>
                <a:srgbClr val="C00000"/>
              </a:solidFill>
              <a:ea typeface="新細明體" pitchFamily="18" charset="-120"/>
            </a:endParaRPr>
          </a:p>
          <a:p>
            <a:pPr marL="57150" indent="0" eaLnBrk="1" hangingPunct="1">
              <a:buNone/>
              <a:defRPr/>
            </a:pPr>
            <a:r>
              <a:rPr lang="en-US" altLang="zh-TW" dirty="0">
                <a:solidFill>
                  <a:srgbClr val="C00000"/>
                </a:solidFill>
                <a:ea typeface="新細明體" pitchFamily="18" charset="-120"/>
              </a:rPr>
              <a:t>Correctness Constraint: </a:t>
            </a:r>
            <a:r>
              <a:rPr lang="en-US" altLang="zh-TW" dirty="0">
                <a:ea typeface="新細明體" pitchFamily="18" charset="-120"/>
              </a:rPr>
              <a:t>Hosts in distinct logical categories (e.g., sales must belong to different VLANs</a:t>
            </a:r>
          </a:p>
          <a:p>
            <a:pPr marL="57150" indent="0" eaLnBrk="1" hangingPunct="1">
              <a:buNone/>
              <a:defRPr/>
            </a:pPr>
            <a:r>
              <a:rPr lang="en-US" altLang="zh-TW" dirty="0">
                <a:solidFill>
                  <a:srgbClr val="C00000"/>
                </a:solidFill>
                <a:ea typeface="新細明體" pitchFamily="18" charset="-120"/>
              </a:rPr>
              <a:t>Feasibility Constraint</a:t>
            </a:r>
            <a:r>
              <a:rPr lang="en-US" altLang="zh-TW" dirty="0">
                <a:solidFill>
                  <a:srgbClr val="FF6600"/>
                </a:solidFill>
                <a:ea typeface="新細明體" pitchFamily="18" charset="-120"/>
              </a:rPr>
              <a:t>:</a:t>
            </a:r>
            <a:r>
              <a:rPr lang="en-US" altLang="zh-TW" dirty="0">
                <a:solidFill>
                  <a:srgbClr val="CC0000"/>
                </a:solidFill>
                <a:ea typeface="新細明體" pitchFamily="18" charset="-120"/>
              </a:rPr>
              <a:t> </a:t>
            </a:r>
            <a:r>
              <a:rPr lang="en-US" altLang="zh-TW" dirty="0">
                <a:ea typeface="新細明體" pitchFamily="18" charset="-120"/>
              </a:rPr>
              <a:t>Limit total # of VLANs</a:t>
            </a:r>
          </a:p>
          <a:p>
            <a:pPr marL="57150" indent="0" eaLnBrk="1" hangingPunct="1">
              <a:buNone/>
              <a:defRPr/>
            </a:pPr>
            <a:r>
              <a:rPr lang="en-US" altLang="zh-TW" dirty="0">
                <a:solidFill>
                  <a:srgbClr val="C00000"/>
                </a:solidFill>
                <a:ea typeface="新細明體" pitchFamily="18" charset="-120"/>
              </a:rPr>
              <a:t>Optimization objectives: </a:t>
            </a:r>
          </a:p>
          <a:p>
            <a:pPr marL="57150" indent="0" eaLnBrk="1" hangingPunct="1">
              <a:buNone/>
              <a:defRPr/>
            </a:pPr>
            <a:r>
              <a:rPr lang="en-US" altLang="zh-TW" dirty="0">
                <a:ea typeface="新細明體" pitchFamily="18" charset="-120"/>
              </a:rPr>
              <a:t> Minimize maximum broadcast traffic cost across VLANs</a:t>
            </a:r>
          </a:p>
          <a:p>
            <a:pPr marL="57150" indent="0" eaLnBrk="1" hangingPunct="1">
              <a:buNone/>
              <a:defRPr/>
            </a:pPr>
            <a:r>
              <a:rPr lang="en-US" altLang="zh-TW" dirty="0">
                <a:ea typeface="新細明體" pitchFamily="18" charset="-120"/>
              </a:rPr>
              <a:t> Minimize data traffic costs given traffic matrix</a:t>
            </a:r>
          </a:p>
          <a:p>
            <a:pPr marL="57150" indent="0">
              <a:buNone/>
              <a:defRPr/>
            </a:pPr>
            <a:r>
              <a:rPr lang="en-US" altLang="zh-TW" dirty="0">
                <a:solidFill>
                  <a:srgbClr val="C00000"/>
                </a:solidFill>
                <a:ea typeface="新細明體" pitchFamily="18" charset="-120"/>
              </a:rPr>
              <a:t>Optimization  Technique: </a:t>
            </a:r>
          </a:p>
          <a:p>
            <a:pPr marL="57150" indent="0">
              <a:buNone/>
              <a:defRPr/>
            </a:pPr>
            <a:r>
              <a:rPr lang="en-US" altLang="zh-TW" dirty="0">
                <a:ea typeface="新細明體" pitchFamily="18" charset="-120"/>
              </a:rPr>
              <a:t> Quadratic Semi-assignment/Facility Location</a:t>
            </a:r>
          </a:p>
          <a:p>
            <a:pPr marL="57150" indent="0">
              <a:buNone/>
              <a:defRPr/>
            </a:pPr>
            <a:r>
              <a:rPr lang="en-US" altLang="zh-TW" dirty="0">
                <a:ea typeface="新細明體" pitchFamily="18" charset="-120"/>
              </a:rPr>
              <a:t> Heuristics work better on Purdue Network</a:t>
            </a:r>
            <a:endParaRPr lang="en-US" altLang="zh-TW" i="1" dirty="0">
              <a:ea typeface="新細明體" pitchFamily="18" charset="-120"/>
            </a:endParaRPr>
          </a:p>
          <a:p>
            <a:pPr marL="57150" indent="0" eaLnBrk="1" hangingPunct="1">
              <a:buNone/>
              <a:defRPr/>
            </a:pPr>
            <a:endParaRPr lang="en-US" altLang="zh-TW" i="1" dirty="0">
              <a:ea typeface="新細明體" pitchFamily="18" charset="-120"/>
            </a:endParaRPr>
          </a:p>
        </p:txBody>
      </p:sp>
    </p:spTree>
    <p:extLst>
      <p:ext uri="{BB962C8B-B14F-4D97-AF65-F5344CB8AC3E}">
        <p14:creationId xmlns:p14="http://schemas.microsoft.com/office/powerpoint/2010/main" val="310349423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effectLst>
                  <a:outerShdw blurRad="38100" dist="38100" dir="2700000" algn="tl">
                    <a:srgbClr val="000000">
                      <a:alpha val="43137"/>
                    </a:srgbClr>
                  </a:outerShdw>
                </a:effectLst>
              </a:rPr>
              <a:t>Rule Synthesis </a:t>
            </a:r>
            <a:r>
              <a:rPr lang="en-US" sz="4000" dirty="0"/>
              <a:t>[Kang 13]</a:t>
            </a:r>
          </a:p>
        </p:txBody>
      </p:sp>
      <p:grpSp>
        <p:nvGrpSpPr>
          <p:cNvPr id="3" name="Group 2"/>
          <p:cNvGrpSpPr/>
          <p:nvPr/>
        </p:nvGrpSpPr>
        <p:grpSpPr>
          <a:xfrm>
            <a:off x="5706940" y="1916832"/>
            <a:ext cx="2838023" cy="1710259"/>
            <a:chOff x="4736121" y="1628800"/>
            <a:chExt cx="3451967" cy="2099908"/>
          </a:xfrm>
        </p:grpSpPr>
        <p:pic>
          <p:nvPicPr>
            <p:cNvPr id="219" name="Picture 218" descr="router.png"/>
            <p:cNvPicPr>
              <a:picLocks/>
            </p:cNvPicPr>
            <p:nvPr/>
          </p:nvPicPr>
          <p:blipFill>
            <a:blip r:embed="rId3" cstate="print">
              <a:alphaModFix amt="61000"/>
              <a:extLst>
                <a:ext uri="{28A0092B-C50C-407E-A947-70E740481C1C}">
                  <a14:useLocalDpi xmlns:a14="http://schemas.microsoft.com/office/drawing/2010/main" val="0"/>
                </a:ext>
              </a:extLst>
            </a:blip>
            <a:stretch>
              <a:fillRect/>
            </a:stretch>
          </p:blipFill>
          <p:spPr>
            <a:xfrm>
              <a:off x="5307367" y="1628800"/>
              <a:ext cx="2577001" cy="2099908"/>
            </a:xfrm>
            <a:prstGeom prst="rect">
              <a:avLst/>
            </a:prstGeom>
          </p:spPr>
        </p:pic>
        <p:grpSp>
          <p:nvGrpSpPr>
            <p:cNvPr id="171" name="Group 170"/>
            <p:cNvGrpSpPr/>
            <p:nvPr/>
          </p:nvGrpSpPr>
          <p:grpSpPr>
            <a:xfrm>
              <a:off x="5003204" y="1910485"/>
              <a:ext cx="3079808" cy="778557"/>
              <a:chOff x="1698159" y="1988840"/>
              <a:chExt cx="4757840" cy="1278894"/>
            </a:xfrm>
          </p:grpSpPr>
          <p:pic>
            <p:nvPicPr>
              <p:cNvPr id="174" name="Picture 173" descr="router.png"/>
              <p:cNvPicPr>
                <a:picLocks/>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368555" y="2298471"/>
                <a:ext cx="969263" cy="963145"/>
              </a:xfrm>
              <a:prstGeom prst="rect">
                <a:avLst/>
              </a:prstGeom>
            </p:spPr>
          </p:pic>
          <p:pic>
            <p:nvPicPr>
              <p:cNvPr id="175" name="Picture 174"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664483" y="1988840"/>
                <a:ext cx="969263" cy="969263"/>
              </a:xfrm>
              <a:prstGeom prst="rect">
                <a:avLst/>
              </a:prstGeom>
            </p:spPr>
          </p:pic>
          <p:pic>
            <p:nvPicPr>
              <p:cNvPr id="176" name="Picture 175"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027310" y="2298471"/>
                <a:ext cx="969263" cy="969263"/>
              </a:xfrm>
              <a:prstGeom prst="rect">
                <a:avLst/>
              </a:prstGeom>
            </p:spPr>
          </p:pic>
          <p:cxnSp>
            <p:nvCxnSpPr>
              <p:cNvPr id="177" name="Straight Connector 176"/>
              <p:cNvCxnSpPr>
                <a:stCxn id="174" idx="3"/>
                <a:endCxn id="175" idx="1"/>
              </p:cNvCxnSpPr>
              <p:nvPr/>
            </p:nvCxnSpPr>
            <p:spPr>
              <a:xfrm flipV="1">
                <a:off x="3337818" y="2473472"/>
                <a:ext cx="326665" cy="306571"/>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78" name="Straight Connector 177"/>
              <p:cNvCxnSpPr>
                <a:stCxn id="176" idx="3"/>
              </p:cNvCxnSpPr>
              <p:nvPr/>
            </p:nvCxnSpPr>
            <p:spPr>
              <a:xfrm flipV="1">
                <a:off x="5996574" y="2298471"/>
                <a:ext cx="459425" cy="484632"/>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79" name="Straight Connector 178"/>
              <p:cNvCxnSpPr>
                <a:stCxn id="175" idx="3"/>
                <a:endCxn id="176" idx="1"/>
              </p:cNvCxnSpPr>
              <p:nvPr/>
            </p:nvCxnSpPr>
            <p:spPr>
              <a:xfrm>
                <a:off x="4633747" y="2473472"/>
                <a:ext cx="393564" cy="309631"/>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80" name="Straight Connector 179"/>
              <p:cNvCxnSpPr>
                <a:endCxn id="174" idx="1"/>
              </p:cNvCxnSpPr>
              <p:nvPr/>
            </p:nvCxnSpPr>
            <p:spPr>
              <a:xfrm flipV="1">
                <a:off x="1698159" y="2780044"/>
                <a:ext cx="670396" cy="3059"/>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grpSp>
          <p:nvGrpSpPr>
            <p:cNvPr id="161" name="Group 160"/>
            <p:cNvGrpSpPr/>
            <p:nvPr/>
          </p:nvGrpSpPr>
          <p:grpSpPr>
            <a:xfrm>
              <a:off x="5039297" y="2665724"/>
              <a:ext cx="3148791" cy="835284"/>
              <a:chOff x="1757550" y="2298471"/>
              <a:chExt cx="4864406" cy="1372078"/>
            </a:xfrm>
          </p:grpSpPr>
          <p:pic>
            <p:nvPicPr>
              <p:cNvPr id="164" name="Picture 163" descr="router.png"/>
              <p:cNvPicPr>
                <a:picLocks/>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368555" y="2298471"/>
                <a:ext cx="969263" cy="963145"/>
              </a:xfrm>
              <a:prstGeom prst="rect">
                <a:avLst/>
              </a:prstGeom>
            </p:spPr>
          </p:pic>
          <p:pic>
            <p:nvPicPr>
              <p:cNvPr id="165" name="Picture 164"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689139" y="2701289"/>
                <a:ext cx="969264" cy="969260"/>
              </a:xfrm>
              <a:prstGeom prst="rect">
                <a:avLst/>
              </a:prstGeom>
            </p:spPr>
          </p:pic>
          <p:pic>
            <p:nvPicPr>
              <p:cNvPr id="166" name="Picture 165" descr="router.png"/>
              <p:cNvPicPr>
                <a:picLocks/>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027310" y="2298471"/>
                <a:ext cx="969263" cy="969263"/>
              </a:xfrm>
              <a:prstGeom prst="rect">
                <a:avLst/>
              </a:prstGeom>
            </p:spPr>
          </p:pic>
          <p:cxnSp>
            <p:nvCxnSpPr>
              <p:cNvPr id="167" name="Straight Connector 166"/>
              <p:cNvCxnSpPr>
                <a:stCxn id="164" idx="3"/>
                <a:endCxn id="165" idx="1"/>
              </p:cNvCxnSpPr>
              <p:nvPr/>
            </p:nvCxnSpPr>
            <p:spPr>
              <a:xfrm>
                <a:off x="3337819" y="2780044"/>
                <a:ext cx="351320" cy="405875"/>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68" name="Straight Connector 167"/>
              <p:cNvCxnSpPr>
                <a:stCxn id="166" idx="3"/>
              </p:cNvCxnSpPr>
              <p:nvPr/>
            </p:nvCxnSpPr>
            <p:spPr>
              <a:xfrm>
                <a:off x="5996573" y="2783102"/>
                <a:ext cx="625383" cy="402816"/>
              </a:xfrm>
              <a:prstGeom prst="line">
                <a:avLst/>
              </a:prstGeom>
              <a:ln>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169" name="Straight Connector 168"/>
              <p:cNvCxnSpPr>
                <a:stCxn id="165" idx="3"/>
                <a:endCxn id="166" idx="1"/>
              </p:cNvCxnSpPr>
              <p:nvPr/>
            </p:nvCxnSpPr>
            <p:spPr>
              <a:xfrm flipV="1">
                <a:off x="4658402" y="2783103"/>
                <a:ext cx="368908" cy="402816"/>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70" name="Straight Connector 169"/>
              <p:cNvCxnSpPr>
                <a:endCxn id="164" idx="1"/>
              </p:cNvCxnSpPr>
              <p:nvPr/>
            </p:nvCxnSpPr>
            <p:spPr>
              <a:xfrm flipV="1">
                <a:off x="1757550" y="2780045"/>
                <a:ext cx="611005" cy="3058"/>
              </a:xfrm>
              <a:prstGeom prst="line">
                <a:avLst/>
              </a:prstGeom>
              <a:ln>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cxnSp>
          <p:nvCxnSpPr>
            <p:cNvPr id="160" name="Straight Connector 159"/>
            <p:cNvCxnSpPr/>
            <p:nvPr/>
          </p:nvCxnSpPr>
          <p:spPr bwMode="auto">
            <a:xfrm>
              <a:off x="4736121" y="2689040"/>
              <a:ext cx="3451964" cy="0"/>
            </a:xfrm>
            <a:prstGeom prst="line">
              <a:avLst/>
            </a:prstGeom>
            <a:blipFill dpi="0" rotWithShape="0">
              <a:blip r:embed="rId6"/>
              <a:srcRect/>
              <a:tile tx="0" ty="0" sx="100000" sy="100000" flip="none" algn="tl"/>
            </a:blipFill>
            <a:ln w="25400" cap="flat" cmpd="sng" algn="ctr">
              <a:solidFill>
                <a:srgbClr val="F15E2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82" name="Group 181"/>
          <p:cNvGrpSpPr>
            <a:grpSpLocks noChangeAspect="1"/>
          </p:cNvGrpSpPr>
          <p:nvPr/>
        </p:nvGrpSpPr>
        <p:grpSpPr>
          <a:xfrm>
            <a:off x="3038364" y="2620752"/>
            <a:ext cx="1960442" cy="880258"/>
            <a:chOff x="941041" y="4465177"/>
            <a:chExt cx="2461032" cy="963145"/>
          </a:xfrm>
        </p:grpSpPr>
        <p:pic>
          <p:nvPicPr>
            <p:cNvPr id="185" name="Picture 184" descr="router.png"/>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588259" y="4465177"/>
              <a:ext cx="1069229" cy="963145"/>
            </a:xfrm>
            <a:prstGeom prst="rect">
              <a:avLst/>
            </a:prstGeom>
          </p:spPr>
        </p:pic>
        <p:cxnSp>
          <p:nvCxnSpPr>
            <p:cNvPr id="186" name="Straight Connector 185"/>
            <p:cNvCxnSpPr>
              <a:stCxn id="185" idx="3"/>
            </p:cNvCxnSpPr>
            <p:nvPr/>
          </p:nvCxnSpPr>
          <p:spPr>
            <a:xfrm flipV="1">
              <a:off x="2657489" y="4674257"/>
              <a:ext cx="744584" cy="272493"/>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187" name="Straight Connector 186"/>
            <p:cNvCxnSpPr>
              <a:stCxn id="185" idx="3"/>
            </p:cNvCxnSpPr>
            <p:nvPr/>
          </p:nvCxnSpPr>
          <p:spPr>
            <a:xfrm>
              <a:off x="2657489" y="4946750"/>
              <a:ext cx="744583" cy="178064"/>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188" name="Straight Connector 187"/>
            <p:cNvCxnSpPr>
              <a:endCxn id="185" idx="1"/>
            </p:cNvCxnSpPr>
            <p:nvPr/>
          </p:nvCxnSpPr>
          <p:spPr>
            <a:xfrm>
              <a:off x="941041" y="4946750"/>
              <a:ext cx="647218"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129" name="Cloud 128"/>
          <p:cNvSpPr/>
          <p:nvPr/>
        </p:nvSpPr>
        <p:spPr>
          <a:xfrm>
            <a:off x="2267744" y="4797152"/>
            <a:ext cx="4365304" cy="1308338"/>
          </a:xfrm>
          <a:prstGeom prst="cloud">
            <a:avLst/>
          </a:prstGeom>
          <a:solidFill>
            <a:srgbClr val="999999"/>
          </a:solidFill>
        </p:spPr>
        <p:style>
          <a:lnRef idx="0">
            <a:schemeClr val="accent1"/>
          </a:lnRef>
          <a:fillRef idx="3">
            <a:schemeClr val="accent1"/>
          </a:fillRef>
          <a:effectRef idx="3">
            <a:schemeClr val="accent1"/>
          </a:effectRef>
          <a:fontRef idx="minor">
            <a:schemeClr val="lt1"/>
          </a:fontRef>
        </p:style>
        <p:txBody>
          <a:bodyPr lIns="91430" tIns="45716" rIns="91430" bIns="45716" rtlCol="0" anchor="ctr"/>
          <a:lstStyle/>
          <a:p>
            <a:pPr algn="ctr"/>
            <a:endParaRPr lang="en-US" sz="2000"/>
          </a:p>
        </p:txBody>
      </p:sp>
      <p:grpSp>
        <p:nvGrpSpPr>
          <p:cNvPr id="123" name="Group 122"/>
          <p:cNvGrpSpPr/>
          <p:nvPr/>
        </p:nvGrpSpPr>
        <p:grpSpPr>
          <a:xfrm>
            <a:off x="2593112" y="4556156"/>
            <a:ext cx="4101793" cy="1321119"/>
            <a:chOff x="1275327" y="4432862"/>
            <a:chExt cx="4468732" cy="1420611"/>
          </a:xfrm>
        </p:grpSpPr>
        <p:sp>
          <p:nvSpPr>
            <p:cNvPr id="125" name="Folded Corner 124"/>
            <p:cNvSpPr/>
            <p:nvPr/>
          </p:nvSpPr>
          <p:spPr>
            <a:xfrm>
              <a:off x="3666592" y="5207173"/>
              <a:ext cx="351573" cy="414007"/>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6" name="Folded Corner 125"/>
            <p:cNvSpPr/>
            <p:nvPr/>
          </p:nvSpPr>
          <p:spPr>
            <a:xfrm>
              <a:off x="5392486" y="5439466"/>
              <a:ext cx="351573" cy="414007"/>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7" name="Folded Corner 126"/>
            <p:cNvSpPr/>
            <p:nvPr/>
          </p:nvSpPr>
          <p:spPr>
            <a:xfrm>
              <a:off x="1275327" y="4665157"/>
              <a:ext cx="351573" cy="414008"/>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sp>
          <p:nvSpPr>
            <p:cNvPr id="128" name="Folded Corner 127"/>
            <p:cNvSpPr/>
            <p:nvPr/>
          </p:nvSpPr>
          <p:spPr>
            <a:xfrm>
              <a:off x="2725195" y="4432862"/>
              <a:ext cx="351573" cy="414008"/>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rtlCol="0" anchor="ctr"/>
            <a:lstStyle/>
            <a:p>
              <a:pPr fontAlgn="t"/>
              <a:r>
                <a:rPr lang="en-US" sz="1000" dirty="0"/>
                <a:t>...</a:t>
              </a:r>
            </a:p>
          </p:txBody>
        </p:sp>
      </p:grpSp>
      <p:grpSp>
        <p:nvGrpSpPr>
          <p:cNvPr id="191" name="Group 190"/>
          <p:cNvGrpSpPr/>
          <p:nvPr/>
        </p:nvGrpSpPr>
        <p:grpSpPr>
          <a:xfrm>
            <a:off x="1763688" y="4730976"/>
            <a:ext cx="5413145" cy="1396418"/>
            <a:chOff x="1631596" y="2101751"/>
            <a:chExt cx="5111868" cy="1833359"/>
          </a:xfrm>
        </p:grpSpPr>
        <p:pic>
          <p:nvPicPr>
            <p:cNvPr id="195" name="Picture 194" descr="router.png"/>
            <p:cNvPicPr>
              <a:picLocks/>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218303" y="2574359"/>
              <a:ext cx="969263" cy="963145"/>
            </a:xfrm>
            <a:prstGeom prst="rect">
              <a:avLst/>
            </a:prstGeom>
          </p:spPr>
        </p:pic>
        <p:pic>
          <p:nvPicPr>
            <p:cNvPr id="196" name="Picture 195"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197" name="Picture 196"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3664102" y="2101751"/>
              <a:ext cx="969263" cy="969263"/>
            </a:xfrm>
            <a:prstGeom prst="rect">
              <a:avLst/>
            </a:prstGeom>
          </p:spPr>
        </p:pic>
        <p:pic>
          <p:nvPicPr>
            <p:cNvPr id="198" name="Picture 197" descr="router.png"/>
            <p:cNvPicPr>
              <a:picLocks/>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5192060" y="2486356"/>
              <a:ext cx="969263" cy="969263"/>
            </a:xfrm>
            <a:prstGeom prst="rect">
              <a:avLst/>
            </a:prstGeom>
          </p:spPr>
        </p:pic>
        <p:cxnSp>
          <p:nvCxnSpPr>
            <p:cNvPr id="199" name="Straight Connector 198"/>
            <p:cNvCxnSpPr>
              <a:stCxn id="195" idx="3"/>
              <a:endCxn id="197" idx="1"/>
            </p:cNvCxnSpPr>
            <p:nvPr/>
          </p:nvCxnSpPr>
          <p:spPr>
            <a:xfrm flipV="1">
              <a:off x="3187566" y="2586383"/>
              <a:ext cx="476536" cy="469549"/>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200" name="Straight Connector 199"/>
            <p:cNvCxnSpPr>
              <a:stCxn id="196" idx="3"/>
              <a:endCxn id="198" idx="1"/>
            </p:cNvCxnSpPr>
            <p:nvPr/>
          </p:nvCxnSpPr>
          <p:spPr>
            <a:xfrm flipV="1">
              <a:off x="4672595" y="2970989"/>
              <a:ext cx="519465" cy="479490"/>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1" name="Straight Connector 200"/>
            <p:cNvCxnSpPr>
              <a:stCxn id="195" idx="3"/>
              <a:endCxn id="196" idx="1"/>
            </p:cNvCxnSpPr>
            <p:nvPr/>
          </p:nvCxnSpPr>
          <p:spPr>
            <a:xfrm>
              <a:off x="3187566" y="3055932"/>
              <a:ext cx="515766" cy="39454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2" name="Straight Connector 201"/>
            <p:cNvCxnSpPr>
              <a:stCxn id="198" idx="3"/>
            </p:cNvCxnSpPr>
            <p:nvPr/>
          </p:nvCxnSpPr>
          <p:spPr>
            <a:xfrm flipV="1">
              <a:off x="6161325" y="2733990"/>
              <a:ext cx="582139" cy="23699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203" name="Straight Connector 202"/>
            <p:cNvCxnSpPr>
              <a:stCxn id="198" idx="3"/>
            </p:cNvCxnSpPr>
            <p:nvPr/>
          </p:nvCxnSpPr>
          <p:spPr>
            <a:xfrm>
              <a:off x="6161325" y="2970989"/>
              <a:ext cx="582139" cy="204343"/>
            </a:xfrm>
            <a:prstGeom prst="line">
              <a:avLst/>
            </a:prstGeom>
          </p:spPr>
          <p:style>
            <a:lnRef idx="3">
              <a:schemeClr val="dk1"/>
            </a:lnRef>
            <a:fillRef idx="0">
              <a:schemeClr val="dk1"/>
            </a:fillRef>
            <a:effectRef idx="2">
              <a:schemeClr val="dk1"/>
            </a:effectRef>
            <a:fontRef idx="minor">
              <a:schemeClr val="tx1"/>
            </a:fontRef>
          </p:style>
        </p:cxnSp>
        <p:cxnSp>
          <p:nvCxnSpPr>
            <p:cNvPr id="204" name="Straight Connector 203"/>
            <p:cNvCxnSpPr>
              <a:stCxn id="197" idx="3"/>
              <a:endCxn id="198" idx="1"/>
            </p:cNvCxnSpPr>
            <p:nvPr/>
          </p:nvCxnSpPr>
          <p:spPr>
            <a:xfrm>
              <a:off x="4633364" y="2586383"/>
              <a:ext cx="558696" cy="384605"/>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205" name="Straight Connector 204"/>
            <p:cNvCxnSpPr>
              <a:endCxn id="195" idx="1"/>
            </p:cNvCxnSpPr>
            <p:nvPr/>
          </p:nvCxnSpPr>
          <p:spPr>
            <a:xfrm>
              <a:off x="1631596" y="3055932"/>
              <a:ext cx="586707"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206" name="Folded Corner 205"/>
          <p:cNvSpPr/>
          <p:nvPr/>
        </p:nvSpPr>
        <p:spPr>
          <a:xfrm>
            <a:off x="3748106" y="2130448"/>
            <a:ext cx="607870" cy="578472"/>
          </a:xfrm>
          <a:prstGeom prst="foldedCorner">
            <a:avLst>
              <a:gd name="adj" fmla="val 35261"/>
            </a:avLst>
          </a:prstGeom>
        </p:spPr>
        <p:style>
          <a:lnRef idx="2">
            <a:schemeClr val="dk1"/>
          </a:lnRef>
          <a:fillRef idx="1">
            <a:schemeClr val="lt1"/>
          </a:fillRef>
          <a:effectRef idx="0">
            <a:schemeClr val="dk1"/>
          </a:effectRef>
          <a:fontRef idx="minor">
            <a:schemeClr val="dk1"/>
          </a:fontRef>
        </p:style>
        <p:txBody>
          <a:bodyPr lIns="91430" tIns="45716" rIns="91430" bIns="45716" rtlCol="0" anchor="ctr"/>
          <a:lstStyle/>
          <a:p>
            <a:pPr fontAlgn="t"/>
            <a:r>
              <a:rPr lang="en-US" sz="2800" dirty="0"/>
              <a:t>...</a:t>
            </a:r>
          </a:p>
        </p:txBody>
      </p:sp>
      <p:cxnSp>
        <p:nvCxnSpPr>
          <p:cNvPr id="131" name="Straight Connector 130"/>
          <p:cNvCxnSpPr>
            <a:endCxn id="195" idx="0"/>
          </p:cNvCxnSpPr>
          <p:nvPr/>
        </p:nvCxnSpPr>
        <p:spPr>
          <a:xfrm flipH="1">
            <a:off x="2898168" y="4029623"/>
            <a:ext cx="1565832" cy="1061325"/>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endCxn id="197" idx="2"/>
          </p:cNvCxnSpPr>
          <p:nvPr/>
        </p:nvCxnSpPr>
        <p:spPr>
          <a:xfrm flipH="1">
            <a:off x="4429177" y="4029623"/>
            <a:ext cx="34820" cy="1439613"/>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a:endCxn id="197" idx="0"/>
          </p:cNvCxnSpPr>
          <p:nvPr/>
        </p:nvCxnSpPr>
        <p:spPr>
          <a:xfrm flipH="1">
            <a:off x="4429177" y="4029624"/>
            <a:ext cx="34820" cy="701352"/>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endCxn id="198" idx="0"/>
          </p:cNvCxnSpPr>
          <p:nvPr/>
        </p:nvCxnSpPr>
        <p:spPr>
          <a:xfrm>
            <a:off x="4463999" y="4029622"/>
            <a:ext cx="1583189" cy="994297"/>
          </a:xfrm>
          <a:prstGeom prst="line">
            <a:avLst/>
          </a:prstGeom>
          <a:ln w="57150" cmpd="sng">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17" name="Rectangle 216"/>
          <p:cNvSpPr/>
          <p:nvPr/>
        </p:nvSpPr>
        <p:spPr bwMode="auto">
          <a:xfrm>
            <a:off x="1259633" y="3573016"/>
            <a:ext cx="6840760" cy="488035"/>
          </a:xfrm>
          <a:prstGeom prst="rect">
            <a:avLst/>
          </a:prstGeom>
          <a:solidFill>
            <a:srgbClr val="FFFFFF"/>
          </a:solidFill>
          <a:ln w="25400" cap="flat" cmpd="sng" algn="ctr">
            <a:solidFill>
              <a:srgbClr val="F15E22"/>
            </a:solidFill>
            <a:prstDash val="solid"/>
            <a:round/>
            <a:headEnd type="none" w="med" len="med"/>
            <a:tailEnd type="none" w="med" len="med"/>
          </a:ln>
          <a:effectLst/>
          <a:extLst/>
        </p:spPr>
        <p:txBody>
          <a:bodyPr lIns="91430" tIns="45716" rIns="91430" bIns="45716" rtlCol="0" anchor="ctr"/>
          <a:lstStyle/>
          <a:p>
            <a:pPr algn="ctr"/>
            <a:r>
              <a:rPr lang="en-US" sz="3200" b="1" dirty="0">
                <a:solidFill>
                  <a:srgbClr val="F15E22"/>
                </a:solidFill>
              </a:rPr>
              <a:t>Automatic Rule Placement</a:t>
            </a:r>
          </a:p>
        </p:txBody>
      </p:sp>
      <p:sp>
        <p:nvSpPr>
          <p:cNvPr id="63" name="TextBox 62"/>
          <p:cNvSpPr txBox="1"/>
          <p:nvPr/>
        </p:nvSpPr>
        <p:spPr>
          <a:xfrm>
            <a:off x="3131840" y="1599191"/>
            <a:ext cx="2424141" cy="461657"/>
          </a:xfrm>
          <a:prstGeom prst="rect">
            <a:avLst/>
          </a:prstGeom>
          <a:noFill/>
        </p:spPr>
        <p:txBody>
          <a:bodyPr wrap="none" lIns="91430" tIns="45716" rIns="91430" bIns="45716" rtlCol="0">
            <a:spAutoFit/>
          </a:bodyPr>
          <a:lstStyle/>
          <a:p>
            <a:r>
              <a:rPr lang="en-US" sz="2400" dirty="0">
                <a:solidFill>
                  <a:schemeClr val="accent1"/>
                </a:solidFill>
              </a:rPr>
              <a:t>Endpoint policy </a:t>
            </a:r>
            <a:r>
              <a:rPr lang="en-US" sz="2400" b="1" i="1" dirty="0">
                <a:solidFill>
                  <a:schemeClr val="accent1"/>
                </a:solidFill>
              </a:rPr>
              <a:t>E</a:t>
            </a:r>
          </a:p>
        </p:txBody>
      </p:sp>
      <p:sp>
        <p:nvSpPr>
          <p:cNvPr id="64" name="TextBox 63"/>
          <p:cNvSpPr txBox="1"/>
          <p:nvPr/>
        </p:nvSpPr>
        <p:spPr>
          <a:xfrm>
            <a:off x="6083606" y="1671199"/>
            <a:ext cx="2304818" cy="461657"/>
          </a:xfrm>
          <a:prstGeom prst="rect">
            <a:avLst/>
          </a:prstGeom>
          <a:noFill/>
        </p:spPr>
        <p:txBody>
          <a:bodyPr wrap="none" lIns="91430" tIns="45716" rIns="91430" bIns="45716" rtlCol="0">
            <a:spAutoFit/>
          </a:bodyPr>
          <a:lstStyle/>
          <a:p>
            <a:r>
              <a:rPr lang="en-US" sz="2400" dirty="0">
                <a:solidFill>
                  <a:srgbClr val="F15E22"/>
                </a:solidFill>
              </a:rPr>
              <a:t>Routing </a:t>
            </a:r>
            <a:r>
              <a:rPr lang="en-US" altLang="zh-CN" sz="2400" dirty="0">
                <a:solidFill>
                  <a:srgbClr val="F15E22"/>
                </a:solidFill>
              </a:rPr>
              <a:t>policy </a:t>
            </a:r>
            <a:r>
              <a:rPr lang="en-US" altLang="zh-CN" sz="2400" b="1" i="1" dirty="0">
                <a:solidFill>
                  <a:srgbClr val="F15E22"/>
                </a:solidFill>
              </a:rPr>
              <a:t>R</a:t>
            </a:r>
          </a:p>
        </p:txBody>
      </p:sp>
      <p:grpSp>
        <p:nvGrpSpPr>
          <p:cNvPr id="67" name="Group 66"/>
          <p:cNvGrpSpPr/>
          <p:nvPr/>
        </p:nvGrpSpPr>
        <p:grpSpPr>
          <a:xfrm>
            <a:off x="395536" y="2276872"/>
            <a:ext cx="2277437" cy="1053407"/>
            <a:chOff x="1631596" y="2101751"/>
            <a:chExt cx="5111868" cy="1833359"/>
          </a:xfrm>
        </p:grpSpPr>
        <p:pic>
          <p:nvPicPr>
            <p:cNvPr id="68" name="Picture 67" descr="router.png"/>
            <p:cNvPicPr>
              <a:picLocks/>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2218303" y="2574359"/>
              <a:ext cx="969263" cy="963145"/>
            </a:xfrm>
            <a:prstGeom prst="rect">
              <a:avLst/>
            </a:prstGeom>
          </p:spPr>
        </p:pic>
        <p:pic>
          <p:nvPicPr>
            <p:cNvPr id="69" name="Picture 68"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70" name="Picture 69"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664102" y="2101751"/>
              <a:ext cx="969263" cy="969263"/>
            </a:xfrm>
            <a:prstGeom prst="rect">
              <a:avLst/>
            </a:prstGeom>
          </p:spPr>
        </p:pic>
        <p:pic>
          <p:nvPicPr>
            <p:cNvPr id="71" name="Picture 70" descr="router.png"/>
            <p:cNvPicPr>
              <a:picLocks/>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5192060" y="2486356"/>
              <a:ext cx="969263" cy="969263"/>
            </a:xfrm>
            <a:prstGeom prst="rect">
              <a:avLst/>
            </a:prstGeom>
          </p:spPr>
        </p:pic>
        <p:cxnSp>
          <p:nvCxnSpPr>
            <p:cNvPr id="72" name="Straight Connector 71"/>
            <p:cNvCxnSpPr>
              <a:stCxn id="68" idx="3"/>
              <a:endCxn id="70" idx="1"/>
            </p:cNvCxnSpPr>
            <p:nvPr/>
          </p:nvCxnSpPr>
          <p:spPr>
            <a:xfrm flipV="1">
              <a:off x="3187566" y="2586383"/>
              <a:ext cx="476536" cy="469549"/>
            </a:xfrm>
            <a:prstGeom prst="line">
              <a:avLst/>
            </a:prstGeom>
            <a:ln>
              <a:solidFill>
                <a:srgbClr val="000000"/>
              </a:solidFill>
              <a:headEnd type="none"/>
              <a:tailEnd type="none"/>
            </a:ln>
          </p:spPr>
          <p:style>
            <a:lnRef idx="3">
              <a:schemeClr val="dk1"/>
            </a:lnRef>
            <a:fillRef idx="0">
              <a:schemeClr val="dk1"/>
            </a:fillRef>
            <a:effectRef idx="2">
              <a:schemeClr val="dk1"/>
            </a:effectRef>
            <a:fontRef idx="minor">
              <a:schemeClr val="tx1"/>
            </a:fontRef>
          </p:style>
        </p:cxnSp>
        <p:cxnSp>
          <p:nvCxnSpPr>
            <p:cNvPr id="73" name="Straight Connector 72"/>
            <p:cNvCxnSpPr>
              <a:stCxn id="69" idx="3"/>
              <a:endCxn id="71" idx="1"/>
            </p:cNvCxnSpPr>
            <p:nvPr/>
          </p:nvCxnSpPr>
          <p:spPr>
            <a:xfrm flipV="1">
              <a:off x="4672595" y="2970989"/>
              <a:ext cx="519465" cy="479490"/>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4" name="Straight Connector 73"/>
            <p:cNvCxnSpPr>
              <a:stCxn id="68" idx="3"/>
              <a:endCxn id="69" idx="1"/>
            </p:cNvCxnSpPr>
            <p:nvPr/>
          </p:nvCxnSpPr>
          <p:spPr>
            <a:xfrm>
              <a:off x="3187566" y="3055932"/>
              <a:ext cx="515766" cy="39454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5" name="Straight Connector 74"/>
            <p:cNvCxnSpPr>
              <a:stCxn id="71" idx="3"/>
            </p:cNvCxnSpPr>
            <p:nvPr/>
          </p:nvCxnSpPr>
          <p:spPr>
            <a:xfrm flipV="1">
              <a:off x="6161325" y="2733990"/>
              <a:ext cx="582139" cy="236997"/>
            </a:xfrm>
            <a:prstGeom prst="line">
              <a:avLst/>
            </a:prstGeom>
            <a:ln>
              <a:solidFill>
                <a:srgbClr val="0000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stCxn id="71" idx="3"/>
            </p:cNvCxnSpPr>
            <p:nvPr/>
          </p:nvCxnSpPr>
          <p:spPr>
            <a:xfrm>
              <a:off x="6161325" y="2970989"/>
              <a:ext cx="582139" cy="204343"/>
            </a:xfrm>
            <a:prstGeom prst="line">
              <a:avLst/>
            </a:prstGeom>
          </p:spPr>
          <p:style>
            <a:lnRef idx="3">
              <a:schemeClr val="dk1"/>
            </a:lnRef>
            <a:fillRef idx="0">
              <a:schemeClr val="dk1"/>
            </a:fillRef>
            <a:effectRef idx="2">
              <a:schemeClr val="dk1"/>
            </a:effectRef>
            <a:fontRef idx="minor">
              <a:schemeClr val="tx1"/>
            </a:fontRef>
          </p:style>
        </p:cxnSp>
        <p:cxnSp>
          <p:nvCxnSpPr>
            <p:cNvPr id="77" name="Straight Connector 76"/>
            <p:cNvCxnSpPr>
              <a:stCxn id="70" idx="3"/>
              <a:endCxn id="71" idx="1"/>
            </p:cNvCxnSpPr>
            <p:nvPr/>
          </p:nvCxnSpPr>
          <p:spPr>
            <a:xfrm>
              <a:off x="4633364" y="2586383"/>
              <a:ext cx="558696" cy="384605"/>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cxnSp>
          <p:nvCxnSpPr>
            <p:cNvPr id="78" name="Straight Connector 77"/>
            <p:cNvCxnSpPr>
              <a:endCxn id="68" idx="1"/>
            </p:cNvCxnSpPr>
            <p:nvPr/>
          </p:nvCxnSpPr>
          <p:spPr>
            <a:xfrm>
              <a:off x="1631596" y="3055932"/>
              <a:ext cx="586707" cy="0"/>
            </a:xfrm>
            <a:prstGeom prst="line">
              <a:avLst/>
            </a:prstGeom>
            <a:ln>
              <a:solidFill>
                <a:srgbClr val="000000"/>
              </a:solidFill>
              <a:headEnd type="none"/>
              <a:tailEnd type="none"/>
            </a:ln>
          </p:spPr>
          <p:style>
            <a:lnRef idx="3">
              <a:schemeClr val="accent2"/>
            </a:lnRef>
            <a:fillRef idx="0">
              <a:schemeClr val="accent2"/>
            </a:fillRef>
            <a:effectRef idx="2">
              <a:schemeClr val="accent2"/>
            </a:effectRef>
            <a:fontRef idx="minor">
              <a:schemeClr val="tx1"/>
            </a:fontRef>
          </p:style>
        </p:cxnSp>
      </p:grpSp>
      <p:sp>
        <p:nvSpPr>
          <p:cNvPr id="79" name="TextBox 78"/>
          <p:cNvSpPr txBox="1"/>
          <p:nvPr/>
        </p:nvSpPr>
        <p:spPr>
          <a:xfrm>
            <a:off x="896239" y="1556792"/>
            <a:ext cx="1338808" cy="461657"/>
          </a:xfrm>
          <a:prstGeom prst="rect">
            <a:avLst/>
          </a:prstGeom>
          <a:noFill/>
        </p:spPr>
        <p:txBody>
          <a:bodyPr wrap="none" lIns="91430" tIns="45716" rIns="91430" bIns="45716" rtlCol="0">
            <a:spAutoFit/>
          </a:bodyPr>
          <a:lstStyle/>
          <a:p>
            <a:r>
              <a:rPr lang="en-US" sz="2400" dirty="0">
                <a:solidFill>
                  <a:schemeClr val="accent1"/>
                </a:solidFill>
              </a:rPr>
              <a:t>Topology </a:t>
            </a:r>
          </a:p>
        </p:txBody>
      </p:sp>
      <p:cxnSp>
        <p:nvCxnSpPr>
          <p:cNvPr id="5" name="Straight Connector 4"/>
          <p:cNvCxnSpPr/>
          <p:nvPr/>
        </p:nvCxnSpPr>
        <p:spPr bwMode="auto">
          <a:xfrm>
            <a:off x="2843808" y="1599191"/>
            <a:ext cx="0" cy="1833705"/>
          </a:xfrm>
          <a:prstGeom prst="line">
            <a:avLst/>
          </a:prstGeom>
          <a:blipFill dpi="0" rotWithShape="0">
            <a:blip r:embed="rId6"/>
            <a:srcRect/>
            <a:tile tx="0" ty="0" sx="100000" sy="100000" flip="none" algn="tl"/>
          </a:blipFill>
          <a:ln w="254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Connector 81"/>
          <p:cNvCxnSpPr/>
          <p:nvPr/>
        </p:nvCxnSpPr>
        <p:spPr bwMode="auto">
          <a:xfrm>
            <a:off x="5614410" y="1599191"/>
            <a:ext cx="0" cy="1790504"/>
          </a:xfrm>
          <a:prstGeom prst="line">
            <a:avLst/>
          </a:prstGeom>
          <a:blipFill dpi="0" rotWithShape="0">
            <a:blip r:embed="rId6"/>
            <a:srcRect/>
            <a:tile tx="0" ty="0" sx="100000" sy="100000" flip="none" algn="tl"/>
          </a:blipFill>
          <a:ln w="254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p:cNvSpPr txBox="1"/>
          <p:nvPr/>
        </p:nvSpPr>
        <p:spPr>
          <a:xfrm>
            <a:off x="5868144" y="4089266"/>
            <a:ext cx="3070071" cy="830997"/>
          </a:xfrm>
          <a:prstGeom prst="rect">
            <a:avLst/>
          </a:prstGeom>
          <a:noFill/>
        </p:spPr>
        <p:txBody>
          <a:bodyPr wrap="none" rtlCol="0">
            <a:spAutoFit/>
          </a:bodyPr>
          <a:lstStyle/>
          <a:p>
            <a:pPr marL="457200" indent="-457200" algn="l">
              <a:buAutoNum type="arabicPeriod"/>
            </a:pPr>
            <a:r>
              <a:rPr lang="en-US" sz="2400" dirty="0">
                <a:solidFill>
                  <a:srgbClr val="FF0000"/>
                </a:solidFill>
              </a:rPr>
              <a:t>Stay within capacity</a:t>
            </a:r>
          </a:p>
          <a:p>
            <a:pPr marL="457200" indent="-457200" algn="l">
              <a:buAutoNum type="arabicPeriod"/>
            </a:pPr>
            <a:r>
              <a:rPr lang="en-US" sz="2400" dirty="0">
                <a:solidFill>
                  <a:srgbClr val="FF0000"/>
                </a:solidFill>
              </a:rPr>
              <a:t>Minimize total</a:t>
            </a:r>
          </a:p>
        </p:txBody>
      </p:sp>
      <p:sp>
        <p:nvSpPr>
          <p:cNvPr id="4" name="TextBox 3"/>
          <p:cNvSpPr txBox="1"/>
          <p:nvPr/>
        </p:nvSpPr>
        <p:spPr>
          <a:xfrm>
            <a:off x="608207" y="2327702"/>
            <a:ext cx="576064" cy="307777"/>
          </a:xfrm>
          <a:prstGeom prst="rect">
            <a:avLst/>
          </a:prstGeom>
          <a:noFill/>
        </p:spPr>
        <p:txBody>
          <a:bodyPr wrap="square" rtlCol="0">
            <a:spAutoFit/>
          </a:bodyPr>
          <a:lstStyle/>
          <a:p>
            <a:r>
              <a:rPr lang="en-US" sz="1400" dirty="0"/>
              <a:t>1k</a:t>
            </a:r>
          </a:p>
        </p:txBody>
      </p:sp>
      <p:sp>
        <p:nvSpPr>
          <p:cNvPr id="80" name="TextBox 79"/>
          <p:cNvSpPr txBox="1"/>
          <p:nvPr/>
        </p:nvSpPr>
        <p:spPr>
          <a:xfrm>
            <a:off x="1947015" y="2276872"/>
            <a:ext cx="576064" cy="307777"/>
          </a:xfrm>
          <a:prstGeom prst="rect">
            <a:avLst/>
          </a:prstGeom>
          <a:noFill/>
        </p:spPr>
        <p:txBody>
          <a:bodyPr wrap="square" rtlCol="0">
            <a:spAutoFit/>
          </a:bodyPr>
          <a:lstStyle/>
          <a:p>
            <a:r>
              <a:rPr lang="en-US" sz="1400" dirty="0"/>
              <a:t>1k</a:t>
            </a:r>
          </a:p>
        </p:txBody>
      </p:sp>
      <p:sp>
        <p:nvSpPr>
          <p:cNvPr id="81" name="TextBox 80"/>
          <p:cNvSpPr txBox="1"/>
          <p:nvPr/>
        </p:nvSpPr>
        <p:spPr>
          <a:xfrm>
            <a:off x="1223815" y="2060848"/>
            <a:ext cx="576064" cy="307777"/>
          </a:xfrm>
          <a:prstGeom prst="rect">
            <a:avLst/>
          </a:prstGeom>
          <a:noFill/>
        </p:spPr>
        <p:txBody>
          <a:bodyPr wrap="square" rtlCol="0">
            <a:spAutoFit/>
          </a:bodyPr>
          <a:lstStyle/>
          <a:p>
            <a:r>
              <a:rPr lang="en-US" sz="1400" dirty="0"/>
              <a:t>0.5k</a:t>
            </a:r>
          </a:p>
        </p:txBody>
      </p:sp>
      <p:sp>
        <p:nvSpPr>
          <p:cNvPr id="83" name="TextBox 82"/>
          <p:cNvSpPr txBox="1"/>
          <p:nvPr/>
        </p:nvSpPr>
        <p:spPr>
          <a:xfrm>
            <a:off x="1261192" y="3189564"/>
            <a:ext cx="576064" cy="307777"/>
          </a:xfrm>
          <a:prstGeom prst="rect">
            <a:avLst/>
          </a:prstGeom>
          <a:noFill/>
        </p:spPr>
        <p:txBody>
          <a:bodyPr wrap="square" rtlCol="0">
            <a:spAutoFit/>
          </a:bodyPr>
          <a:lstStyle/>
          <a:p>
            <a:r>
              <a:rPr lang="en-US" sz="1400" dirty="0"/>
              <a:t>0.5k</a:t>
            </a:r>
          </a:p>
        </p:txBody>
      </p:sp>
    </p:spTree>
    <p:extLst>
      <p:ext uri="{BB962C8B-B14F-4D97-AF65-F5344CB8AC3E}">
        <p14:creationId xmlns:p14="http://schemas.microsoft.com/office/powerpoint/2010/main" val="347894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a:spLocks noChangeArrowheads="1"/>
          </p:cNvSpPr>
          <p:nvPr/>
        </p:nvSpPr>
        <p:spPr bwMode="auto">
          <a:xfrm>
            <a:off x="1861622" y="1258207"/>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6" name="Rounded Rectangle 5"/>
          <p:cNvSpPr/>
          <p:nvPr/>
        </p:nvSpPr>
        <p:spPr>
          <a:xfrm>
            <a:off x="979767" y="1848867"/>
            <a:ext cx="1519864" cy="53298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Functional Description (RTL)</a:t>
            </a:r>
          </a:p>
        </p:txBody>
      </p:sp>
      <p:sp>
        <p:nvSpPr>
          <p:cNvPr id="7" name="Rounded Rectangle 6"/>
          <p:cNvSpPr/>
          <p:nvPr/>
        </p:nvSpPr>
        <p:spPr>
          <a:xfrm>
            <a:off x="2652620" y="1884256"/>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err="1"/>
              <a:t>Testbench</a:t>
            </a:r>
            <a:r>
              <a:rPr lang="en-US" sz="1400" dirty="0"/>
              <a:t> &amp; Vectors</a:t>
            </a:r>
          </a:p>
        </p:txBody>
      </p:sp>
      <p:sp>
        <p:nvSpPr>
          <p:cNvPr id="8" name="Rounded Rectangle 7"/>
          <p:cNvSpPr/>
          <p:nvPr/>
        </p:nvSpPr>
        <p:spPr>
          <a:xfrm>
            <a:off x="979766" y="2553119"/>
            <a:ext cx="1325457"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Functional Verification</a:t>
            </a:r>
          </a:p>
        </p:txBody>
      </p:sp>
      <p:sp>
        <p:nvSpPr>
          <p:cNvPr id="9" name="Rounded Rectangle 8"/>
          <p:cNvSpPr/>
          <p:nvPr/>
        </p:nvSpPr>
        <p:spPr>
          <a:xfrm>
            <a:off x="979766" y="2992800"/>
            <a:ext cx="1325457"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Logical Synthesis</a:t>
            </a:r>
          </a:p>
        </p:txBody>
      </p:sp>
      <p:sp>
        <p:nvSpPr>
          <p:cNvPr id="10" name="Rounded Rectangle 9"/>
          <p:cNvSpPr/>
          <p:nvPr/>
        </p:nvSpPr>
        <p:spPr>
          <a:xfrm>
            <a:off x="979766" y="3408815"/>
            <a:ext cx="1325457" cy="31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Static Timing</a:t>
            </a:r>
          </a:p>
        </p:txBody>
      </p:sp>
      <p:sp>
        <p:nvSpPr>
          <p:cNvPr id="11" name="Rounded Rectangle 10"/>
          <p:cNvSpPr/>
          <p:nvPr/>
        </p:nvSpPr>
        <p:spPr>
          <a:xfrm>
            <a:off x="979766" y="3775008"/>
            <a:ext cx="1325457" cy="3188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Place &amp; Route</a:t>
            </a:r>
          </a:p>
        </p:txBody>
      </p:sp>
      <p:sp>
        <p:nvSpPr>
          <p:cNvPr id="12" name="Rounded Rectangle 11"/>
          <p:cNvSpPr/>
          <p:nvPr/>
        </p:nvSpPr>
        <p:spPr>
          <a:xfrm>
            <a:off x="979766" y="4139955"/>
            <a:ext cx="1325457" cy="3873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Design Rule Checking (DRC)</a:t>
            </a:r>
          </a:p>
        </p:txBody>
      </p:sp>
      <p:sp>
        <p:nvSpPr>
          <p:cNvPr id="13" name="Rounded Rectangle 12"/>
          <p:cNvSpPr/>
          <p:nvPr/>
        </p:nvSpPr>
        <p:spPr>
          <a:xfrm>
            <a:off x="979766" y="4573408"/>
            <a:ext cx="1530085" cy="3935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Layout vs Schematic (LVS) </a:t>
            </a:r>
          </a:p>
        </p:txBody>
      </p:sp>
      <p:cxnSp>
        <p:nvCxnSpPr>
          <p:cNvPr id="22" name="Straight Connector 21"/>
          <p:cNvCxnSpPr>
            <a:cxnSpLocks noChangeShapeType="1"/>
          </p:cNvCxnSpPr>
          <p:nvPr/>
        </p:nvCxnSpPr>
        <p:spPr bwMode="auto">
          <a:xfrm>
            <a:off x="1659394" y="1726693"/>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3338096" y="1726539"/>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H="1">
            <a:off x="1662958" y="1703357"/>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H="1">
            <a:off x="2516333" y="1600782"/>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a:off x="1642494" y="2431054"/>
            <a:ext cx="171427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H="1">
            <a:off x="3303323" y="2332656"/>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a:off x="1642494" y="2381855"/>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48147" name="Group 3"/>
          <p:cNvGrpSpPr>
            <a:grpSpLocks/>
          </p:cNvGrpSpPr>
          <p:nvPr/>
        </p:nvGrpSpPr>
        <p:grpSpPr bwMode="auto">
          <a:xfrm>
            <a:off x="390525" y="2149559"/>
            <a:ext cx="589241" cy="2616911"/>
            <a:chOff x="389961" y="2375231"/>
            <a:chExt cx="700315" cy="3335246"/>
          </a:xfrm>
        </p:grpSpPr>
        <p:cxnSp>
          <p:nvCxnSpPr>
            <p:cNvPr id="38" name="Straight Arrow Connector 37"/>
            <p:cNvCxnSpPr>
              <a:cxnSpLocks noChangeShapeType="1"/>
            </p:cNvCxnSpPr>
            <p:nvPr/>
          </p:nvCxnSpPr>
          <p:spPr bwMode="auto">
            <a:xfrm>
              <a:off x="389961" y="2375231"/>
              <a:ext cx="70031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389961" y="5710477"/>
              <a:ext cx="70031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p:cNvCxnSpPr>
              <a:cxnSpLocks noChangeShapeType="1"/>
            </p:cNvCxnSpPr>
            <p:nvPr/>
          </p:nvCxnSpPr>
          <p:spPr bwMode="auto">
            <a:xfrm>
              <a:off x="570995" y="3676945"/>
              <a:ext cx="49546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715505" y="4642118"/>
              <a:ext cx="35095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a:off x="389961" y="2375231"/>
              <a:ext cx="0" cy="333524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a:off x="570995" y="3676945"/>
              <a:ext cx="0" cy="2033532"/>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Straight Connector 52"/>
            <p:cNvCxnSpPr>
              <a:cxnSpLocks noChangeShapeType="1"/>
            </p:cNvCxnSpPr>
            <p:nvPr/>
          </p:nvCxnSpPr>
          <p:spPr bwMode="auto">
            <a:xfrm>
              <a:off x="715505" y="4642118"/>
              <a:ext cx="0" cy="106835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65" name="Straight Arrow Connector 64"/>
          <p:cNvCxnSpPr>
            <a:cxnSpLocks noChangeShapeType="1"/>
          </p:cNvCxnSpPr>
          <p:nvPr/>
        </p:nvCxnSpPr>
        <p:spPr bwMode="auto">
          <a:xfrm flipH="1">
            <a:off x="3303323" y="2431054"/>
            <a:ext cx="9353" cy="2590754"/>
          </a:xfrm>
          <a:prstGeom prst="straightConnector1">
            <a:avLst/>
          </a:prstGeom>
          <a:noFill/>
          <a:ln w="25400">
            <a:solidFill>
              <a:schemeClr val="accent1"/>
            </a:solidFill>
            <a:prstDash val="dot"/>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48149" name="Group 13"/>
          <p:cNvGrpSpPr>
            <a:grpSpLocks/>
          </p:cNvGrpSpPr>
          <p:nvPr/>
        </p:nvGrpSpPr>
        <p:grpSpPr bwMode="auto">
          <a:xfrm>
            <a:off x="979766" y="5013090"/>
            <a:ext cx="3066454" cy="392349"/>
            <a:chOff x="1090276" y="6024501"/>
            <a:chExt cx="3643001" cy="500743"/>
          </a:xfrm>
        </p:grpSpPr>
        <p:sp>
          <p:nvSpPr>
            <p:cNvPr id="15" name="Rounded Rectangle 14"/>
            <p:cNvSpPr/>
            <p:nvPr/>
          </p:nvSpPr>
          <p:spPr>
            <a:xfrm>
              <a:off x="1090276" y="6024501"/>
              <a:ext cx="1581015"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Parasitic Extraction</a:t>
              </a:r>
            </a:p>
          </p:txBody>
        </p:sp>
        <p:sp>
          <p:nvSpPr>
            <p:cNvPr id="62" name="Rounded Rectangle 61"/>
            <p:cNvSpPr/>
            <p:nvPr/>
          </p:nvSpPr>
          <p:spPr>
            <a:xfrm>
              <a:off x="3158611" y="6024501"/>
              <a:ext cx="1574666" cy="5007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sz="1400" dirty="0"/>
                <a:t>Manufacture</a:t>
              </a:r>
            </a:p>
            <a:p>
              <a:pPr algn="ctr" fontAlgn="auto">
                <a:spcBef>
                  <a:spcPts val="0"/>
                </a:spcBef>
                <a:spcAft>
                  <a:spcPts val="0"/>
                </a:spcAft>
                <a:defRPr/>
              </a:pPr>
              <a:r>
                <a:rPr lang="en-US" sz="1400" dirty="0"/>
                <a:t>&amp; Validate</a:t>
              </a:r>
            </a:p>
          </p:txBody>
        </p:sp>
        <p:cxnSp>
          <p:nvCxnSpPr>
            <p:cNvPr id="67" name="Straight Arrow Connector 66"/>
            <p:cNvCxnSpPr>
              <a:cxnSpLocks noChangeShapeType="1"/>
            </p:cNvCxnSpPr>
            <p:nvPr/>
          </p:nvCxnSpPr>
          <p:spPr bwMode="auto">
            <a:xfrm>
              <a:off x="2671291" y="6291564"/>
              <a:ext cx="49525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9" name="Rounded Rectangle 38"/>
          <p:cNvSpPr>
            <a:spLocks noChangeArrowheads="1"/>
          </p:cNvSpPr>
          <p:nvPr/>
        </p:nvSpPr>
        <p:spPr bwMode="auto">
          <a:xfrm>
            <a:off x="6608882" y="1481139"/>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41" name="Rounded Rectangle 40"/>
          <p:cNvSpPr/>
          <p:nvPr/>
        </p:nvSpPr>
        <p:spPr>
          <a:xfrm>
            <a:off x="5727026" y="1987456"/>
            <a:ext cx="1464415" cy="546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Policy Language, Semantics</a:t>
            </a:r>
          </a:p>
        </p:txBody>
      </p:sp>
      <p:sp>
        <p:nvSpPr>
          <p:cNvPr id="42" name="Rounded Rectangle 41"/>
          <p:cNvSpPr/>
          <p:nvPr/>
        </p:nvSpPr>
        <p:spPr>
          <a:xfrm>
            <a:off x="7399880" y="2036656"/>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Testing</a:t>
            </a:r>
          </a:p>
        </p:txBody>
      </p:sp>
      <p:sp>
        <p:nvSpPr>
          <p:cNvPr id="43" name="Rounded Rectangle 42"/>
          <p:cNvSpPr/>
          <p:nvPr/>
        </p:nvSpPr>
        <p:spPr>
          <a:xfrm>
            <a:off x="5727026" y="2705519"/>
            <a:ext cx="1415712"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Verification</a:t>
            </a:r>
          </a:p>
        </p:txBody>
      </p:sp>
      <p:sp>
        <p:nvSpPr>
          <p:cNvPr id="46" name="Rounded Rectangle 45"/>
          <p:cNvSpPr/>
          <p:nvPr/>
        </p:nvSpPr>
        <p:spPr>
          <a:xfrm>
            <a:off x="5727026" y="3145200"/>
            <a:ext cx="1544584"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Synthesis</a:t>
            </a:r>
          </a:p>
        </p:txBody>
      </p:sp>
      <p:sp>
        <p:nvSpPr>
          <p:cNvPr id="47" name="Rounded Rectangle 46"/>
          <p:cNvSpPr/>
          <p:nvPr/>
        </p:nvSpPr>
        <p:spPr>
          <a:xfrm>
            <a:off x="5727025" y="3561215"/>
            <a:ext cx="2207313" cy="31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Performance verification?</a:t>
            </a:r>
          </a:p>
        </p:txBody>
      </p:sp>
      <p:sp>
        <p:nvSpPr>
          <p:cNvPr id="48" name="Rounded Rectangle 47"/>
          <p:cNvSpPr/>
          <p:nvPr/>
        </p:nvSpPr>
        <p:spPr>
          <a:xfrm>
            <a:off x="5717088" y="3928211"/>
            <a:ext cx="1992232" cy="3188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Network Topology Design</a:t>
            </a:r>
          </a:p>
        </p:txBody>
      </p:sp>
      <p:sp>
        <p:nvSpPr>
          <p:cNvPr id="51" name="Rounded Rectangle 50"/>
          <p:cNvSpPr/>
          <p:nvPr/>
        </p:nvSpPr>
        <p:spPr>
          <a:xfrm>
            <a:off x="5511946" y="4294626"/>
            <a:ext cx="2207312" cy="3873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Static checking (local checks) </a:t>
            </a:r>
          </a:p>
        </p:txBody>
      </p:sp>
      <p:sp>
        <p:nvSpPr>
          <p:cNvPr id="52" name="Rounded Rectangle 51"/>
          <p:cNvSpPr/>
          <p:nvPr/>
        </p:nvSpPr>
        <p:spPr>
          <a:xfrm>
            <a:off x="5727026" y="4725808"/>
            <a:ext cx="1530085" cy="3935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Wiring Checkers</a:t>
            </a:r>
          </a:p>
        </p:txBody>
      </p:sp>
      <p:cxnSp>
        <p:nvCxnSpPr>
          <p:cNvPr id="54" name="Straight Connector 53"/>
          <p:cNvCxnSpPr>
            <a:cxnSpLocks noChangeShapeType="1"/>
          </p:cNvCxnSpPr>
          <p:nvPr/>
        </p:nvCxnSpPr>
        <p:spPr bwMode="auto">
          <a:xfrm>
            <a:off x="6406654" y="1879093"/>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flipH="1">
            <a:off x="8085356" y="1878939"/>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flipH="1">
            <a:off x="6410218" y="1844327"/>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Straight Arrow Connector 57"/>
          <p:cNvCxnSpPr>
            <a:cxnSpLocks noChangeShapeType="1"/>
          </p:cNvCxnSpPr>
          <p:nvPr/>
        </p:nvCxnSpPr>
        <p:spPr bwMode="auto">
          <a:xfrm flipH="1">
            <a:off x="7263593" y="1800001"/>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Straight Connector 58"/>
          <p:cNvCxnSpPr>
            <a:cxnSpLocks noChangeShapeType="1"/>
          </p:cNvCxnSpPr>
          <p:nvPr/>
        </p:nvCxnSpPr>
        <p:spPr bwMode="auto">
          <a:xfrm flipV="1">
            <a:off x="6389754" y="2583454"/>
            <a:ext cx="1717814" cy="1512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p:cNvCxnSpPr>
          <p:nvPr/>
        </p:nvCxnSpPr>
        <p:spPr bwMode="auto">
          <a:xfrm flipH="1">
            <a:off x="8050583" y="2485056"/>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p:cNvCxnSpPr>
            <a:cxnSpLocks noChangeShapeType="1"/>
          </p:cNvCxnSpPr>
          <p:nvPr/>
        </p:nvCxnSpPr>
        <p:spPr bwMode="auto">
          <a:xfrm>
            <a:off x="6389754" y="2534255"/>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63" name="Group 3"/>
          <p:cNvGrpSpPr>
            <a:grpSpLocks/>
          </p:cNvGrpSpPr>
          <p:nvPr/>
        </p:nvGrpSpPr>
        <p:grpSpPr bwMode="auto">
          <a:xfrm>
            <a:off x="5137785" y="2301959"/>
            <a:ext cx="589241" cy="2616911"/>
            <a:chOff x="389961" y="2375231"/>
            <a:chExt cx="700315" cy="3335246"/>
          </a:xfrm>
        </p:grpSpPr>
        <p:cxnSp>
          <p:nvCxnSpPr>
            <p:cNvPr id="64" name="Straight Arrow Connector 63"/>
            <p:cNvCxnSpPr>
              <a:cxnSpLocks noChangeShapeType="1"/>
            </p:cNvCxnSpPr>
            <p:nvPr/>
          </p:nvCxnSpPr>
          <p:spPr bwMode="auto">
            <a:xfrm>
              <a:off x="389961" y="2375231"/>
              <a:ext cx="70031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Straight Connector 65"/>
            <p:cNvCxnSpPr>
              <a:cxnSpLocks noChangeShapeType="1"/>
            </p:cNvCxnSpPr>
            <p:nvPr/>
          </p:nvCxnSpPr>
          <p:spPr bwMode="auto">
            <a:xfrm>
              <a:off x="389961" y="5710477"/>
              <a:ext cx="70031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Straight Arrow Connector 67"/>
            <p:cNvCxnSpPr>
              <a:cxnSpLocks noChangeShapeType="1"/>
            </p:cNvCxnSpPr>
            <p:nvPr/>
          </p:nvCxnSpPr>
          <p:spPr bwMode="auto">
            <a:xfrm>
              <a:off x="570995" y="3676945"/>
              <a:ext cx="49546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Straight Arrow Connector 68"/>
            <p:cNvCxnSpPr>
              <a:cxnSpLocks noChangeShapeType="1"/>
            </p:cNvCxnSpPr>
            <p:nvPr/>
          </p:nvCxnSpPr>
          <p:spPr bwMode="auto">
            <a:xfrm>
              <a:off x="715505" y="4642118"/>
              <a:ext cx="350951"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Straight Connector 69"/>
            <p:cNvCxnSpPr>
              <a:cxnSpLocks noChangeShapeType="1"/>
            </p:cNvCxnSpPr>
            <p:nvPr/>
          </p:nvCxnSpPr>
          <p:spPr bwMode="auto">
            <a:xfrm>
              <a:off x="389961" y="2375231"/>
              <a:ext cx="0" cy="333524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Connector 70"/>
            <p:cNvCxnSpPr>
              <a:cxnSpLocks noChangeShapeType="1"/>
            </p:cNvCxnSpPr>
            <p:nvPr/>
          </p:nvCxnSpPr>
          <p:spPr bwMode="auto">
            <a:xfrm flipH="1">
              <a:off x="570995" y="3676945"/>
              <a:ext cx="0" cy="2033532"/>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2" name="Straight Connector 71"/>
            <p:cNvCxnSpPr>
              <a:cxnSpLocks noChangeShapeType="1"/>
            </p:cNvCxnSpPr>
            <p:nvPr/>
          </p:nvCxnSpPr>
          <p:spPr bwMode="auto">
            <a:xfrm>
              <a:off x="715505" y="4642118"/>
              <a:ext cx="0" cy="106835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3" name="Straight Arrow Connector 72"/>
          <p:cNvCxnSpPr>
            <a:cxnSpLocks noChangeShapeType="1"/>
          </p:cNvCxnSpPr>
          <p:nvPr/>
        </p:nvCxnSpPr>
        <p:spPr bwMode="auto">
          <a:xfrm>
            <a:off x="8043014" y="2544401"/>
            <a:ext cx="0" cy="2468689"/>
          </a:xfrm>
          <a:prstGeom prst="straightConnector1">
            <a:avLst/>
          </a:prstGeom>
          <a:noFill/>
          <a:ln w="25400">
            <a:solidFill>
              <a:schemeClr val="accent1"/>
            </a:solidFill>
            <a:prstDash val="dot"/>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74" name="Group 13"/>
          <p:cNvGrpSpPr>
            <a:grpSpLocks/>
          </p:cNvGrpSpPr>
          <p:nvPr/>
        </p:nvGrpSpPr>
        <p:grpSpPr bwMode="auto">
          <a:xfrm>
            <a:off x="5811937" y="5021808"/>
            <a:ext cx="3325535" cy="544754"/>
            <a:chOff x="1090276" y="5829993"/>
            <a:chExt cx="3950794" cy="695252"/>
          </a:xfrm>
        </p:grpSpPr>
        <p:sp>
          <p:nvSpPr>
            <p:cNvPr id="75" name="Rounded Rectangle 74"/>
            <p:cNvSpPr/>
            <p:nvPr/>
          </p:nvSpPr>
          <p:spPr>
            <a:xfrm>
              <a:off x="1090276" y="6024501"/>
              <a:ext cx="1581015"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r>
                <a:rPr lang="en-US" sz="1400" dirty="0"/>
                <a:t>Interference estimation?</a:t>
              </a:r>
            </a:p>
          </p:txBody>
        </p:sp>
        <p:sp>
          <p:nvSpPr>
            <p:cNvPr id="76" name="Rounded Rectangle 75"/>
            <p:cNvSpPr/>
            <p:nvPr/>
          </p:nvSpPr>
          <p:spPr>
            <a:xfrm>
              <a:off x="3077657" y="5829993"/>
              <a:ext cx="1963413" cy="69525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sz="1400" dirty="0"/>
                <a:t>Dynamic checkers/ debuggers</a:t>
              </a:r>
            </a:p>
          </p:txBody>
        </p:sp>
        <p:cxnSp>
          <p:nvCxnSpPr>
            <p:cNvPr id="77" name="Straight Arrow Connector 76"/>
            <p:cNvCxnSpPr>
              <a:cxnSpLocks noChangeShapeType="1"/>
            </p:cNvCxnSpPr>
            <p:nvPr/>
          </p:nvCxnSpPr>
          <p:spPr bwMode="auto">
            <a:xfrm>
              <a:off x="2605693" y="6291564"/>
              <a:ext cx="43739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6" name="Straight Connector 15"/>
          <p:cNvCxnSpPr/>
          <p:nvPr/>
        </p:nvCxnSpPr>
        <p:spPr>
          <a:xfrm>
            <a:off x="4572000" y="1417638"/>
            <a:ext cx="34290" cy="478885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979766" y="5793907"/>
            <a:ext cx="3058722" cy="646331"/>
          </a:xfrm>
          <a:prstGeom prst="rect">
            <a:avLst/>
          </a:prstGeom>
          <a:noFill/>
        </p:spPr>
        <p:txBody>
          <a:bodyPr wrap="none" rtlCol="0">
            <a:spAutoFit/>
          </a:bodyPr>
          <a:lstStyle/>
          <a:p>
            <a:r>
              <a:rPr lang="en-US" dirty="0">
                <a:solidFill>
                  <a:srgbClr val="0070C0"/>
                </a:solidFill>
              </a:rPr>
              <a:t>Electronic Design Automation</a:t>
            </a:r>
          </a:p>
          <a:p>
            <a:r>
              <a:rPr lang="en-US" dirty="0">
                <a:solidFill>
                  <a:srgbClr val="0070C0"/>
                </a:solidFill>
              </a:rPr>
              <a:t>(McKeown SIGCOMM 2012) </a:t>
            </a:r>
          </a:p>
        </p:txBody>
      </p:sp>
      <p:sp>
        <p:nvSpPr>
          <p:cNvPr id="79" name="TextBox 78"/>
          <p:cNvSpPr txBox="1"/>
          <p:nvPr/>
        </p:nvSpPr>
        <p:spPr>
          <a:xfrm>
            <a:off x="5559340" y="5794146"/>
            <a:ext cx="2849178" cy="646331"/>
          </a:xfrm>
          <a:prstGeom prst="rect">
            <a:avLst/>
          </a:prstGeom>
          <a:noFill/>
        </p:spPr>
        <p:txBody>
          <a:bodyPr wrap="none" rtlCol="0">
            <a:spAutoFit/>
          </a:bodyPr>
          <a:lstStyle/>
          <a:p>
            <a:r>
              <a:rPr lang="en-US" dirty="0">
                <a:solidFill>
                  <a:srgbClr val="0070C0"/>
                </a:solidFill>
              </a:rPr>
              <a:t>Network Design Automation</a:t>
            </a:r>
          </a:p>
          <a:p>
            <a:r>
              <a:rPr lang="en-US" dirty="0">
                <a:solidFill>
                  <a:srgbClr val="0070C0"/>
                </a:solidFill>
              </a:rPr>
              <a:t>                    (NDA)?</a:t>
            </a:r>
            <a:r>
              <a:rPr lang="en-US" dirty="0"/>
              <a:t> </a:t>
            </a:r>
          </a:p>
        </p:txBody>
      </p:sp>
      <p:sp>
        <p:nvSpPr>
          <p:cNvPr id="80" name="Title 1"/>
          <p:cNvSpPr>
            <a:spLocks noGrp="1"/>
          </p:cNvSpPr>
          <p:nvPr>
            <p:ph type="title"/>
          </p:nvPr>
        </p:nvSpPr>
        <p:spPr>
          <a:xfrm>
            <a:off x="390525" y="104208"/>
            <a:ext cx="8553562" cy="1143000"/>
          </a:xfrm>
        </p:spPr>
        <p:txBody>
          <a:bodyPr>
            <a:normAutofit fontScale="90000"/>
          </a:bodyPr>
          <a:lstStyle/>
          <a:p>
            <a:pPr eaLnBrk="1" hangingPunct="1"/>
            <a:r>
              <a:rPr lang="en-US" b="1" dirty="0">
                <a:solidFill>
                  <a:srgbClr val="0070C0"/>
                </a:solidFill>
                <a:effectLst>
                  <a:outerShdw blurRad="38100" dist="38100" dir="2700000" algn="tl">
                    <a:srgbClr val="000000">
                      <a:alpha val="43137"/>
                    </a:srgbClr>
                  </a:outerShdw>
                </a:effectLst>
                <a:latin typeface="Calibri" charset="0"/>
              </a:rPr>
              <a:t>Digital Hardware Design as Inspiration?</a:t>
            </a:r>
          </a:p>
        </p:txBody>
      </p:sp>
      <mc:AlternateContent xmlns:mc="http://schemas.openxmlformats.org/markup-compatibility/2006" xmlns:p14="http://schemas.microsoft.com/office/powerpoint/2010/main">
        <mc:Choice Requires="p14">
          <p:contentPart p14:bwMode="auto" r:id="rId3">
            <p14:nvContentPartPr>
              <p14:cNvPr id="81" name="Ink 80"/>
              <p14:cNvContentPartPr/>
              <p14:nvPr/>
            </p14:nvContentPartPr>
            <p14:xfrm>
              <a:off x="5513503" y="1085229"/>
              <a:ext cx="3449520" cy="2746800"/>
            </p14:xfrm>
          </p:contentPart>
        </mc:Choice>
        <mc:Fallback xmlns="">
          <p:pic>
            <p:nvPicPr>
              <p:cNvPr id="81" name="Ink 80"/>
              <p:cNvPicPr/>
              <p:nvPr/>
            </p:nvPicPr>
            <p:blipFill>
              <a:blip r:embed="rId4"/>
              <a:stretch>
                <a:fillRect/>
              </a:stretch>
            </p:blipFill>
            <p:spPr>
              <a:xfrm>
                <a:off x="5498383" y="1070109"/>
                <a:ext cx="3479760" cy="2777040"/>
              </a:xfrm>
              <a:prstGeom prst="rect">
                <a:avLst/>
              </a:prstGeom>
            </p:spPr>
          </p:pic>
        </mc:Fallback>
      </mc:AlternateContent>
    </p:spTree>
    <p:extLst>
      <p:ext uri="{BB962C8B-B14F-4D97-AF65-F5344CB8AC3E}">
        <p14:creationId xmlns:p14="http://schemas.microsoft.com/office/powerpoint/2010/main" val="57185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Three step greedy heuristic</a:t>
            </a:r>
          </a:p>
        </p:txBody>
      </p:sp>
      <p:grpSp>
        <p:nvGrpSpPr>
          <p:cNvPr id="4" name="Group 3"/>
          <p:cNvGrpSpPr/>
          <p:nvPr/>
        </p:nvGrpSpPr>
        <p:grpSpPr>
          <a:xfrm>
            <a:off x="1711412" y="2315316"/>
            <a:ext cx="5328592" cy="1905307"/>
            <a:chOff x="2195736" y="3776408"/>
            <a:chExt cx="4845009" cy="2244879"/>
          </a:xfrm>
        </p:grpSpPr>
        <p:grpSp>
          <p:nvGrpSpPr>
            <p:cNvPr id="5" name="Group 4"/>
            <p:cNvGrpSpPr/>
            <p:nvPr/>
          </p:nvGrpSpPr>
          <p:grpSpPr>
            <a:xfrm>
              <a:off x="2232361" y="3776408"/>
              <a:ext cx="4808384" cy="2244879"/>
              <a:chOff x="1923089" y="1741711"/>
              <a:chExt cx="5055713" cy="1833359"/>
            </a:xfrm>
          </p:grpSpPr>
          <p:grpSp>
            <p:nvGrpSpPr>
              <p:cNvPr id="9" name="Group 8"/>
              <p:cNvGrpSpPr/>
              <p:nvPr/>
            </p:nvGrpSpPr>
            <p:grpSpPr>
              <a:xfrm>
                <a:off x="1923089" y="1741711"/>
                <a:ext cx="5033595" cy="1833359"/>
                <a:chOff x="1663644" y="2101751"/>
                <a:chExt cx="5033595" cy="1833359"/>
              </a:xfrm>
            </p:grpSpPr>
            <p:pic>
              <p:nvPicPr>
                <p:cNvPr id="13" name="Picture 12" descr="router.png"/>
                <p:cNvPicPr>
                  <a:picLocks/>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0351" y="2574359"/>
                  <a:ext cx="969263" cy="963145"/>
                </a:xfrm>
                <a:prstGeom prst="rect">
                  <a:avLst/>
                </a:prstGeom>
              </p:spPr>
            </p:pic>
            <p:pic>
              <p:nvPicPr>
                <p:cNvPr id="14" name="Picture 13" descr="router.png"/>
                <p:cNvPicPr>
                  <a:picLocks/>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03332" y="2965847"/>
                  <a:ext cx="969263" cy="969263"/>
                </a:xfrm>
                <a:prstGeom prst="rect">
                  <a:avLst/>
                </a:prstGeom>
              </p:spPr>
            </p:pic>
            <p:pic>
              <p:nvPicPr>
                <p:cNvPr id="15" name="Picture 14" descr="router.png"/>
                <p:cNvPicPr>
                  <a:picLocks/>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96150" y="2101751"/>
                  <a:ext cx="969263" cy="969263"/>
                </a:xfrm>
                <a:prstGeom prst="rect">
                  <a:avLst/>
                </a:prstGeom>
              </p:spPr>
            </p:pic>
            <p:pic>
              <p:nvPicPr>
                <p:cNvPr id="16" name="Picture 15" descr="router.png"/>
                <p:cNvPicPr>
                  <a:picLocks/>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45837" y="2492896"/>
                  <a:ext cx="969263" cy="969263"/>
                </a:xfrm>
                <a:prstGeom prst="rect">
                  <a:avLst/>
                </a:prstGeom>
              </p:spPr>
            </p:pic>
            <p:cxnSp>
              <p:nvCxnSpPr>
                <p:cNvPr id="17" name="Straight Connector 16"/>
                <p:cNvCxnSpPr/>
                <p:nvPr/>
              </p:nvCxnSpPr>
              <p:spPr>
                <a:xfrm flipV="1">
                  <a:off x="3219614" y="2583442"/>
                  <a:ext cx="476535" cy="469550"/>
                </a:xfrm>
                <a:prstGeom prst="line">
                  <a:avLst/>
                </a:prstGeom>
                <a:ln w="57150" cmpd="sng">
                  <a:solidFill>
                    <a:srgbClr val="3366FF"/>
                  </a:solidFill>
                  <a:headEnd type="none"/>
                  <a:tailEnd type="triangle"/>
                </a:ln>
              </p:spPr>
              <p:style>
                <a:lnRef idx="3">
                  <a:schemeClr val="dk1"/>
                </a:lnRef>
                <a:fillRef idx="0">
                  <a:schemeClr val="dk1"/>
                </a:fillRef>
                <a:effectRef idx="2">
                  <a:schemeClr val="dk1"/>
                </a:effectRef>
                <a:fontRef idx="minor">
                  <a:schemeClr val="tx1"/>
                </a:fontRef>
              </p:style>
            </p:cxnSp>
            <p:cxnSp>
              <p:nvCxnSpPr>
                <p:cNvPr id="18" name="Straight Connector 17"/>
                <p:cNvCxnSpPr>
                  <a:stCxn id="14" idx="3"/>
                  <a:endCxn id="16" idx="1"/>
                </p:cNvCxnSpPr>
                <p:nvPr/>
              </p:nvCxnSpPr>
              <p:spPr>
                <a:xfrm flipV="1">
                  <a:off x="4672595" y="2977528"/>
                  <a:ext cx="473243" cy="472951"/>
                </a:xfrm>
                <a:prstGeom prst="line">
                  <a:avLst/>
                </a:prstGeom>
                <a:ln w="57150" cmpd="sng">
                  <a:solidFill>
                    <a:schemeClr val="accent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a:stCxn id="13" idx="3"/>
                  <a:endCxn id="14" idx="1"/>
                </p:cNvCxnSpPr>
                <p:nvPr/>
              </p:nvCxnSpPr>
              <p:spPr>
                <a:xfrm>
                  <a:off x="3219614" y="3055932"/>
                  <a:ext cx="483718" cy="394546"/>
                </a:xfrm>
                <a:prstGeom prst="line">
                  <a:avLst/>
                </a:prstGeom>
                <a:ln w="57150" cmpd="sng">
                  <a:solidFill>
                    <a:schemeClr val="accent1"/>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V="1">
                  <a:off x="6115100" y="2737592"/>
                  <a:ext cx="582139" cy="236997"/>
                </a:xfrm>
                <a:prstGeom prst="line">
                  <a:avLst/>
                </a:prstGeom>
                <a:ln w="57150" cmpd="sng">
                  <a:solidFill>
                    <a:srgbClr val="3366FF"/>
                  </a:solidFill>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stCxn id="16" idx="3"/>
                </p:cNvCxnSpPr>
                <p:nvPr/>
              </p:nvCxnSpPr>
              <p:spPr>
                <a:xfrm>
                  <a:off x="6115100" y="2977528"/>
                  <a:ext cx="582139" cy="204343"/>
                </a:xfrm>
                <a:prstGeom prst="line">
                  <a:avLst/>
                </a:prstGeom>
                <a:ln w="57150" cmpd="sng">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4665413" y="2583442"/>
                  <a:ext cx="480425" cy="391145"/>
                </a:xfrm>
                <a:prstGeom prst="line">
                  <a:avLst/>
                </a:prstGeom>
                <a:ln w="57150" cmpd="sng">
                  <a:solidFill>
                    <a:srgbClr val="3366FF"/>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1663644" y="3052993"/>
                  <a:ext cx="586707" cy="0"/>
                </a:xfrm>
                <a:prstGeom prst="line">
                  <a:avLst/>
                </a:prstGeom>
                <a:ln w="57150" cmpd="sng">
                  <a:solidFill>
                    <a:schemeClr val="accent1"/>
                  </a:solidFill>
                  <a:headEnd type="none"/>
                  <a:tailEnd type="triangle"/>
                </a:ln>
              </p:spPr>
              <p:style>
                <a:lnRef idx="3">
                  <a:schemeClr val="accent2"/>
                </a:lnRef>
                <a:fillRef idx="0">
                  <a:schemeClr val="accent2"/>
                </a:fillRef>
                <a:effectRef idx="2">
                  <a:schemeClr val="accent2"/>
                </a:effectRef>
                <a:fontRef idx="minor">
                  <a:schemeClr val="tx1"/>
                </a:fontRef>
              </p:style>
            </p:cxnSp>
          </p:grpSp>
          <p:sp>
            <p:nvSpPr>
              <p:cNvPr id="10" name="TextBox 9"/>
              <p:cNvSpPr txBox="1"/>
              <p:nvPr/>
            </p:nvSpPr>
            <p:spPr>
              <a:xfrm>
                <a:off x="1938768" y="2195825"/>
                <a:ext cx="459308" cy="276492"/>
              </a:xfrm>
              <a:prstGeom prst="rect">
                <a:avLst/>
              </a:prstGeom>
              <a:noFill/>
            </p:spPr>
            <p:txBody>
              <a:bodyPr wrap="none" rtlCol="0">
                <a:spAutoFit/>
              </a:bodyPr>
              <a:lstStyle/>
              <a:p>
                <a:r>
                  <a:rPr lang="en-US" sz="1600" dirty="0"/>
                  <a:t>H1</a:t>
                </a:r>
              </a:p>
            </p:txBody>
          </p:sp>
          <p:sp>
            <p:nvSpPr>
              <p:cNvPr id="11" name="TextBox 10"/>
              <p:cNvSpPr txBox="1"/>
              <p:nvPr/>
            </p:nvSpPr>
            <p:spPr>
              <a:xfrm>
                <a:off x="6454220" y="2011160"/>
                <a:ext cx="459308" cy="276492"/>
              </a:xfrm>
              <a:prstGeom prst="rect">
                <a:avLst/>
              </a:prstGeom>
              <a:noFill/>
            </p:spPr>
            <p:txBody>
              <a:bodyPr wrap="none" rtlCol="0">
                <a:spAutoFit/>
              </a:bodyPr>
              <a:lstStyle/>
              <a:p>
                <a:r>
                  <a:rPr lang="en-US" sz="1600" dirty="0"/>
                  <a:t>H2</a:t>
                </a:r>
              </a:p>
            </p:txBody>
          </p:sp>
          <p:sp>
            <p:nvSpPr>
              <p:cNvPr id="12" name="TextBox 11"/>
              <p:cNvSpPr txBox="1"/>
              <p:nvPr/>
            </p:nvSpPr>
            <p:spPr>
              <a:xfrm>
                <a:off x="6519494" y="2821831"/>
                <a:ext cx="459308" cy="276492"/>
              </a:xfrm>
              <a:prstGeom prst="rect">
                <a:avLst/>
              </a:prstGeom>
              <a:noFill/>
            </p:spPr>
            <p:txBody>
              <a:bodyPr wrap="none" rtlCol="0">
                <a:spAutoFit/>
              </a:bodyPr>
              <a:lstStyle/>
              <a:p>
                <a:r>
                  <a:rPr lang="en-US" sz="1600" dirty="0"/>
                  <a:t>H3</a:t>
                </a:r>
              </a:p>
            </p:txBody>
          </p:sp>
        </p:grpSp>
        <p:cxnSp>
          <p:nvCxnSpPr>
            <p:cNvPr id="6" name="Straight Connector 5"/>
            <p:cNvCxnSpPr/>
            <p:nvPr/>
          </p:nvCxnSpPr>
          <p:spPr>
            <a:xfrm>
              <a:off x="2195736" y="4797152"/>
              <a:ext cx="558005" cy="0"/>
            </a:xfrm>
            <a:prstGeom prst="line">
              <a:avLst/>
            </a:prstGeom>
            <a:ln w="57150" cmpd="sng">
              <a:solidFill>
                <a:srgbClr val="3366FF"/>
              </a:solidFill>
              <a:headEnd type="none"/>
              <a:tailEnd type="triangle"/>
            </a:ln>
          </p:spPr>
          <p:style>
            <a:lnRef idx="3">
              <a:schemeClr val="accent2"/>
            </a:lnRef>
            <a:fillRef idx="0">
              <a:schemeClr val="accent2"/>
            </a:fillRef>
            <a:effectRef idx="2">
              <a:schemeClr val="accent2"/>
            </a:effectRef>
            <a:fontRef idx="minor">
              <a:schemeClr val="tx1"/>
            </a:fontRef>
          </p:style>
        </p:cxnSp>
        <p:pic>
          <p:nvPicPr>
            <p:cNvPr id="7" name="Picture 6" descr="router.png"/>
            <p:cNvPicPr>
              <a:picLocks/>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86058" y="4149080"/>
              <a:ext cx="921846" cy="1179335"/>
            </a:xfrm>
            <a:prstGeom prst="rect">
              <a:avLst/>
            </a:prstGeom>
          </p:spPr>
        </p:pic>
        <p:pic>
          <p:nvPicPr>
            <p:cNvPr id="8" name="Picture 7" descr="router.png"/>
            <p:cNvPicPr>
              <a:picLocks/>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534864" y="4077072"/>
              <a:ext cx="921846" cy="1179335"/>
            </a:xfrm>
            <a:prstGeom prst="rect">
              <a:avLst/>
            </a:prstGeom>
          </p:spPr>
        </p:pic>
      </p:grpSp>
      <p:sp>
        <p:nvSpPr>
          <p:cNvPr id="29" name="TextBox 28"/>
          <p:cNvSpPr txBox="1"/>
          <p:nvPr/>
        </p:nvSpPr>
        <p:spPr>
          <a:xfrm>
            <a:off x="751899" y="4122566"/>
            <a:ext cx="7911812" cy="2739211"/>
          </a:xfrm>
          <a:prstGeom prst="rect">
            <a:avLst/>
          </a:prstGeom>
          <a:noFill/>
        </p:spPr>
        <p:txBody>
          <a:bodyPr wrap="square" rtlCol="0">
            <a:spAutoFit/>
          </a:bodyPr>
          <a:lstStyle/>
          <a:p>
            <a:pPr algn="l"/>
            <a:r>
              <a:rPr lang="en-US" altLang="zh-CN" sz="3200" b="1" dirty="0">
                <a:latin typeface="Arial"/>
                <a:cs typeface="Arial"/>
              </a:rPr>
              <a:t>Step 2: Divide rule space across paths</a:t>
            </a:r>
          </a:p>
          <a:p>
            <a:pPr marL="457200" indent="-457200" algn="l">
              <a:buFont typeface="Arial"/>
              <a:buChar char="•"/>
            </a:pPr>
            <a:r>
              <a:rPr lang="en-US" altLang="zh-CN" sz="2800" dirty="0"/>
              <a:t>Say Upper Path P1 has R2, R3, R4, R5, R7 and lower path has say R1, R6</a:t>
            </a:r>
          </a:p>
          <a:p>
            <a:pPr marL="457200" indent="-457200" algn="l">
              <a:buFont typeface="Arial"/>
              <a:buChar char="•"/>
            </a:pPr>
            <a:r>
              <a:rPr lang="en-US" altLang="zh-CN" sz="2800" dirty="0"/>
              <a:t>Estimate </a:t>
            </a:r>
            <a:r>
              <a:rPr lang="en-US" altLang="zh-CN" sz="2800" i="1" dirty="0"/>
              <a:t>total</a:t>
            </a:r>
            <a:r>
              <a:rPr lang="en-US" altLang="zh-CN" sz="2800" dirty="0"/>
              <a:t> rules needed by each path, intuition: allocate more total rules to P1</a:t>
            </a:r>
          </a:p>
          <a:p>
            <a:pPr marL="457200" indent="-457200" algn="l">
              <a:buFont typeface="Arial"/>
              <a:buChar char="•"/>
            </a:pPr>
            <a:r>
              <a:rPr lang="en-US" sz="2800" dirty="0"/>
              <a:t>Allocate </a:t>
            </a:r>
            <a:r>
              <a:rPr lang="en-US" sz="2800" i="1" dirty="0"/>
              <a:t>per router rule </a:t>
            </a:r>
            <a:r>
              <a:rPr lang="en-US" sz="2800" dirty="0"/>
              <a:t>budget  using LP</a:t>
            </a:r>
            <a:endParaRPr lang="en-US" sz="2400" dirty="0"/>
          </a:p>
        </p:txBody>
      </p:sp>
      <p:sp>
        <p:nvSpPr>
          <p:cNvPr id="3" name="Rectangle 2"/>
          <p:cNvSpPr/>
          <p:nvPr/>
        </p:nvSpPr>
        <p:spPr bwMode="auto">
          <a:xfrm>
            <a:off x="5350338" y="2625148"/>
            <a:ext cx="1037877" cy="1158612"/>
          </a:xfrm>
          <a:prstGeom prst="rect">
            <a:avLst/>
          </a:prstGeom>
          <a:noFill/>
          <a:ln w="38100" cap="flat" cmpd="sng" algn="ctr">
            <a:solidFill>
              <a:schemeClr val="tx1"/>
            </a:solidFill>
            <a:prstDash val="sysDash"/>
            <a:round/>
            <a:headEnd type="none" w="med" len="med"/>
            <a:tailEnd type="none" w="med" len="med"/>
          </a:ln>
          <a:effectLst/>
          <a:extLst/>
        </p:spPr>
        <p:txBody>
          <a:bodyPr rtlCol="0" anchor="ctr"/>
          <a:lstStyle/>
          <a:p>
            <a:pPr algn="ctr"/>
            <a:endParaRPr lang="en-US"/>
          </a:p>
        </p:txBody>
      </p:sp>
      <p:sp>
        <p:nvSpPr>
          <p:cNvPr id="34" name="Rectangle 33"/>
          <p:cNvSpPr/>
          <p:nvPr/>
        </p:nvSpPr>
        <p:spPr bwMode="auto">
          <a:xfrm>
            <a:off x="2411760" y="2657996"/>
            <a:ext cx="1037877" cy="1158612"/>
          </a:xfrm>
          <a:prstGeom prst="rect">
            <a:avLst/>
          </a:prstGeom>
          <a:noFill/>
          <a:ln w="38100" cap="flat" cmpd="sng" algn="ctr">
            <a:solidFill>
              <a:schemeClr val="tx1"/>
            </a:solidFill>
            <a:prstDash val="sysDash"/>
            <a:round/>
            <a:headEnd type="none" w="med" len="med"/>
            <a:tailEnd type="none" w="med" len="med"/>
          </a:ln>
          <a:effectLst/>
          <a:extLst/>
        </p:spPr>
        <p:txBody>
          <a:bodyPr rtlCol="0" anchor="ctr"/>
          <a:lstStyle/>
          <a:p>
            <a:pPr algn="ctr"/>
            <a:endParaRPr lang="en-US"/>
          </a:p>
        </p:txBody>
      </p:sp>
      <p:sp>
        <p:nvSpPr>
          <p:cNvPr id="35" name="TextBox 34"/>
          <p:cNvSpPr txBox="1"/>
          <p:nvPr/>
        </p:nvSpPr>
        <p:spPr>
          <a:xfrm>
            <a:off x="416511" y="1278441"/>
            <a:ext cx="7911812" cy="584775"/>
          </a:xfrm>
          <a:prstGeom prst="rect">
            <a:avLst/>
          </a:prstGeom>
          <a:noFill/>
        </p:spPr>
        <p:txBody>
          <a:bodyPr wrap="square" rtlCol="0">
            <a:spAutoFit/>
          </a:bodyPr>
          <a:lstStyle/>
          <a:p>
            <a:pPr algn="l"/>
            <a:r>
              <a:rPr lang="en-US" altLang="zh-CN" sz="3200" b="1" dirty="0">
                <a:latin typeface="Arial"/>
                <a:cs typeface="Arial"/>
              </a:rPr>
              <a:t>Step 1: Partition global rules by paths</a:t>
            </a:r>
          </a:p>
        </p:txBody>
      </p:sp>
      <p:cxnSp>
        <p:nvCxnSpPr>
          <p:cNvPr id="37" name="Straight Connector 36"/>
          <p:cNvCxnSpPr/>
          <p:nvPr/>
        </p:nvCxnSpPr>
        <p:spPr>
          <a:xfrm flipV="1">
            <a:off x="3022600" y="2425109"/>
            <a:ext cx="1244600" cy="3938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67200" y="2425109"/>
            <a:ext cx="1371600" cy="3938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53000" y="2266123"/>
            <a:ext cx="466794" cy="369332"/>
          </a:xfrm>
          <a:prstGeom prst="rect">
            <a:avLst/>
          </a:prstGeom>
          <a:noFill/>
        </p:spPr>
        <p:txBody>
          <a:bodyPr wrap="none" rtlCol="0">
            <a:spAutoFit/>
          </a:bodyPr>
          <a:lstStyle/>
          <a:p>
            <a:r>
              <a:rPr lang="en-US" dirty="0">
                <a:solidFill>
                  <a:srgbClr val="FF0000"/>
                </a:solidFill>
              </a:rPr>
              <a:t>P1</a:t>
            </a:r>
          </a:p>
        </p:txBody>
      </p:sp>
    </p:spTree>
    <p:extLst>
      <p:ext uri="{BB962C8B-B14F-4D97-AF65-F5344CB8AC3E}">
        <p14:creationId xmlns:p14="http://schemas.microsoft.com/office/powerpoint/2010/main" val="366933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P spid="34" grpId="0" animBg="1"/>
      <p:bldP spid="40"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82297"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Step 3: For each path, Pick rectangle for every switch subject to rule budget</a:t>
            </a:r>
          </a:p>
        </p:txBody>
      </p:sp>
      <p:grpSp>
        <p:nvGrpSpPr>
          <p:cNvPr id="112" name="Group 111"/>
          <p:cNvGrpSpPr/>
          <p:nvPr/>
        </p:nvGrpSpPr>
        <p:grpSpPr>
          <a:xfrm>
            <a:off x="1691680" y="3861048"/>
            <a:ext cx="5904656" cy="2134078"/>
            <a:chOff x="1691680" y="3861048"/>
            <a:chExt cx="5423973" cy="2134078"/>
          </a:xfrm>
        </p:grpSpPr>
        <p:grpSp>
          <p:nvGrpSpPr>
            <p:cNvPr id="7" name="Group 6"/>
            <p:cNvGrpSpPr/>
            <p:nvPr/>
          </p:nvGrpSpPr>
          <p:grpSpPr>
            <a:xfrm>
              <a:off x="1691680" y="4869160"/>
              <a:ext cx="5423973" cy="1125966"/>
              <a:chOff x="741761" y="4012704"/>
              <a:chExt cx="13029021" cy="1872214"/>
            </a:xfrm>
          </p:grpSpPr>
          <p:pic>
            <p:nvPicPr>
              <p:cNvPr id="62" name="Picture 61" descr="router.png"/>
              <p:cNvPicPr>
                <a:picLocks noChangeAspect="1"/>
              </p:cNvPicPr>
              <p:nvPr/>
            </p:nvPicPr>
            <p:blipFill>
              <a:blip r:embed="rId3" cstate="print">
                <a:duotone>
                  <a:prstClr val="black"/>
                  <a:srgbClr val="359F22">
                    <a:tint val="45000"/>
                    <a:satMod val="400000"/>
                  </a:srgbClr>
                </a:duotone>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109914" y="4012710"/>
                <a:ext cx="2448272" cy="1872208"/>
              </a:xfrm>
              <a:prstGeom prst="rect">
                <a:avLst/>
              </a:prstGeom>
            </p:spPr>
          </p:pic>
          <p:pic>
            <p:nvPicPr>
              <p:cNvPr id="63" name="Picture 62" descr="router.png"/>
              <p:cNvPicPr>
                <a:picLocks noChangeAspect="1"/>
              </p:cNvPicPr>
              <p:nvPr/>
            </p:nvPicPr>
            <p:blipFill>
              <a:blip r:embed="rId5" cstate="print">
                <a:duotone>
                  <a:prstClr val="black"/>
                  <a:srgbClr val="8370F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10782" y="4012704"/>
                <a:ext cx="2448272" cy="1872207"/>
              </a:xfrm>
              <a:prstGeom prst="rect">
                <a:avLst/>
              </a:prstGeom>
            </p:spPr>
          </p:pic>
          <p:cxnSp>
            <p:nvCxnSpPr>
              <p:cNvPr id="64" name="Straight Arrow Connector 63"/>
              <p:cNvCxnSpPr>
                <a:endCxn id="62" idx="1"/>
              </p:cNvCxnSpPr>
              <p:nvPr/>
            </p:nvCxnSpPr>
            <p:spPr bwMode="auto">
              <a:xfrm>
                <a:off x="741761" y="4948808"/>
                <a:ext cx="1368153"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p:cNvCxnSpPr>
                <a:stCxn id="63" idx="3"/>
                <a:endCxn id="67" idx="1"/>
              </p:cNvCxnSpPr>
              <p:nvPr/>
            </p:nvCxnSpPr>
            <p:spPr bwMode="auto">
              <a:xfrm>
                <a:off x="8559054" y="4948808"/>
                <a:ext cx="1399730"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Arrow Connector 65"/>
              <p:cNvCxnSpPr>
                <a:stCxn id="62" idx="3"/>
                <a:endCxn id="63" idx="1"/>
              </p:cNvCxnSpPr>
              <p:nvPr/>
            </p:nvCxnSpPr>
            <p:spPr bwMode="auto">
              <a:xfrm>
                <a:off x="4558185" y="4948808"/>
                <a:ext cx="1552597"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7" name="Picture 66" descr="rout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8784" y="4012704"/>
                <a:ext cx="2448272" cy="1872208"/>
              </a:xfrm>
              <a:prstGeom prst="rect">
                <a:avLst/>
              </a:prstGeom>
            </p:spPr>
          </p:pic>
          <p:cxnSp>
            <p:nvCxnSpPr>
              <p:cNvPr id="68" name="Straight Arrow Connector 67"/>
              <p:cNvCxnSpPr>
                <a:stCxn id="67" idx="3"/>
              </p:cNvCxnSpPr>
              <p:nvPr/>
            </p:nvCxnSpPr>
            <p:spPr bwMode="auto">
              <a:xfrm>
                <a:off x="12407056" y="4948808"/>
                <a:ext cx="1363726" cy="0"/>
              </a:xfrm>
              <a:prstGeom prst="straightConnector1">
                <a:avLst/>
              </a:prstGeom>
              <a:blipFill dpi="0" rotWithShape="0">
                <a:blip r:embed="rId6"/>
                <a:srcRect/>
                <a:tile tx="0" ty="0" sx="100000" sy="100000" flip="none" algn="tl"/>
              </a:blipFill>
              <a:ln w="5715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8" name="Group 7"/>
            <p:cNvGrpSpPr/>
            <p:nvPr/>
          </p:nvGrpSpPr>
          <p:grpSpPr>
            <a:xfrm>
              <a:off x="2061496" y="3894468"/>
              <a:ext cx="1321896" cy="1115519"/>
              <a:chOff x="2457696" y="4078949"/>
              <a:chExt cx="2316512" cy="2027741"/>
            </a:xfrm>
          </p:grpSpPr>
          <p:sp>
            <p:nvSpPr>
              <p:cNvPr id="45" name="Rectangle 44"/>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6" name="Rectangle 45"/>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7" name="Rectangle 46"/>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8" name="Rectangle 47"/>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9" name="Rectangle 48"/>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0" name="Rectangle 49"/>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1" name="Rectangle 50"/>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2" name="Rectangle 51"/>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3" name="Rectangle 52"/>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4" name="Rectangle 53"/>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5" name="Rectangle 54"/>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6" name="Rectangle 55"/>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7" name="Rectangle 56"/>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8" name="Rectangle 57"/>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59" name="Rectangle 58"/>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60" name="Rectangle 59"/>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61" name="Rectangle 60"/>
              <p:cNvSpPr/>
              <p:nvPr/>
            </p:nvSpPr>
            <p:spPr bwMode="auto">
              <a:xfrm>
                <a:off x="3615953" y="4078949"/>
                <a:ext cx="1158255" cy="2027741"/>
              </a:xfrm>
              <a:prstGeom prst="rect">
                <a:avLst/>
              </a:prstGeom>
              <a:solidFill>
                <a:srgbClr val="6DE52B"/>
              </a:solidFill>
              <a:ln w="76200" cap="flat" cmpd="sng" algn="ctr">
                <a:solidFill>
                  <a:srgbClr val="008000"/>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nvGrpSpPr>
            <p:cNvPr id="9" name="Group 8"/>
            <p:cNvGrpSpPr/>
            <p:nvPr/>
          </p:nvGrpSpPr>
          <p:grpSpPr>
            <a:xfrm>
              <a:off x="3787306" y="3907790"/>
              <a:ext cx="1321897" cy="1115519"/>
              <a:chOff x="2457696" y="4078949"/>
              <a:chExt cx="2316513" cy="2027741"/>
            </a:xfrm>
          </p:grpSpPr>
          <p:sp>
            <p:nvSpPr>
              <p:cNvPr id="28" name="Rectangle 27"/>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9" name="Rectangle 28"/>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0" name="Rectangle 29"/>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1" name="Rectangle 30"/>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2" name="Rectangle 31"/>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3" name="Rectangle 32"/>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4" name="Rectangle 33"/>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5" name="Rectangle 34"/>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6" name="Rectangle 35"/>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7" name="Rectangle 36"/>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8" name="Rectangle 37"/>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39" name="Rectangle 38"/>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0" name="Rectangle 39"/>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1" name="Rectangle 40"/>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2" name="Rectangle 41"/>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3" name="Rectangle 42"/>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44" name="Rectangle 43"/>
              <p:cNvSpPr/>
              <p:nvPr/>
            </p:nvSpPr>
            <p:spPr bwMode="auto">
              <a:xfrm>
                <a:off x="2457697" y="5092820"/>
                <a:ext cx="2316512" cy="1013870"/>
              </a:xfrm>
              <a:prstGeom prst="rect">
                <a:avLst/>
              </a:prstGeom>
              <a:solidFill>
                <a:srgbClr val="8370FF"/>
              </a:solidFill>
              <a:ln w="76200" cap="flat" cmpd="sng" algn="ctr">
                <a:solidFill>
                  <a:srgbClr val="6E20FF"/>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nvGrpSpPr>
            <p:cNvPr id="10" name="Group 9"/>
            <p:cNvGrpSpPr/>
            <p:nvPr/>
          </p:nvGrpSpPr>
          <p:grpSpPr>
            <a:xfrm>
              <a:off x="5389844" y="3861048"/>
              <a:ext cx="1321897" cy="1115519"/>
              <a:chOff x="2457696" y="4078949"/>
              <a:chExt cx="2316513" cy="2027741"/>
            </a:xfrm>
          </p:grpSpPr>
          <p:sp>
            <p:nvSpPr>
              <p:cNvPr id="11" name="Rectangle 10"/>
              <p:cNvSpPr/>
              <p:nvPr/>
            </p:nvSpPr>
            <p:spPr bwMode="auto">
              <a:xfrm>
                <a:off x="2457696"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2" name="Rectangle 11"/>
              <p:cNvSpPr/>
              <p:nvPr/>
            </p:nvSpPr>
            <p:spPr bwMode="auto">
              <a:xfrm>
                <a:off x="3036824"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3" name="Rectangle 12"/>
              <p:cNvSpPr/>
              <p:nvPr/>
            </p:nvSpPr>
            <p:spPr bwMode="auto">
              <a:xfrm>
                <a:off x="2457696"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4" name="Rectangle 13"/>
              <p:cNvSpPr/>
              <p:nvPr/>
            </p:nvSpPr>
            <p:spPr bwMode="auto">
              <a:xfrm>
                <a:off x="3036824"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5" name="Rectangle 14"/>
              <p:cNvSpPr/>
              <p:nvPr/>
            </p:nvSpPr>
            <p:spPr bwMode="auto">
              <a:xfrm>
                <a:off x="3615952"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6" name="Rectangle 15"/>
              <p:cNvSpPr/>
              <p:nvPr/>
            </p:nvSpPr>
            <p:spPr bwMode="auto">
              <a:xfrm>
                <a:off x="4195080" y="4078949"/>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7" name="Rectangle 16"/>
              <p:cNvSpPr/>
              <p:nvPr/>
            </p:nvSpPr>
            <p:spPr bwMode="auto">
              <a:xfrm>
                <a:off x="3615952"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8" name="Rectangle 17"/>
              <p:cNvSpPr/>
              <p:nvPr/>
            </p:nvSpPr>
            <p:spPr bwMode="auto">
              <a:xfrm>
                <a:off x="4195080" y="458588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19" name="Rectangle 18"/>
              <p:cNvSpPr/>
              <p:nvPr/>
            </p:nvSpPr>
            <p:spPr bwMode="auto">
              <a:xfrm>
                <a:off x="2457696"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0" name="Rectangle 19"/>
              <p:cNvSpPr/>
              <p:nvPr/>
            </p:nvSpPr>
            <p:spPr bwMode="auto">
              <a:xfrm>
                <a:off x="3036824"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1" name="Rectangle 20"/>
              <p:cNvSpPr/>
              <p:nvPr/>
            </p:nvSpPr>
            <p:spPr bwMode="auto">
              <a:xfrm>
                <a:off x="2457696"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2" name="Rectangle 21"/>
              <p:cNvSpPr/>
              <p:nvPr/>
            </p:nvSpPr>
            <p:spPr bwMode="auto">
              <a:xfrm>
                <a:off x="3036824"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3" name="Rectangle 22"/>
              <p:cNvSpPr/>
              <p:nvPr/>
            </p:nvSpPr>
            <p:spPr bwMode="auto">
              <a:xfrm>
                <a:off x="3615952"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4" name="Rectangle 23"/>
              <p:cNvSpPr/>
              <p:nvPr/>
            </p:nvSpPr>
            <p:spPr bwMode="auto">
              <a:xfrm>
                <a:off x="4195080" y="5092820"/>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5" name="Rectangle 24"/>
              <p:cNvSpPr/>
              <p:nvPr/>
            </p:nvSpPr>
            <p:spPr bwMode="auto">
              <a:xfrm>
                <a:off x="3615952"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6" name="Rectangle 25"/>
              <p:cNvSpPr/>
              <p:nvPr/>
            </p:nvSpPr>
            <p:spPr bwMode="auto">
              <a:xfrm>
                <a:off x="4195080" y="5599755"/>
                <a:ext cx="579128" cy="506935"/>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500"/>
              </a:p>
            </p:txBody>
          </p:sp>
          <p:sp>
            <p:nvSpPr>
              <p:cNvPr id="27" name="Rectangle 26"/>
              <p:cNvSpPr/>
              <p:nvPr/>
            </p:nvSpPr>
            <p:spPr bwMode="auto">
              <a:xfrm>
                <a:off x="2457697" y="4078949"/>
                <a:ext cx="2316512" cy="2027741"/>
              </a:xfrm>
              <a:prstGeom prst="rect">
                <a:avLst/>
              </a:prstGeom>
              <a:solidFill>
                <a:srgbClr val="3366FF"/>
              </a:solidFill>
              <a:ln w="76200" cap="flat" cmpd="sng" algn="ctr">
                <a:solidFill>
                  <a:srgbClr val="0000FF"/>
                </a:solidFill>
                <a:prstDash val="solid"/>
                <a:round/>
                <a:headEnd type="none" w="med" len="med"/>
                <a:tailEnd type="none" w="med" len="med"/>
              </a:ln>
              <a:effectLst/>
              <a:extLst/>
            </p:spPr>
            <p:txBody>
              <a:bodyPr rtlCol="0" anchor="ctr"/>
              <a:lstStyle/>
              <a:p>
                <a:endParaRPr lang="en-US" sz="2200" dirty="0">
                  <a:solidFill>
                    <a:srgbClr val="008000"/>
                  </a:solidFill>
                </a:endParaRPr>
              </a:p>
            </p:txBody>
          </p:sp>
        </p:grpSp>
      </p:grpSp>
      <p:grpSp>
        <p:nvGrpSpPr>
          <p:cNvPr id="70" name="Group 69"/>
          <p:cNvGrpSpPr/>
          <p:nvPr/>
        </p:nvGrpSpPr>
        <p:grpSpPr>
          <a:xfrm>
            <a:off x="3493263" y="1700808"/>
            <a:ext cx="2014841" cy="1728192"/>
            <a:chOff x="1340510" y="3505329"/>
            <a:chExt cx="2601180" cy="2305586"/>
          </a:xfrm>
        </p:grpSpPr>
        <p:grpSp>
          <p:nvGrpSpPr>
            <p:cNvPr id="75" name="Group 74"/>
            <p:cNvGrpSpPr/>
            <p:nvPr/>
          </p:nvGrpSpPr>
          <p:grpSpPr>
            <a:xfrm>
              <a:off x="1349402" y="3505329"/>
              <a:ext cx="2592288" cy="2304256"/>
              <a:chOff x="3910112" y="2788568"/>
              <a:chExt cx="2592288" cy="2304256"/>
            </a:xfrm>
          </p:grpSpPr>
          <p:sp>
            <p:nvSpPr>
              <p:cNvPr id="81" name="Rectangle 80"/>
              <p:cNvSpPr/>
              <p:nvPr/>
            </p:nvSpPr>
            <p:spPr bwMode="auto">
              <a:xfrm>
                <a:off x="3910112"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2" name="Rectangle 81"/>
              <p:cNvSpPr/>
              <p:nvPr/>
            </p:nvSpPr>
            <p:spPr bwMode="auto">
              <a:xfrm>
                <a:off x="4558184"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3" name="Rectangle 82"/>
              <p:cNvSpPr/>
              <p:nvPr/>
            </p:nvSpPr>
            <p:spPr bwMode="auto">
              <a:xfrm>
                <a:off x="3910112"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4" name="Rectangle 83"/>
              <p:cNvSpPr/>
              <p:nvPr/>
            </p:nvSpPr>
            <p:spPr bwMode="auto">
              <a:xfrm>
                <a:off x="4558184"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5" name="Rectangle 84"/>
              <p:cNvSpPr/>
              <p:nvPr/>
            </p:nvSpPr>
            <p:spPr bwMode="auto">
              <a:xfrm>
                <a:off x="5206256"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6" name="Rectangle 85"/>
              <p:cNvSpPr/>
              <p:nvPr/>
            </p:nvSpPr>
            <p:spPr bwMode="auto">
              <a:xfrm>
                <a:off x="5854328" y="2788568"/>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7" name="Rectangle 86"/>
              <p:cNvSpPr/>
              <p:nvPr/>
            </p:nvSpPr>
            <p:spPr bwMode="auto">
              <a:xfrm>
                <a:off x="5206256"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8" name="Rectangle 87"/>
              <p:cNvSpPr/>
              <p:nvPr/>
            </p:nvSpPr>
            <p:spPr bwMode="auto">
              <a:xfrm>
                <a:off x="5854328" y="3364632"/>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89" name="Rectangle 88"/>
              <p:cNvSpPr/>
              <p:nvPr/>
            </p:nvSpPr>
            <p:spPr bwMode="auto">
              <a:xfrm>
                <a:off x="3910112"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0" name="Rectangle 89"/>
              <p:cNvSpPr/>
              <p:nvPr/>
            </p:nvSpPr>
            <p:spPr bwMode="auto">
              <a:xfrm>
                <a:off x="4558184"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1" name="Rectangle 90"/>
              <p:cNvSpPr/>
              <p:nvPr/>
            </p:nvSpPr>
            <p:spPr bwMode="auto">
              <a:xfrm>
                <a:off x="3910112"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2" name="Rectangle 91"/>
              <p:cNvSpPr/>
              <p:nvPr/>
            </p:nvSpPr>
            <p:spPr bwMode="auto">
              <a:xfrm>
                <a:off x="4558184"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3" name="Rectangle 92"/>
              <p:cNvSpPr/>
              <p:nvPr/>
            </p:nvSpPr>
            <p:spPr bwMode="auto">
              <a:xfrm>
                <a:off x="5206256"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4" name="Rectangle 93"/>
              <p:cNvSpPr/>
              <p:nvPr/>
            </p:nvSpPr>
            <p:spPr bwMode="auto">
              <a:xfrm>
                <a:off x="5854328" y="3940696"/>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5" name="Rectangle 94"/>
              <p:cNvSpPr/>
              <p:nvPr/>
            </p:nvSpPr>
            <p:spPr bwMode="auto">
              <a:xfrm>
                <a:off x="5206256"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sp>
            <p:nvSpPr>
              <p:cNvPr id="96" name="Rectangle 95"/>
              <p:cNvSpPr/>
              <p:nvPr/>
            </p:nvSpPr>
            <p:spPr bwMode="auto">
              <a:xfrm>
                <a:off x="5854328" y="4516760"/>
                <a:ext cx="648072" cy="576064"/>
              </a:xfrm>
              <a:prstGeom prst="rect">
                <a:avLst/>
              </a:prstGeom>
              <a:solidFill>
                <a:schemeClr val="bg2"/>
              </a:solidFill>
              <a:ln w="25400" cap="flat" cmpd="sng" algn="ctr">
                <a:solidFill>
                  <a:schemeClr val="accent1"/>
                </a:solidFill>
                <a:prstDash val="solid"/>
                <a:round/>
                <a:headEnd type="none" w="med" len="med"/>
                <a:tailEnd type="none" w="med" len="med"/>
              </a:ln>
              <a:effectLst/>
              <a:extLst/>
            </p:spPr>
            <p:txBody>
              <a:bodyPr rtlCol="0" anchor="ctr"/>
              <a:lstStyle/>
              <a:p>
                <a:pPr algn="ctr"/>
                <a:endParaRPr lang="en-US" sz="2400"/>
              </a:p>
            </p:txBody>
          </p:sp>
        </p:grpSp>
        <p:sp>
          <p:nvSpPr>
            <p:cNvPr id="76" name="Rectangle 75"/>
            <p:cNvSpPr/>
            <p:nvPr/>
          </p:nvSpPr>
          <p:spPr bwMode="auto">
            <a:xfrm>
              <a:off x="1349402" y="3505329"/>
              <a:ext cx="648072" cy="1161714"/>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pPr algn="ctr"/>
              <a:r>
                <a:rPr lang="en-US" sz="2000" dirty="0">
                  <a:solidFill>
                    <a:schemeClr val="bg1"/>
                  </a:solidFill>
                </a:rPr>
                <a:t>R7</a:t>
              </a:r>
            </a:p>
          </p:txBody>
        </p:sp>
        <p:sp>
          <p:nvSpPr>
            <p:cNvPr id="77" name="Rectangle 76"/>
            <p:cNvSpPr/>
            <p:nvPr/>
          </p:nvSpPr>
          <p:spPr bwMode="auto">
            <a:xfrm>
              <a:off x="1340510" y="5200747"/>
              <a:ext cx="2601179"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pPr algn="ctr"/>
              <a:r>
                <a:rPr lang="en-US" sz="2400" dirty="0">
                  <a:solidFill>
                    <a:srgbClr val="FFFFFF"/>
                  </a:solidFill>
                </a:rPr>
                <a:t>R4</a:t>
              </a:r>
            </a:p>
          </p:txBody>
        </p:sp>
        <p:sp>
          <p:nvSpPr>
            <p:cNvPr id="78" name="Rectangle 77"/>
            <p:cNvSpPr/>
            <p:nvPr/>
          </p:nvSpPr>
          <p:spPr bwMode="auto">
            <a:xfrm>
              <a:off x="3293618" y="3505329"/>
              <a:ext cx="648072" cy="2305586"/>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endParaRPr lang="en-US" sz="1800" dirty="0">
                <a:solidFill>
                  <a:schemeClr val="bg1"/>
                </a:solidFill>
              </a:endParaRPr>
            </a:p>
            <a:p>
              <a:endParaRPr lang="en-US" sz="1800" dirty="0">
                <a:solidFill>
                  <a:schemeClr val="bg1"/>
                </a:solidFill>
              </a:endParaRPr>
            </a:p>
            <a:p>
              <a:r>
                <a:rPr lang="en-US" sz="1800" dirty="0">
                  <a:solidFill>
                    <a:schemeClr val="bg1"/>
                  </a:solidFill>
                </a:rPr>
                <a:t>R3</a:t>
              </a:r>
            </a:p>
          </p:txBody>
        </p:sp>
        <p:sp>
          <p:nvSpPr>
            <p:cNvPr id="79" name="Rectangle 78"/>
            <p:cNvSpPr/>
            <p:nvPr/>
          </p:nvSpPr>
          <p:spPr bwMode="auto">
            <a:xfrm>
              <a:off x="2645546" y="4056875"/>
              <a:ext cx="1296144"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r>
                <a:rPr lang="en-US" sz="2000" dirty="0">
                  <a:solidFill>
                    <a:schemeClr val="bg1"/>
                  </a:solidFill>
                </a:rPr>
                <a:t>R2</a:t>
              </a:r>
            </a:p>
          </p:txBody>
        </p:sp>
        <p:sp>
          <p:nvSpPr>
            <p:cNvPr id="80" name="Rectangle 79"/>
            <p:cNvSpPr/>
            <p:nvPr/>
          </p:nvSpPr>
          <p:spPr bwMode="auto">
            <a:xfrm>
              <a:off x="1349402" y="4577065"/>
              <a:ext cx="1296144" cy="610168"/>
            </a:xfrm>
            <a:prstGeom prst="rect">
              <a:avLst/>
            </a:prstGeom>
            <a:solidFill>
              <a:schemeClr val="tx1"/>
            </a:solidFill>
            <a:ln w="38100" cap="flat" cmpd="sng" algn="ctr">
              <a:solidFill>
                <a:srgbClr val="FF0000"/>
              </a:solidFill>
              <a:prstDash val="solid"/>
              <a:round/>
              <a:headEnd type="none" w="med" len="med"/>
              <a:tailEnd type="none" w="med" len="med"/>
            </a:ln>
            <a:effectLst/>
            <a:extLst/>
          </p:spPr>
          <p:txBody>
            <a:bodyPr rtlCol="0" anchor="ctr"/>
            <a:lstStyle/>
            <a:p>
              <a:r>
                <a:rPr lang="en-US" sz="2000" dirty="0">
                  <a:solidFill>
                    <a:schemeClr val="bg1"/>
                  </a:solidFill>
                </a:rPr>
                <a:t>R5</a:t>
              </a:r>
            </a:p>
          </p:txBody>
        </p:sp>
      </p:grpSp>
      <p:sp>
        <p:nvSpPr>
          <p:cNvPr id="3" name="TextBox 2"/>
          <p:cNvSpPr txBox="1"/>
          <p:nvPr/>
        </p:nvSpPr>
        <p:spPr>
          <a:xfrm>
            <a:off x="2708665" y="5964609"/>
            <a:ext cx="377026" cy="369332"/>
          </a:xfrm>
          <a:prstGeom prst="rect">
            <a:avLst/>
          </a:prstGeom>
          <a:noFill/>
        </p:spPr>
        <p:txBody>
          <a:bodyPr wrap="none" rtlCol="0">
            <a:spAutoFit/>
          </a:bodyPr>
          <a:lstStyle/>
          <a:p>
            <a:r>
              <a:rPr lang="en-US" dirty="0"/>
              <a:t>5 </a:t>
            </a:r>
          </a:p>
        </p:txBody>
      </p:sp>
      <p:sp>
        <p:nvSpPr>
          <p:cNvPr id="97" name="TextBox 96"/>
          <p:cNvSpPr txBox="1"/>
          <p:nvPr/>
        </p:nvSpPr>
        <p:spPr>
          <a:xfrm>
            <a:off x="4566609" y="6010301"/>
            <a:ext cx="377026" cy="369332"/>
          </a:xfrm>
          <a:prstGeom prst="rect">
            <a:avLst/>
          </a:prstGeom>
          <a:noFill/>
        </p:spPr>
        <p:txBody>
          <a:bodyPr wrap="none" rtlCol="0">
            <a:spAutoFit/>
          </a:bodyPr>
          <a:lstStyle/>
          <a:p>
            <a:r>
              <a:rPr lang="en-US" dirty="0"/>
              <a:t>3 </a:t>
            </a:r>
          </a:p>
        </p:txBody>
      </p:sp>
      <p:sp>
        <p:nvSpPr>
          <p:cNvPr id="98" name="TextBox 97"/>
          <p:cNvSpPr txBox="1"/>
          <p:nvPr/>
        </p:nvSpPr>
        <p:spPr>
          <a:xfrm>
            <a:off x="6259538" y="6013502"/>
            <a:ext cx="377026" cy="369332"/>
          </a:xfrm>
          <a:prstGeom prst="rect">
            <a:avLst/>
          </a:prstGeom>
          <a:noFill/>
        </p:spPr>
        <p:txBody>
          <a:bodyPr wrap="none" rtlCol="0">
            <a:spAutoFit/>
          </a:bodyPr>
          <a:lstStyle/>
          <a:p>
            <a:r>
              <a:rPr lang="en-US" dirty="0"/>
              <a:t>1 </a:t>
            </a:r>
          </a:p>
        </p:txBody>
      </p:sp>
      <p:sp>
        <p:nvSpPr>
          <p:cNvPr id="4" name="TextBox 3"/>
          <p:cNvSpPr txBox="1"/>
          <p:nvPr/>
        </p:nvSpPr>
        <p:spPr>
          <a:xfrm>
            <a:off x="2274150" y="5644170"/>
            <a:ext cx="1369286" cy="369332"/>
          </a:xfrm>
          <a:prstGeom prst="rect">
            <a:avLst/>
          </a:prstGeom>
          <a:noFill/>
        </p:spPr>
        <p:txBody>
          <a:bodyPr wrap="none" rtlCol="0">
            <a:spAutoFit/>
          </a:bodyPr>
          <a:lstStyle/>
          <a:p>
            <a:r>
              <a:rPr lang="en-US" dirty="0"/>
              <a:t>R2, R3, R4’</a:t>
            </a:r>
          </a:p>
        </p:txBody>
      </p:sp>
      <p:sp>
        <p:nvSpPr>
          <p:cNvPr id="99" name="TextBox 98"/>
          <p:cNvSpPr txBox="1"/>
          <p:nvPr/>
        </p:nvSpPr>
        <p:spPr>
          <a:xfrm>
            <a:off x="4124880" y="5654957"/>
            <a:ext cx="1305165" cy="369332"/>
          </a:xfrm>
          <a:prstGeom prst="rect">
            <a:avLst/>
          </a:prstGeom>
          <a:noFill/>
        </p:spPr>
        <p:txBody>
          <a:bodyPr wrap="none" rtlCol="0">
            <a:spAutoFit/>
          </a:bodyPr>
          <a:lstStyle/>
          <a:p>
            <a:r>
              <a:rPr lang="en-US" dirty="0"/>
              <a:t>R5 R3, R4’</a:t>
            </a:r>
          </a:p>
        </p:txBody>
      </p:sp>
      <p:sp>
        <p:nvSpPr>
          <p:cNvPr id="100" name="TextBox 99"/>
          <p:cNvSpPr txBox="1"/>
          <p:nvPr/>
        </p:nvSpPr>
        <p:spPr>
          <a:xfrm>
            <a:off x="6183727" y="5658414"/>
            <a:ext cx="479618" cy="369332"/>
          </a:xfrm>
          <a:prstGeom prst="rect">
            <a:avLst/>
          </a:prstGeom>
          <a:noFill/>
        </p:spPr>
        <p:txBody>
          <a:bodyPr wrap="none" rtlCol="0">
            <a:spAutoFit/>
          </a:bodyPr>
          <a:lstStyle/>
          <a:p>
            <a:r>
              <a:rPr lang="en-US" dirty="0"/>
              <a:t>R7</a:t>
            </a:r>
          </a:p>
        </p:txBody>
      </p:sp>
    </p:spTree>
    <p:extLst>
      <p:ext uri="{BB962C8B-B14F-4D97-AF65-F5344CB8AC3E}">
        <p14:creationId xmlns:p14="http://schemas.microsoft.com/office/powerpoint/2010/main" val="89385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ppt_x"/>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7" grpId="0"/>
      <p:bldP spid="98" grpId="0"/>
      <p:bldP spid="4" grpId="0"/>
      <p:bldP spid="99" grpId="0"/>
      <p:bldP spid="10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Certified Development in </a:t>
            </a:r>
            <a:r>
              <a:rPr lang="en-US" sz="4000" b="1" dirty="0" err="1">
                <a:solidFill>
                  <a:srgbClr val="0070C0"/>
                </a:solidFill>
                <a:effectLst>
                  <a:outerShdw blurRad="38100" dist="38100" dir="2700000" algn="tl">
                    <a:srgbClr val="000000">
                      <a:alpha val="43137"/>
                    </a:srgbClr>
                  </a:outerShdw>
                </a:effectLst>
              </a:rPr>
              <a:t>NetCore</a:t>
            </a:r>
            <a:r>
              <a:rPr lang="en-US" sz="4000" b="1" dirty="0">
                <a:solidFill>
                  <a:srgbClr val="0070C0"/>
                </a:solidFill>
                <a:effectLst>
                  <a:outerShdw blurRad="38100" dist="38100" dir="2700000" algn="tl">
                    <a:srgbClr val="000000">
                      <a:alpha val="43137"/>
                    </a:srgbClr>
                  </a:outerShdw>
                </a:effectLst>
              </a:rPr>
              <a:t>  </a:t>
            </a:r>
            <a:r>
              <a:rPr lang="en-US" sz="4000" dirty="0"/>
              <a:t>[Foster 09]</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70166"/>
                <a:ext cx="8229600" cy="4525963"/>
              </a:xfrm>
            </p:spPr>
            <p:txBody>
              <a:bodyPr/>
              <a:lstStyle/>
              <a:p>
                <a:r>
                  <a:rPr lang="en-US" dirty="0"/>
                  <a:t>Unlike one big switch, the input specification is </a:t>
                </a:r>
                <a:r>
                  <a:rPr lang="en-US" i="1" dirty="0"/>
                  <a:t>modular</a:t>
                </a:r>
                <a:r>
                  <a:rPr lang="en-US" dirty="0"/>
                  <a:t>: allows policies to be composed</a:t>
                </a:r>
              </a:p>
              <a:p>
                <a:r>
                  <a:rPr lang="en-US" dirty="0"/>
                  <a:t>P </a:t>
                </a:r>
                <a14:m>
                  <m:oMath xmlns:m="http://schemas.openxmlformats.org/officeDocument/2006/math">
                    <m:r>
                      <a:rPr lang="en-US" b="0" i="1" dirty="0" smtClean="0">
                        <a:latin typeface="Cambria Math" panose="02040503050406030204" pitchFamily="18" charset="0"/>
                      </a:rPr>
                      <m:t>∪</m:t>
                    </m:r>
                  </m:oMath>
                </a14:m>
                <a:r>
                  <a:rPr lang="en-US" dirty="0"/>
                  <a:t> Q and P;Q.  P can be atomic policies like filter or drop. </a:t>
                </a:r>
              </a:p>
              <a:p>
                <a:r>
                  <a:rPr lang="en-US" dirty="0"/>
                  <a:t>Motivates giving a </a:t>
                </a:r>
                <a:r>
                  <a:rPr lang="en-US" dirty="0" err="1"/>
                  <a:t>denotational</a:t>
                </a:r>
                <a:r>
                  <a:rPr lang="en-US" dirty="0"/>
                  <a:t> semantics. </a:t>
                </a:r>
              </a:p>
              <a:p>
                <a:r>
                  <a:rPr lang="en-US" dirty="0"/>
                  <a:t>Then provably compile from policies to open flow tables assuming </a:t>
                </a:r>
                <a:r>
                  <a:rPr lang="en-US" i="1" dirty="0"/>
                  <a:t>no rule limits </a:t>
                </a:r>
                <a:r>
                  <a:rPr lang="en-US" dirty="0"/>
                  <a:t>at routers.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70166"/>
                <a:ext cx="8229600" cy="4525963"/>
              </a:xfrm>
              <a:blipFill>
                <a:blip r:embed="rId2"/>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367054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NetCore</a:t>
            </a:r>
            <a:r>
              <a:rPr lang="en-US" sz="4000" b="1" dirty="0">
                <a:solidFill>
                  <a:srgbClr val="0070C0"/>
                </a:solidFill>
                <a:effectLst>
                  <a:outerShdw blurRad="38100" dist="38100" dir="2700000" algn="tl">
                    <a:srgbClr val="000000">
                      <a:alpha val="43137"/>
                    </a:srgbClr>
                  </a:outerShdw>
                </a:effectLst>
              </a:rPr>
              <a:t> workflow </a:t>
            </a:r>
            <a:r>
              <a:rPr lang="en-US" sz="4000" dirty="0"/>
              <a:t>[Foster 11]</a:t>
            </a:r>
          </a:p>
        </p:txBody>
      </p:sp>
      <p:pic>
        <p:nvPicPr>
          <p:cNvPr id="4" name="Picture 3"/>
          <p:cNvPicPr>
            <a:picLocks noChangeAspect="1"/>
          </p:cNvPicPr>
          <p:nvPr/>
        </p:nvPicPr>
        <p:blipFill rotWithShape="1">
          <a:blip r:embed="rId2"/>
          <a:srcRect l="36753" t="9438" r="37605" b="77581"/>
          <a:stretch/>
        </p:blipFill>
        <p:spPr>
          <a:xfrm>
            <a:off x="457200" y="2049780"/>
            <a:ext cx="3258614" cy="927882"/>
          </a:xfrm>
          <a:prstGeom prst="rect">
            <a:avLst/>
          </a:prstGeom>
        </p:spPr>
      </p:pic>
      <p:pic>
        <p:nvPicPr>
          <p:cNvPr id="5" name="Picture 4"/>
          <p:cNvPicPr>
            <a:picLocks noChangeAspect="1"/>
          </p:cNvPicPr>
          <p:nvPr/>
        </p:nvPicPr>
        <p:blipFill rotWithShape="1">
          <a:blip r:embed="rId2"/>
          <a:srcRect l="37307" t="34900" r="36539" b="48006"/>
          <a:stretch/>
        </p:blipFill>
        <p:spPr>
          <a:xfrm>
            <a:off x="2499359" y="3188676"/>
            <a:ext cx="4145281" cy="1524001"/>
          </a:xfrm>
          <a:prstGeom prst="rect">
            <a:avLst/>
          </a:prstGeom>
        </p:spPr>
      </p:pic>
      <p:pic>
        <p:nvPicPr>
          <p:cNvPr id="6" name="Picture 5"/>
          <p:cNvPicPr>
            <a:picLocks noChangeAspect="1"/>
          </p:cNvPicPr>
          <p:nvPr/>
        </p:nvPicPr>
        <p:blipFill rotWithShape="1">
          <a:blip r:embed="rId2"/>
          <a:srcRect l="37179" t="66353" r="38718" b="22478"/>
          <a:stretch/>
        </p:blipFill>
        <p:spPr>
          <a:xfrm>
            <a:off x="5113020" y="5111595"/>
            <a:ext cx="3866857" cy="1007851"/>
          </a:xfrm>
          <a:prstGeom prst="rect">
            <a:avLst/>
          </a:prstGeom>
        </p:spPr>
      </p:pic>
      <p:sp>
        <p:nvSpPr>
          <p:cNvPr id="8" name="Bent-Up Arrow 7"/>
          <p:cNvSpPr/>
          <p:nvPr/>
        </p:nvSpPr>
        <p:spPr>
          <a:xfrm flipV="1">
            <a:off x="3715814" y="2251585"/>
            <a:ext cx="1143000" cy="9255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ent-Up Arrow 8"/>
          <p:cNvSpPr/>
          <p:nvPr/>
        </p:nvSpPr>
        <p:spPr>
          <a:xfrm flipV="1">
            <a:off x="6382814" y="3986600"/>
            <a:ext cx="1143000" cy="9255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06408" y="1816556"/>
            <a:ext cx="5352812" cy="369332"/>
          </a:xfrm>
          <a:prstGeom prst="rect">
            <a:avLst/>
          </a:prstGeom>
          <a:noFill/>
        </p:spPr>
        <p:txBody>
          <a:bodyPr wrap="none" rtlCol="0">
            <a:spAutoFit/>
          </a:bodyPr>
          <a:lstStyle/>
          <a:p>
            <a:r>
              <a:rPr lang="en-US" dirty="0"/>
              <a:t>Verified Compiler </a:t>
            </a:r>
            <a:r>
              <a:rPr lang="en-US" b="1" dirty="0">
                <a:solidFill>
                  <a:srgbClr val="0070C0"/>
                </a:solidFill>
              </a:rPr>
              <a:t>Theorem</a:t>
            </a:r>
            <a:r>
              <a:rPr lang="en-US" dirty="0">
                <a:solidFill>
                  <a:srgbClr val="0070C0"/>
                </a:solidFill>
              </a:rPr>
              <a:t>: Compiler Soundness</a:t>
            </a:r>
          </a:p>
        </p:txBody>
      </p:sp>
      <p:sp>
        <p:nvSpPr>
          <p:cNvPr id="11" name="TextBox 10"/>
          <p:cNvSpPr txBox="1"/>
          <p:nvPr/>
        </p:nvSpPr>
        <p:spPr>
          <a:xfrm>
            <a:off x="6271277" y="3447396"/>
            <a:ext cx="2852063" cy="1200329"/>
          </a:xfrm>
          <a:prstGeom prst="rect">
            <a:avLst/>
          </a:prstGeom>
          <a:noFill/>
        </p:spPr>
        <p:txBody>
          <a:bodyPr wrap="none" rtlCol="0">
            <a:spAutoFit/>
          </a:bodyPr>
          <a:lstStyle/>
          <a:p>
            <a:r>
              <a:rPr lang="en-US" dirty="0"/>
              <a:t>Verified Run-time system</a:t>
            </a:r>
          </a:p>
          <a:p>
            <a:r>
              <a:rPr lang="en-US" dirty="0"/>
              <a:t>                    </a:t>
            </a:r>
            <a:r>
              <a:rPr lang="en-US" b="1" dirty="0">
                <a:solidFill>
                  <a:srgbClr val="0070C0"/>
                </a:solidFill>
              </a:rPr>
              <a:t>Theorem</a:t>
            </a:r>
            <a:r>
              <a:rPr lang="en-US" dirty="0">
                <a:solidFill>
                  <a:srgbClr val="0070C0"/>
                </a:solidFill>
              </a:rPr>
              <a:t>: </a:t>
            </a:r>
          </a:p>
          <a:p>
            <a:r>
              <a:rPr lang="en-US" dirty="0">
                <a:solidFill>
                  <a:srgbClr val="0070C0"/>
                </a:solidFill>
              </a:rPr>
              <a:t>                     Weak </a:t>
            </a:r>
            <a:br>
              <a:rPr lang="en-US" dirty="0">
                <a:solidFill>
                  <a:srgbClr val="0070C0"/>
                </a:solidFill>
              </a:rPr>
            </a:br>
            <a:r>
              <a:rPr lang="en-US" dirty="0">
                <a:solidFill>
                  <a:srgbClr val="0070C0"/>
                </a:solidFill>
              </a:rPr>
              <a:t>                     </a:t>
            </a:r>
            <a:r>
              <a:rPr lang="en-US" dirty="0" err="1">
                <a:solidFill>
                  <a:srgbClr val="0070C0"/>
                </a:solidFill>
              </a:rPr>
              <a:t>Bisimulation</a:t>
            </a:r>
            <a:endParaRPr lang="en-US" dirty="0">
              <a:solidFill>
                <a:srgbClr val="0070C0"/>
              </a:solidFill>
            </a:endParaRPr>
          </a:p>
        </p:txBody>
      </p:sp>
      <p:sp>
        <p:nvSpPr>
          <p:cNvPr id="12" name="Left Arrow 11"/>
          <p:cNvSpPr/>
          <p:nvPr/>
        </p:nvSpPr>
        <p:spPr>
          <a:xfrm>
            <a:off x="2926080" y="5220165"/>
            <a:ext cx="2072640" cy="4953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59" y="5111595"/>
            <a:ext cx="1905000" cy="52387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010" y="2563007"/>
            <a:ext cx="454782" cy="68906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532" y="4357579"/>
            <a:ext cx="454782" cy="689064"/>
          </a:xfrm>
          <a:prstGeom prst="rect">
            <a:avLst/>
          </a:prstGeom>
        </p:spPr>
      </p:pic>
      <p:sp>
        <p:nvSpPr>
          <p:cNvPr id="20" name="Rectangle 19"/>
          <p:cNvSpPr/>
          <p:nvPr/>
        </p:nvSpPr>
        <p:spPr>
          <a:xfrm>
            <a:off x="3172579" y="5750114"/>
            <a:ext cx="1826141" cy="369332"/>
          </a:xfrm>
          <a:prstGeom prst="rect">
            <a:avLst/>
          </a:prstGeom>
        </p:spPr>
        <p:txBody>
          <a:bodyPr wrap="none">
            <a:spAutoFit/>
          </a:bodyPr>
          <a:lstStyle/>
          <a:p>
            <a:r>
              <a:rPr lang="en-US" dirty="0"/>
              <a:t>Code Extraction</a:t>
            </a:r>
          </a:p>
        </p:txBody>
      </p:sp>
    </p:spTree>
    <p:extLst>
      <p:ext uri="{BB962C8B-B14F-4D97-AF65-F5344CB8AC3E}">
        <p14:creationId xmlns:p14="http://schemas.microsoft.com/office/powerpoint/2010/main" val="20193729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NetKAT</a:t>
            </a:r>
            <a:r>
              <a:rPr lang="en-US" sz="4000" b="1" dirty="0">
                <a:solidFill>
                  <a:srgbClr val="0070C0"/>
                </a:solidFill>
                <a:effectLst>
                  <a:outerShdw blurRad="38100" dist="38100" dir="2700000" algn="tl">
                    <a:srgbClr val="000000">
                      <a:alpha val="43137"/>
                    </a:srgbClr>
                  </a:outerShdw>
                </a:effectLst>
              </a:rPr>
              <a:t>: Synthesis + Analysis </a:t>
            </a:r>
            <a:br>
              <a:rPr lang="en-US" sz="4000" b="1" dirty="0">
                <a:solidFill>
                  <a:srgbClr val="0070C0"/>
                </a:solidFill>
                <a:effectLst>
                  <a:outerShdw blurRad="38100" dist="38100" dir="2700000" algn="tl">
                    <a:srgbClr val="000000">
                      <a:alpha val="43137"/>
                    </a:srgbClr>
                  </a:outerShdw>
                </a:effectLst>
              </a:rPr>
            </a:br>
            <a:r>
              <a:rPr lang="en-US" sz="4000" b="1" dirty="0">
                <a:solidFill>
                  <a:srgbClr val="0070C0"/>
                </a:solidFill>
                <a:effectLst>
                  <a:outerShdw blurRad="38100" dist="38100" dir="2700000" algn="tl">
                    <a:srgbClr val="000000">
                      <a:alpha val="43137"/>
                    </a:srgbClr>
                  </a:outerShdw>
                </a:effectLst>
              </a:rPr>
              <a:t>in 1 package </a:t>
            </a:r>
            <a:r>
              <a:rPr lang="en-US" sz="4000" dirty="0"/>
              <a:t>[Anderson 14]</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33350" y="1901010"/>
            <a:ext cx="8877300" cy="4571999"/>
          </a:xfrm>
        </p:spPr>
        <p:txBody>
          <a:bodyPr/>
          <a:lstStyle/>
          <a:p>
            <a:r>
              <a:rPr lang="en-US" dirty="0" err="1"/>
              <a:t>NetKAT</a:t>
            </a:r>
            <a:r>
              <a:rPr lang="en-US" dirty="0"/>
              <a:t> allows </a:t>
            </a:r>
            <a:r>
              <a:rPr lang="en-US" i="1" dirty="0"/>
              <a:t>synthesis </a:t>
            </a:r>
            <a:r>
              <a:rPr lang="en-US" dirty="0"/>
              <a:t>of policies and (unlike </a:t>
            </a:r>
            <a:r>
              <a:rPr lang="en-US" dirty="0" err="1"/>
              <a:t>NetCore</a:t>
            </a:r>
            <a:r>
              <a:rPr lang="en-US" dirty="0"/>
              <a:t>) allows automatic </a:t>
            </a:r>
            <a:r>
              <a:rPr lang="en-US" i="1" dirty="0"/>
              <a:t>analysis</a:t>
            </a:r>
            <a:r>
              <a:rPr lang="en-US" dirty="0"/>
              <a:t> of other properties besides policies synthesized.</a:t>
            </a:r>
          </a:p>
          <a:p>
            <a:r>
              <a:rPr lang="en-US" dirty="0"/>
              <a:t>Unlike </a:t>
            </a:r>
            <a:r>
              <a:rPr lang="en-US" dirty="0" err="1"/>
              <a:t>Veriflow</a:t>
            </a:r>
            <a:r>
              <a:rPr lang="en-US" dirty="0"/>
              <a:t> &amp; HSA which verify a </a:t>
            </a:r>
            <a:r>
              <a:rPr lang="en-US" i="1" dirty="0"/>
              <a:t>model</a:t>
            </a:r>
            <a:r>
              <a:rPr lang="en-US" dirty="0"/>
              <a:t> </a:t>
            </a:r>
            <a:r>
              <a:rPr lang="en-US" dirty="0" err="1"/>
              <a:t>NetKat</a:t>
            </a:r>
            <a:r>
              <a:rPr lang="en-US" dirty="0"/>
              <a:t> allows analysis of code </a:t>
            </a:r>
            <a:r>
              <a:rPr lang="en-US" i="1" dirty="0"/>
              <a:t>as written</a:t>
            </a:r>
            <a:r>
              <a:rPr lang="en-US" dirty="0"/>
              <a:t>.</a:t>
            </a:r>
          </a:p>
          <a:p>
            <a:r>
              <a:rPr lang="en-US" dirty="0"/>
              <a:t>Denotational semantics and equational theory and shows completeness.</a:t>
            </a:r>
          </a:p>
          <a:p>
            <a:r>
              <a:rPr lang="en-US" dirty="0"/>
              <a:t>Equational theory used for certified development.</a:t>
            </a:r>
          </a:p>
        </p:txBody>
      </p:sp>
    </p:spTree>
    <p:extLst>
      <p:ext uri="{BB962C8B-B14F-4D97-AF65-F5344CB8AC3E}">
        <p14:creationId xmlns:p14="http://schemas.microsoft.com/office/powerpoint/2010/main" val="32375396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NetKAT</a:t>
            </a:r>
            <a:r>
              <a:rPr lang="en-US" sz="4000" b="1" dirty="0">
                <a:solidFill>
                  <a:srgbClr val="0070C0"/>
                </a:solidFill>
                <a:effectLst>
                  <a:outerShdw blurRad="38100" dist="38100" dir="2700000" algn="tl">
                    <a:srgbClr val="000000">
                      <a:alpha val="43137"/>
                    </a:srgbClr>
                  </a:outerShdw>
                </a:effectLst>
              </a:rPr>
              <a:t> - calculus</a:t>
            </a:r>
          </a:p>
        </p:txBody>
      </p:sp>
      <p:sp>
        <p:nvSpPr>
          <p:cNvPr id="4" name="Content Placeholder 3"/>
          <p:cNvSpPr>
            <a:spLocks noGrp="1"/>
          </p:cNvSpPr>
          <p:nvPr>
            <p:ph sz="half" idx="2"/>
          </p:nvPr>
        </p:nvSpPr>
        <p:spPr/>
        <p:txBody>
          <a:bodyPr/>
          <a:lstStyle/>
          <a:p>
            <a:pPr marL="0" indent="0">
              <a:buNone/>
            </a:pPr>
            <a:r>
              <a:rPr lang="en-US" dirty="0"/>
              <a:t>pol ::=  false </a:t>
            </a:r>
          </a:p>
          <a:p>
            <a:pPr marL="0" indent="0">
              <a:buNone/>
            </a:pPr>
            <a:r>
              <a:rPr lang="en-US" dirty="0"/>
              <a:t>   | true </a:t>
            </a:r>
          </a:p>
          <a:p>
            <a:pPr marL="0" indent="0">
              <a:buNone/>
            </a:pPr>
            <a:r>
              <a:rPr lang="en-US" dirty="0"/>
              <a:t>   | field = </a:t>
            </a:r>
            <a:r>
              <a:rPr lang="en-US" dirty="0" err="1"/>
              <a:t>val</a:t>
            </a:r>
            <a:endParaRPr lang="en-US" dirty="0"/>
          </a:p>
          <a:p>
            <a:pPr marL="0" indent="0">
              <a:buNone/>
            </a:pPr>
            <a:r>
              <a:rPr lang="en-US" dirty="0"/>
              <a:t>   | pol1 + pol2 </a:t>
            </a:r>
          </a:p>
          <a:p>
            <a:pPr marL="0" indent="0">
              <a:buNone/>
            </a:pPr>
            <a:r>
              <a:rPr lang="en-US" dirty="0"/>
              <a:t>   | pol1 ; pol2 </a:t>
            </a:r>
          </a:p>
          <a:p>
            <a:pPr marL="0" indent="0">
              <a:buNone/>
            </a:pPr>
            <a:r>
              <a:rPr lang="en-US" dirty="0"/>
              <a:t>   | !pol </a:t>
            </a:r>
          </a:p>
          <a:p>
            <a:pPr marL="0" indent="0">
              <a:buNone/>
            </a:pPr>
            <a:r>
              <a:rPr lang="en-US" dirty="0"/>
              <a:t>   | pol* </a:t>
            </a:r>
          </a:p>
          <a:p>
            <a:pPr marL="0" indent="0">
              <a:buNone/>
            </a:pPr>
            <a:r>
              <a:rPr lang="en-US" dirty="0"/>
              <a:t>   | field := </a:t>
            </a:r>
            <a:r>
              <a:rPr lang="en-US" dirty="0" err="1"/>
              <a:t>val</a:t>
            </a:r>
            <a:r>
              <a:rPr lang="en-US" dirty="0"/>
              <a:t> </a:t>
            </a:r>
          </a:p>
          <a:p>
            <a:pPr marL="0" indent="0">
              <a:buNone/>
            </a:pPr>
            <a:r>
              <a:rPr lang="en-US" dirty="0"/>
              <a:t>   | S⇒T</a:t>
            </a:r>
          </a:p>
          <a:p>
            <a:endParaRPr lang="en-US" dirty="0"/>
          </a:p>
        </p:txBody>
      </p:sp>
      <p:sp>
        <p:nvSpPr>
          <p:cNvPr id="6" name="Content Placeholder 5"/>
          <p:cNvSpPr>
            <a:spLocks noGrp="1"/>
          </p:cNvSpPr>
          <p:nvPr>
            <p:ph sz="quarter" idx="4"/>
          </p:nvPr>
        </p:nvSpPr>
        <p:spPr/>
        <p:txBody>
          <a:bodyPr/>
          <a:lstStyle/>
          <a:p>
            <a:r>
              <a:rPr lang="en-US" dirty="0"/>
              <a:t>Captures modeling SDN </a:t>
            </a:r>
            <a:r>
              <a:rPr lang="en-US" dirty="0" err="1"/>
              <a:t>Dataplane</a:t>
            </a:r>
            <a:r>
              <a:rPr lang="en-US" dirty="0"/>
              <a:t> </a:t>
            </a:r>
          </a:p>
          <a:p>
            <a:r>
              <a:rPr lang="en-US" dirty="0"/>
              <a:t>Suitable for algebraic toolsets</a:t>
            </a:r>
          </a:p>
          <a:p>
            <a:pPr lvl="1"/>
            <a:r>
              <a:rPr lang="en-US" dirty="0"/>
              <a:t>Equation solving</a:t>
            </a:r>
          </a:p>
          <a:p>
            <a:pPr lvl="1"/>
            <a:r>
              <a:rPr lang="en-US" dirty="0"/>
              <a:t>Check equality and inclusion between </a:t>
            </a:r>
            <a:r>
              <a:rPr lang="en-US" dirty="0" err="1"/>
              <a:t>NetKAT</a:t>
            </a:r>
            <a:r>
              <a:rPr lang="en-US" dirty="0"/>
              <a:t> programs using automata theoretic tools</a:t>
            </a:r>
          </a:p>
          <a:p>
            <a:r>
              <a:rPr lang="en-US" dirty="0"/>
              <a:t>Extensions: </a:t>
            </a:r>
          </a:p>
          <a:p>
            <a:pPr lvl="1"/>
            <a:r>
              <a:rPr lang="en-US" dirty="0"/>
              <a:t>Probabilities</a:t>
            </a:r>
          </a:p>
          <a:p>
            <a:pPr lvl="1"/>
            <a:r>
              <a:rPr lang="en-US" dirty="0" err="1"/>
              <a:t>stateful</a:t>
            </a:r>
            <a:r>
              <a:rPr lang="en-US" dirty="0"/>
              <a:t> middleboxes</a:t>
            </a:r>
          </a:p>
        </p:txBody>
      </p:sp>
      <p:sp>
        <p:nvSpPr>
          <p:cNvPr id="7" name="Rectangle 6"/>
          <p:cNvSpPr/>
          <p:nvPr/>
        </p:nvSpPr>
        <p:spPr>
          <a:xfrm>
            <a:off x="430823" y="3329998"/>
            <a:ext cx="4572000" cy="646331"/>
          </a:xfrm>
          <a:prstGeom prst="rect">
            <a:avLst/>
          </a:prstGeom>
        </p:spPr>
        <p:txBody>
          <a:bodyPr>
            <a:spAutoFit/>
          </a:bodyPr>
          <a:lstStyle/>
          <a:p>
            <a:endParaRPr lang="en-US" dirty="0"/>
          </a:p>
          <a:p>
            <a:r>
              <a:rPr lang="en-US" dirty="0"/>
              <a:t>  </a:t>
            </a:r>
          </a:p>
        </p:txBody>
      </p:sp>
    </p:spTree>
    <p:extLst>
      <p:ext uri="{BB962C8B-B14F-4D97-AF65-F5344CB8AC3E}">
        <p14:creationId xmlns:p14="http://schemas.microsoft.com/office/powerpoint/2010/main" val="315267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Flowlog</a:t>
            </a:r>
            <a:r>
              <a:rPr lang="en-US" sz="4000" b="1" dirty="0">
                <a:solidFill>
                  <a:srgbClr val="0070C0"/>
                </a:solidFill>
                <a:effectLst>
                  <a:outerShdw blurRad="38100" dist="38100" dir="2700000" algn="tl">
                    <a:srgbClr val="000000">
                      <a:alpha val="43137"/>
                    </a:srgbClr>
                  </a:outerShdw>
                </a:effectLst>
              </a:rPr>
              <a:t> </a:t>
            </a:r>
            <a:r>
              <a:rPr lang="en-US" sz="4000" dirty="0"/>
              <a:t>[Nelson 14] </a:t>
            </a:r>
          </a:p>
        </p:txBody>
      </p:sp>
      <p:sp>
        <p:nvSpPr>
          <p:cNvPr id="3" name="Content Placeholder 2"/>
          <p:cNvSpPr>
            <a:spLocks noGrp="1"/>
          </p:cNvSpPr>
          <p:nvPr>
            <p:ph idx="1"/>
          </p:nvPr>
        </p:nvSpPr>
        <p:spPr/>
        <p:txBody>
          <a:bodyPr/>
          <a:lstStyle/>
          <a:p>
            <a:r>
              <a:rPr lang="en-US" dirty="0" err="1"/>
              <a:t>Tierless</a:t>
            </a:r>
            <a:r>
              <a:rPr lang="en-US" dirty="0"/>
              <a:t> programming for networks</a:t>
            </a:r>
          </a:p>
          <a:p>
            <a:pPr lvl="1"/>
            <a:r>
              <a:rPr lang="en-US" dirty="0"/>
              <a:t>Compiler inserts controller communication</a:t>
            </a:r>
          </a:p>
          <a:p>
            <a:pPr lvl="1"/>
            <a:r>
              <a:rPr lang="en-US" dirty="0"/>
              <a:t>Analysis enabled by SQL style language</a:t>
            </a:r>
          </a:p>
          <a:p>
            <a:pPr lvl="1"/>
            <a:r>
              <a:rPr lang="en-US" dirty="0"/>
              <a:t>Supports </a:t>
            </a:r>
            <a:r>
              <a:rPr lang="en-US" dirty="0" err="1"/>
              <a:t>stateful</a:t>
            </a:r>
            <a:r>
              <a:rPr lang="en-US" dirty="0"/>
              <a:t> switches</a:t>
            </a:r>
          </a:p>
        </p:txBody>
      </p:sp>
      <p:sp>
        <p:nvSpPr>
          <p:cNvPr id="4" name="Rounded Rectangle 3"/>
          <p:cNvSpPr/>
          <p:nvPr/>
        </p:nvSpPr>
        <p:spPr>
          <a:xfrm>
            <a:off x="1058054" y="4449231"/>
            <a:ext cx="2394857" cy="125403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FlowLog</a:t>
            </a:r>
            <a:r>
              <a:rPr lang="en-US" sz="3200" dirty="0"/>
              <a:t> </a:t>
            </a:r>
            <a:br>
              <a:rPr lang="en-US" sz="3200" dirty="0"/>
            </a:br>
            <a:r>
              <a:rPr lang="en-US" sz="3200" dirty="0"/>
              <a:t>Program</a:t>
            </a:r>
          </a:p>
        </p:txBody>
      </p:sp>
      <p:sp>
        <p:nvSpPr>
          <p:cNvPr id="5" name="Right Arrow 4"/>
          <p:cNvSpPr/>
          <p:nvPr/>
        </p:nvSpPr>
        <p:spPr>
          <a:xfrm rot="20219993">
            <a:off x="3370055" y="3896366"/>
            <a:ext cx="2592202" cy="753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Forwarding Behavior</a:t>
            </a:r>
          </a:p>
        </p:txBody>
      </p:sp>
      <p:sp>
        <p:nvSpPr>
          <p:cNvPr id="7" name="Right Arrow 6"/>
          <p:cNvSpPr/>
          <p:nvPr/>
        </p:nvSpPr>
        <p:spPr>
          <a:xfrm rot="676025">
            <a:off x="3335777" y="4994842"/>
            <a:ext cx="3096225" cy="18085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Non-forwarding rules</a:t>
            </a:r>
          </a:p>
          <a:p>
            <a:pPr algn="ctr"/>
            <a:r>
              <a:rPr lang="en-US" dirty="0"/>
              <a:t>Rules not supported by Switch tables</a:t>
            </a:r>
          </a:p>
        </p:txBody>
      </p:sp>
      <p:sp>
        <p:nvSpPr>
          <p:cNvPr id="9" name="Rounded Rectangle 8"/>
          <p:cNvSpPr/>
          <p:nvPr/>
        </p:nvSpPr>
        <p:spPr>
          <a:xfrm>
            <a:off x="5879401" y="3248991"/>
            <a:ext cx="2394857" cy="12540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Forward to next hop</a:t>
            </a:r>
          </a:p>
        </p:txBody>
      </p:sp>
      <p:sp>
        <p:nvSpPr>
          <p:cNvPr id="10" name="Rounded Rectangle 9"/>
          <p:cNvSpPr/>
          <p:nvPr/>
        </p:nvSpPr>
        <p:spPr>
          <a:xfrm>
            <a:off x="6291943" y="5231017"/>
            <a:ext cx="2394857" cy="146870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Forward to controller</a:t>
            </a:r>
          </a:p>
        </p:txBody>
      </p:sp>
    </p:spTree>
    <p:extLst>
      <p:ext uri="{BB962C8B-B14F-4D97-AF65-F5344CB8AC3E}">
        <p14:creationId xmlns:p14="http://schemas.microsoft.com/office/powerpoint/2010/main" val="22154288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Synthesis using Solvers</a:t>
            </a:r>
          </a:p>
        </p:txBody>
      </p:sp>
      <p:sp>
        <p:nvSpPr>
          <p:cNvPr id="3" name="Content Placeholder 2"/>
          <p:cNvSpPr>
            <a:spLocks noGrp="1"/>
          </p:cNvSpPr>
          <p:nvPr>
            <p:ph idx="1"/>
          </p:nvPr>
        </p:nvSpPr>
        <p:spPr>
          <a:xfrm>
            <a:off x="457200" y="1600201"/>
            <a:ext cx="8470900" cy="4483100"/>
          </a:xfrm>
        </p:spPr>
        <p:txBody>
          <a:bodyPr/>
          <a:lstStyle/>
          <a:p>
            <a:r>
              <a:rPr lang="en-US" dirty="0">
                <a:solidFill>
                  <a:srgbClr val="00B050"/>
                </a:solidFill>
              </a:rPr>
              <a:t>Example 1:</a:t>
            </a:r>
            <a:r>
              <a:rPr lang="en-US" dirty="0"/>
              <a:t> [Zhang12] uses Quantified Boolean Formulations to synthesize firewalls</a:t>
            </a:r>
          </a:p>
          <a:p>
            <a:pPr lvl="1"/>
            <a:r>
              <a:rPr lang="en-US" dirty="0"/>
              <a:t>Uses binary search to scale</a:t>
            </a:r>
          </a:p>
          <a:p>
            <a:r>
              <a:rPr lang="en-US" dirty="0">
                <a:solidFill>
                  <a:srgbClr val="00B050"/>
                </a:solidFill>
              </a:rPr>
              <a:t>Example 2:</a:t>
            </a:r>
            <a:r>
              <a:rPr lang="en-US" dirty="0"/>
              <a:t> [Jose15] uses ILP to synthesize physical tables within router from logical tables</a:t>
            </a:r>
          </a:p>
          <a:p>
            <a:pPr lvl="1"/>
            <a:r>
              <a:rPr lang="en-US" dirty="0"/>
              <a:t>Uses model restrictions to scale</a:t>
            </a:r>
          </a:p>
          <a:p>
            <a:r>
              <a:rPr lang="en-US" dirty="0"/>
              <a:t>Either pure heuristics or solvers + heuristics needed as synthesis is hard.</a:t>
            </a:r>
          </a:p>
          <a:p>
            <a:pPr lvl="1"/>
            <a:endParaRPr lang="en-US" dirty="0"/>
          </a:p>
        </p:txBody>
      </p:sp>
    </p:spTree>
    <p:extLst>
      <p:ext uri="{BB962C8B-B14F-4D97-AF65-F5344CB8AC3E}">
        <p14:creationId xmlns:p14="http://schemas.microsoft.com/office/powerpoint/2010/main" val="3071063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Synthesis via Verification Tools </a:t>
            </a:r>
            <a:br>
              <a:rPr lang="en-US" sz="4000" b="1" dirty="0">
                <a:solidFill>
                  <a:srgbClr val="0070C0"/>
                </a:solidFill>
                <a:effectLst>
                  <a:outerShdw blurRad="38100" dist="38100" dir="2700000" algn="tl">
                    <a:srgbClr val="000000">
                      <a:alpha val="43137"/>
                    </a:srgbClr>
                  </a:outerShdw>
                </a:effectLst>
              </a:rPr>
            </a:br>
            <a:r>
              <a:rPr lang="en-US" sz="4000" b="1" dirty="0">
                <a:solidFill>
                  <a:srgbClr val="0070C0"/>
                </a:solidFill>
                <a:effectLst>
                  <a:outerShdw blurRad="38100" dist="38100" dir="2700000" algn="tl">
                    <a:srgbClr val="000000">
                      <a:alpha val="43137"/>
                    </a:srgbClr>
                  </a:outerShdw>
                </a:effectLst>
              </a:rPr>
              <a:t>(don’t scale out of box)</a:t>
            </a:r>
          </a:p>
        </p:txBody>
      </p:sp>
      <mc:AlternateContent xmlns:mc="http://schemas.openxmlformats.org/markup-compatibility/2006" xmlns:a14="http://schemas.microsoft.com/office/drawing/2010/main">
        <mc:Choice Requires="a14">
          <p:sp>
            <p:nvSpPr>
              <p:cNvPr id="4" name="TextBox 3"/>
              <p:cNvSpPr txBox="1"/>
              <p:nvPr/>
            </p:nvSpPr>
            <p:spPr>
              <a:xfrm>
                <a:off x="6699885" y="4036604"/>
                <a:ext cx="1912957" cy="369332"/>
              </a:xfrm>
              <a:prstGeom prst="rect">
                <a:avLst/>
              </a:prstGeom>
              <a:solidFill>
                <a:schemeClr val="accent5">
                  <a:lumMod val="20000"/>
                  <a:lumOff val="80000"/>
                </a:schemeClr>
              </a:solidFill>
              <a:ln w="3175">
                <a:noFill/>
              </a:ln>
              <a:effectLst>
                <a:outerShdw blurRad="50800" dist="38100" dir="2700000" algn="tl" rotWithShape="0">
                  <a:prstClr val="black">
                    <a:alpha val="40000"/>
                  </a:prstClr>
                </a:outerShdw>
              </a:effectLst>
            </p:spPr>
            <p:txBody>
              <a:bodyPr wrap="square" rtlCol="0">
                <a:spAutoFit/>
              </a:bodyPr>
              <a:lstStyle/>
              <a:p>
                <a:pPr algn="ctr"/>
                <a14:m>
                  <m:oMath xmlns:m="http://schemas.openxmlformats.org/officeDocument/2006/math">
                    <m:r>
                      <a:rPr lang="en-US" i="1">
                        <a:latin typeface="Cambria Math"/>
                        <a:ea typeface="Cambria Math"/>
                      </a:rPr>
                      <m:t>∃</m:t>
                    </m:r>
                    <m:r>
                      <a:rPr lang="en-US" i="1">
                        <a:latin typeface="Cambria Math"/>
                        <a:ea typeface="Cambria Math"/>
                      </a:rPr>
                      <m:t>𝑅</m:t>
                    </m:r>
                    <m:r>
                      <a:rPr lang="en-US" i="1">
                        <a:latin typeface="Cambria Math"/>
                        <a:ea typeface="Cambria Math"/>
                      </a:rPr>
                      <m:t> ∀</m:t>
                    </m:r>
                    <m:r>
                      <a:rPr lang="en-US" i="1">
                        <a:latin typeface="Cambria Math"/>
                        <a:ea typeface="Cambria Math"/>
                      </a:rPr>
                      <m:t>𝐵</m:t>
                    </m:r>
                    <m:r>
                      <a:rPr lang="en-US" i="1">
                        <a:latin typeface="Cambria Math"/>
                        <a:ea typeface="Cambria Math"/>
                      </a:rPr>
                      <m:t>  (</m:t>
                    </m:r>
                    <m:r>
                      <a:rPr lang="en-US" i="1">
                        <a:latin typeface="Cambria Math" panose="02040503050406030204" pitchFamily="18" charset="0"/>
                        <a:ea typeface="Cambria Math"/>
                      </a:rPr>
                      <m:t>𝑔</m:t>
                    </m:r>
                    <m:r>
                      <a:rPr lang="en-US" i="1">
                        <a:latin typeface="Cambria Math"/>
                        <a:ea typeface="Cambria Math"/>
                      </a:rPr>
                      <m:t>)</m:t>
                    </m:r>
                  </m:oMath>
                </a14:m>
                <a:r>
                  <a:rPr lang="en-US"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8933180" y="4239138"/>
                <a:ext cx="2550609" cy="461665"/>
              </a:xfrm>
              <a:prstGeom prst="rect">
                <a:avLst/>
              </a:prstGeom>
              <a:blipFill rotWithShape="0">
                <a:blip r:embed="rId2"/>
                <a:stretch>
                  <a:fillRect/>
                </a:stretch>
              </a:blipFill>
              <a:ln w="3175">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4" name="Content Placeholder 2"/>
          <p:cNvSpPr txBox="1">
            <a:spLocks/>
          </p:cNvSpPr>
          <p:nvPr/>
        </p:nvSpPr>
        <p:spPr>
          <a:xfrm>
            <a:off x="1485900" y="5159074"/>
            <a:ext cx="6172200" cy="40511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1"/>
            <a:endParaRPr lang="en-US" sz="1725" dirty="0"/>
          </a:p>
        </p:txBody>
      </p:sp>
      <mc:AlternateContent xmlns:mc="http://schemas.openxmlformats.org/markup-compatibility/2006" xmlns:a14="http://schemas.microsoft.com/office/drawing/2010/main">
        <mc:Choice Requires="a14">
          <p:sp>
            <p:nvSpPr>
              <p:cNvPr id="26" name="Content Placeholder 2"/>
              <p:cNvSpPr>
                <a:spLocks noGrp="1"/>
              </p:cNvSpPr>
              <p:nvPr>
                <p:ph sz="quarter" idx="1"/>
              </p:nvPr>
            </p:nvSpPr>
            <p:spPr>
              <a:xfrm>
                <a:off x="1045028" y="4827096"/>
                <a:ext cx="6172200" cy="684504"/>
              </a:xfrm>
            </p:spPr>
            <p:txBody>
              <a:bodyPr>
                <a:noAutofit/>
              </a:bodyPr>
              <a:lstStyle/>
              <a:p>
                <a:r>
                  <a:rPr lang="en-US" sz="1800" dirty="0"/>
                  <a:t>Find an </a:t>
                </a:r>
                <a14:m>
                  <m:oMath xmlns:m="http://schemas.openxmlformats.org/officeDocument/2006/math">
                    <m:r>
                      <a:rPr lang="en-US" sz="1800" i="1">
                        <a:latin typeface="Cambria Math"/>
                        <a:ea typeface="Cambria Math"/>
                      </a:rPr>
                      <m:t>𝑅</m:t>
                    </m:r>
                    <m:r>
                      <a:rPr lang="en-US" sz="1800" i="1">
                        <a:latin typeface="Cambria Math" panose="02040503050406030204" pitchFamily="18" charset="0"/>
                        <a:ea typeface="Cambria Math"/>
                      </a:rPr>
                      <m:t>,</m:t>
                    </m:r>
                  </m:oMath>
                </a14:m>
                <a:r>
                  <a:rPr lang="en-US" sz="1800" dirty="0"/>
                  <a:t> if one exists, such that for all</a:t>
                </a:r>
                <a14:m>
                  <m:oMath xmlns:m="http://schemas.openxmlformats.org/officeDocument/2006/math">
                    <m:r>
                      <a:rPr lang="en-US" sz="1800">
                        <a:latin typeface="Cambria Math" panose="02040503050406030204" pitchFamily="18" charset="0"/>
                        <a:ea typeface="Cambria Math"/>
                      </a:rPr>
                      <m:t> </m:t>
                    </m:r>
                    <m:r>
                      <a:rPr lang="en-US" sz="1800" i="1">
                        <a:latin typeface="Cambria Math"/>
                        <a:ea typeface="Cambria Math"/>
                      </a:rPr>
                      <m:t>𝐵</m:t>
                    </m:r>
                  </m:oMath>
                </a14:m>
                <a:r>
                  <a:rPr lang="en-US" sz="1800" dirty="0"/>
                  <a:t>, </a:t>
                </a:r>
                <a14:m>
                  <m:oMath xmlns:m="http://schemas.openxmlformats.org/officeDocument/2006/math">
                    <m:r>
                      <a:rPr lang="en-US" sz="1800" i="1">
                        <a:latin typeface="Cambria Math"/>
                        <a:ea typeface="Cambria Math"/>
                      </a:rPr>
                      <m:t>𝑔</m:t>
                    </m:r>
                  </m:oMath>
                </a14:m>
                <a:r>
                  <a:rPr lang="en-US" sz="1800" dirty="0"/>
                  <a:t> holds</a:t>
                </a:r>
              </a:p>
              <a:p>
                <a:r>
                  <a:rPr lang="en-US" sz="1800" dirty="0"/>
                  <a:t>Binary search for minimum </a:t>
                </a:r>
                <a:r>
                  <a:rPr lang="en-US" sz="1800" i="1" dirty="0"/>
                  <a:t>k</a:t>
                </a:r>
                <a:endParaRPr lang="en-US" sz="1800" dirty="0"/>
              </a:p>
              <a:p>
                <a:r>
                  <a:rPr lang="en-US" sz="1800" dirty="0"/>
                  <a:t>Practical QBF (and special purpose) solvers do not scale well. Networks will </a:t>
                </a:r>
                <a:r>
                  <a:rPr lang="en-US" sz="1800"/>
                  <a:t>be harder!</a:t>
                </a:r>
                <a:endParaRPr lang="en-US" sz="1800" dirty="0"/>
              </a:p>
            </p:txBody>
          </p:sp>
        </mc:Choice>
        <mc:Fallback xmlns="">
          <p:sp>
            <p:nvSpPr>
              <p:cNvPr id="26" name="Content Placeholder 2"/>
              <p:cNvSpPr>
                <a:spLocks noGrp="1" noRot="1" noChangeAspect="1" noMove="1" noResize="1" noEditPoints="1" noAdjustHandles="1" noChangeArrowheads="1" noChangeShapeType="1" noTextEdit="1"/>
              </p:cNvSpPr>
              <p:nvPr>
                <p:ph sz="quarter" idx="1"/>
              </p:nvPr>
            </p:nvSpPr>
            <p:spPr>
              <a:xfrm>
                <a:off x="1045028" y="4827096"/>
                <a:ext cx="6172200" cy="684504"/>
              </a:xfrm>
              <a:blipFill rotWithShape="0">
                <a:blip r:embed="rId3"/>
                <a:stretch>
                  <a:fillRect l="-592" t="-5357" r="-1382" b="-104464"/>
                </a:stretch>
              </a:blipFill>
            </p:spPr>
            <p:txBody>
              <a:bodyPr/>
              <a:lstStyle/>
              <a:p>
                <a:r>
                  <a:rPr lang="en-US">
                    <a:noFill/>
                  </a:rPr>
                  <a:t> </a:t>
                </a:r>
              </a:p>
            </p:txBody>
          </p:sp>
        </mc:Fallback>
      </mc:AlternateContent>
      <p:grpSp>
        <p:nvGrpSpPr>
          <p:cNvPr id="6" name="Group 5"/>
          <p:cNvGrpSpPr/>
          <p:nvPr/>
        </p:nvGrpSpPr>
        <p:grpSpPr>
          <a:xfrm>
            <a:off x="149684" y="2110780"/>
            <a:ext cx="6682884" cy="2461351"/>
            <a:chOff x="260745" y="1219200"/>
            <a:chExt cx="10337303" cy="4068631"/>
          </a:xfrm>
        </p:grpSpPr>
        <mc:AlternateContent xmlns:mc="http://schemas.openxmlformats.org/markup-compatibility/2006" xmlns:a14="http://schemas.microsoft.com/office/drawing/2010/main">
          <mc:Choice Requires="a14">
            <p:sp>
              <p:nvSpPr>
                <p:cNvPr id="5" name="TextBox 4"/>
                <p:cNvSpPr txBox="1"/>
                <p:nvPr/>
              </p:nvSpPr>
              <p:spPr>
                <a:xfrm>
                  <a:off x="1622577" y="2366662"/>
                  <a:ext cx="2206427" cy="763136"/>
                </a:xfrm>
                <a:prstGeom prst="rect">
                  <a:avLst/>
                </a:prstGeom>
                <a:noFill/>
              </p:spPr>
              <p:txBody>
                <a:bodyPr wrap="none" rtlCol="0">
                  <a:spAutoFit/>
                </a:bodyPr>
                <a:lstStyle/>
                <a:p>
                  <a:pPr algn="ctr"/>
                  <a:r>
                    <a:rPr lang="en-US" sz="1200" dirty="0"/>
                    <a:t>Packet</a:t>
                  </a:r>
                </a:p>
                <a:p>
                  <a:pPr algn="ctr"/>
                  <a14:m>
                    <m:oMathPara xmlns:m="http://schemas.openxmlformats.org/officeDocument/2006/math">
                      <m:oMathParaPr>
                        <m:jc m:val="centerGroup"/>
                      </m:oMathParaPr>
                      <m:oMath xmlns:m="http://schemas.openxmlformats.org/officeDocument/2006/math">
                        <m:r>
                          <m:rPr>
                            <m:sty m:val="p"/>
                          </m:rPr>
                          <a:rPr lang="en-US" sz="1200">
                            <a:latin typeface="Cambria Math"/>
                          </a:rPr>
                          <m:t>B</m:t>
                        </m:r>
                        <m:r>
                          <a:rPr lang="en-US" sz="1200">
                            <a:latin typeface="Cambria Math"/>
                          </a:rPr>
                          <m:t>=</m:t>
                        </m:r>
                        <m:r>
                          <a:rPr lang="en-US" sz="1200" i="1">
                            <a:latin typeface="Cambria Math"/>
                          </a:rPr>
                          <m:t>{</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1</m:t>
                            </m:r>
                          </m:sub>
                        </m:sSub>
                        <m:r>
                          <a:rPr lang="en-US" sz="1200" i="1">
                            <a:latin typeface="Cambria Math"/>
                          </a:rPr>
                          <m:t>, </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2</m:t>
                            </m:r>
                          </m:sub>
                        </m:sSub>
                        <m:r>
                          <a:rPr lang="en-US" sz="1200" i="1">
                            <a:latin typeface="Cambria Math"/>
                          </a:rPr>
                          <m:t>, …,</m:t>
                        </m:r>
                        <m:sSub>
                          <m:sSubPr>
                            <m:ctrlPr>
                              <a:rPr lang="en-US" sz="1200" i="1">
                                <a:latin typeface="Cambria Math" panose="02040503050406030204" pitchFamily="18" charset="0"/>
                              </a:rPr>
                            </m:ctrlPr>
                          </m:sSubPr>
                          <m:e>
                            <m:r>
                              <a:rPr lang="en-US" sz="1200" i="1">
                                <a:latin typeface="Cambria Math"/>
                              </a:rPr>
                              <m:t>𝑏</m:t>
                            </m:r>
                          </m:e>
                          <m:sub>
                            <m:r>
                              <a:rPr lang="en-US" sz="1200" i="1">
                                <a:latin typeface="Cambria Math"/>
                              </a:rPr>
                              <m:t>𝑁</m:t>
                            </m:r>
                          </m:sub>
                        </m:sSub>
                        <m:r>
                          <a:rPr lang="en-US" sz="1200" i="1">
                            <a:latin typeface="Cambria Math"/>
                          </a:rPr>
                          <m:t>}</m:t>
                        </m:r>
                      </m:oMath>
                    </m:oMathPara>
                  </a14:m>
                  <a:endParaRPr lang="en-US" sz="1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1668040" y="2366661"/>
                  <a:ext cx="2115501" cy="724978"/>
                </a:xfrm>
                <a:prstGeom prst="rect">
                  <a:avLst/>
                </a:prstGeom>
                <a:blipFill rotWithShape="0">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988865" y="2584254"/>
                  <a:ext cx="609183" cy="6105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𝑔</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988864" y="2584253"/>
                  <a:ext cx="443869" cy="457881"/>
                </a:xfrm>
                <a:prstGeom prst="rect">
                  <a:avLst/>
                </a:prstGeom>
                <a:blipFill rotWithShape="0">
                  <a:blip r:embed="rId5"/>
                  <a:stretch>
                    <a:fillRect b="-6557"/>
                  </a:stretch>
                </a:blipFill>
              </p:spPr>
              <p:txBody>
                <a:bodyPr/>
                <a:lstStyle/>
                <a:p>
                  <a:r>
                    <a:rPr lang="en-US">
                      <a:noFill/>
                    </a:rPr>
                    <a:t> </a:t>
                  </a:r>
                </a:p>
              </p:txBody>
            </p:sp>
          </mc:Fallback>
        </mc:AlternateContent>
        <p:sp>
          <p:nvSpPr>
            <p:cNvPr id="8" name="Rectangle 7"/>
            <p:cNvSpPr/>
            <p:nvPr/>
          </p:nvSpPr>
          <p:spPr>
            <a:xfrm>
              <a:off x="4935289" y="3391549"/>
              <a:ext cx="2088734" cy="18962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Symbolic</a:t>
              </a:r>
            </a:p>
            <a:p>
              <a:pPr algn="ctr"/>
              <a:r>
                <a:rPr lang="en-US" dirty="0"/>
                <a:t>Firewall with</a:t>
              </a:r>
            </a:p>
            <a:p>
              <a:pPr algn="ctr"/>
              <a:r>
                <a:rPr lang="en-US" i="1" dirty="0"/>
                <a:t>k</a:t>
              </a:r>
              <a:r>
                <a:rPr lang="en-US" dirty="0"/>
                <a:t> rules</a:t>
              </a:r>
            </a:p>
          </p:txBody>
        </p:sp>
        <p:sp>
          <p:nvSpPr>
            <p:cNvPr id="9" name="Rectangle 8"/>
            <p:cNvSpPr/>
            <p:nvPr/>
          </p:nvSpPr>
          <p:spPr>
            <a:xfrm>
              <a:off x="5188111" y="1219200"/>
              <a:ext cx="1629744" cy="175089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Firewall </a:t>
              </a:r>
            </a:p>
            <a:p>
              <a:pPr algn="ctr"/>
              <a:r>
                <a:rPr lang="en-US" dirty="0"/>
                <a:t>Spec</a:t>
              </a:r>
            </a:p>
          </p:txBody>
        </p:sp>
        <p:cxnSp>
          <p:nvCxnSpPr>
            <p:cNvPr id="10" name="Straight Connector 9"/>
            <p:cNvCxnSpPr/>
            <p:nvPr/>
          </p:nvCxnSpPr>
          <p:spPr>
            <a:xfrm>
              <a:off x="4121311" y="2127504"/>
              <a:ext cx="0" cy="18975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121311" y="2127504"/>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21311" y="4025088"/>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435511" y="3186888"/>
              <a:ext cx="685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21711" y="3060143"/>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29027" y="3428342"/>
              <a:ext cx="1135685"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677400" y="32282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506549" y="2145743"/>
              <a:ext cx="8151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483511" y="4355543"/>
              <a:ext cx="838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21711" y="2133600"/>
              <a:ext cx="0" cy="9426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321711" y="3428341"/>
              <a:ext cx="0" cy="9272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21311" y="4710888"/>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Flowchart: Alternate Process 27"/>
                <p:cNvSpPr/>
                <p:nvPr/>
              </p:nvSpPr>
              <p:spPr>
                <a:xfrm>
                  <a:off x="8458199" y="2851314"/>
                  <a:ext cx="1248747" cy="8265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a:ea typeface="Cambria Math"/>
                              </a:rPr>
                              <m:t>ℱ</m:t>
                            </m:r>
                          </m:e>
                          <m:sub>
                            <m:r>
                              <a:rPr lang="en-US" sz="1200" i="1">
                                <a:latin typeface="Cambria Math"/>
                              </a:rPr>
                              <m:t>𝐴</m:t>
                            </m:r>
                          </m:sub>
                        </m:sSub>
                        <m:r>
                          <a:rPr lang="en-US" i="1" dirty="0" smtClean="0">
                            <a:latin typeface="Cambria Math"/>
                            <a:ea typeface="Cambria Math"/>
                          </a:rPr>
                          <m:t>≡</m:t>
                        </m:r>
                        <m:sSub>
                          <m:sSubPr>
                            <m:ctrlPr>
                              <a:rPr lang="en-US" sz="1200" i="1">
                                <a:latin typeface="Cambria Math" panose="02040503050406030204" pitchFamily="18" charset="0"/>
                              </a:rPr>
                            </m:ctrlPr>
                          </m:sSubPr>
                          <m:e>
                            <m:r>
                              <a:rPr lang="en-US" sz="1200" i="1">
                                <a:latin typeface="Cambria Math"/>
                                <a:ea typeface="Cambria Math"/>
                              </a:rPr>
                              <m:t>ℱ</m:t>
                            </m:r>
                          </m:e>
                          <m:sub>
                            <m:r>
                              <a:rPr lang="en-US" sz="1200" i="1">
                                <a:latin typeface="Cambria Math"/>
                                <a:ea typeface="Cambria Math"/>
                              </a:rPr>
                              <m:t>𝐵</m:t>
                            </m:r>
                          </m:sub>
                        </m:sSub>
                      </m:oMath>
                    </m:oMathPara>
                  </a14:m>
                  <a:endParaRPr lang="en-US" dirty="0"/>
                </a:p>
              </p:txBody>
            </p:sp>
          </mc:Choice>
          <mc:Fallback xmlns="">
            <p:sp>
              <p:nvSpPr>
                <p:cNvPr id="28" name="Flowchart: Alternate Process 27"/>
                <p:cNvSpPr>
                  <a:spLocks noRot="1" noChangeAspect="1" noMove="1" noResize="1" noEditPoints="1" noAdjustHandles="1" noChangeArrowheads="1" noChangeShapeType="1" noTextEdit="1"/>
                </p:cNvSpPr>
                <p:nvPr/>
              </p:nvSpPr>
              <p:spPr>
                <a:xfrm>
                  <a:off x="8458199" y="2851314"/>
                  <a:ext cx="1248747" cy="826532"/>
                </a:xfrm>
                <a:prstGeom prst="flowChartAlternateProcess">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0745" y="3829747"/>
                  <a:ext cx="3905434" cy="1267124"/>
                </a:xfrm>
                <a:prstGeom prst="rect">
                  <a:avLst/>
                </a:prstGeom>
                <a:noFill/>
              </p:spPr>
              <p:txBody>
                <a:bodyPr wrap="none" rtlCol="0">
                  <a:spAutoFit/>
                </a:bodyPr>
                <a:lstStyle/>
                <a:p>
                  <a:pPr algn="ctr"/>
                  <a:r>
                    <a:rPr lang="en-US" sz="1050" dirty="0"/>
                    <a:t>Symbols </a:t>
                  </a:r>
                </a:p>
                <a:p>
                  <a:pPr algn="ctr"/>
                  <a14:m>
                    <m:oMathPara xmlns:m="http://schemas.openxmlformats.org/officeDocument/2006/math">
                      <m:oMathParaPr>
                        <m:jc m:val="centerGroup"/>
                      </m:oMathParaPr>
                      <m:oMath xmlns:m="http://schemas.openxmlformats.org/officeDocument/2006/math">
                        <m:r>
                          <m:rPr>
                            <m:sty m:val="p"/>
                          </m:rPr>
                          <a:rPr lang="en-US" sz="1050" dirty="0">
                            <a:latin typeface="Cambria Math"/>
                          </a:rPr>
                          <m:t>R</m:t>
                        </m:r>
                        <m:r>
                          <a:rPr lang="en-US" sz="1050">
                            <a:latin typeface="Cambria Math"/>
                          </a:rPr>
                          <m:t>=</m:t>
                        </m:r>
                      </m:oMath>
                    </m:oMathPara>
                  </a14:m>
                  <a:endParaRPr lang="en-US" sz="1050" dirty="0">
                    <a:latin typeface="Cambria Math"/>
                  </a:endParaRPr>
                </a:p>
                <a:p>
                  <a:pPr algn="ctr"/>
                  <a14:m>
                    <m:oMathPara xmlns:m="http://schemas.openxmlformats.org/officeDocument/2006/math">
                      <m:oMathParaPr>
                        <m:jc m:val="centerGroup"/>
                      </m:oMathParaPr>
                      <m:oMath xmlns:m="http://schemas.openxmlformats.org/officeDocument/2006/math">
                        <m:d>
                          <m:dPr>
                            <m:begChr m:val="{"/>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1,0</m:t>
                                    </m:r>
                                  </m:sub>
                                </m:sSub>
                                <m:r>
                                  <a:rPr lang="en-US" sz="1050" i="1">
                                    <a:latin typeface="Cambria Math"/>
                                  </a:rPr>
                                  <m:t>,</m:t>
                                </m:r>
                                <m:r>
                                  <a:rPr lang="en-US" sz="1050" i="1">
                                    <a:latin typeface="Cambria Math"/>
                                  </a:rPr>
                                  <m:t>𝑟</m:t>
                                </m:r>
                              </m:e>
                              <m:sub>
                                <m:r>
                                  <a:rPr lang="en-US" sz="1050" i="1">
                                    <a:latin typeface="Cambria Math"/>
                                  </a:rPr>
                                  <m:t>1,1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1,2</m:t>
                                </m:r>
                              </m:sub>
                            </m:sSub>
                            <m:r>
                              <a:rPr lang="en-US" sz="1050" i="1">
                                <a:latin typeface="Cambria Math"/>
                              </a:rPr>
                              <m:t>,…</m:t>
                            </m:r>
                          </m:e>
                        </m:d>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2,0</m:t>
                                </m:r>
                              </m:sub>
                            </m:sSub>
                            <m:r>
                              <a:rPr lang="en-US" sz="1050" i="1">
                                <a:latin typeface="Cambria Math"/>
                              </a:rPr>
                              <m:t>,</m:t>
                            </m:r>
                            <m:r>
                              <a:rPr lang="en-US" sz="1050" i="1">
                                <a:latin typeface="Cambria Math"/>
                              </a:rPr>
                              <m:t>𝑟</m:t>
                            </m:r>
                          </m:e>
                          <m:sub>
                            <m:r>
                              <a:rPr lang="en-US" sz="1050" i="1">
                                <a:latin typeface="Cambria Math"/>
                              </a:rPr>
                              <m:t>2,1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2,2</m:t>
                            </m:r>
                          </m:sub>
                        </m:sSub>
                        <m:r>
                          <a:rPr lang="en-US" sz="1050" i="1">
                            <a:latin typeface="Cambria Math"/>
                          </a:rPr>
                          <m:t>,…),</m:t>
                        </m:r>
                      </m:oMath>
                    </m:oMathPara>
                  </a14:m>
                  <a:endParaRPr lang="en-US" sz="1050" i="1" dirty="0">
                    <a:latin typeface="Cambria Math"/>
                  </a:endParaRPr>
                </a:p>
                <a:p>
                  <a:pPr algn="ctr"/>
                  <a14:m>
                    <m:oMathPara xmlns:m="http://schemas.openxmlformats.org/officeDocument/2006/math">
                      <m:oMathParaPr>
                        <m:jc m:val="centerGroup"/>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3,0</m:t>
                                </m:r>
                              </m:sub>
                            </m:sSub>
                            <m:r>
                              <a:rPr lang="en-US" sz="1050" i="1">
                                <a:latin typeface="Cambria Math"/>
                              </a:rPr>
                              <m:t>,</m:t>
                            </m:r>
                            <m:r>
                              <a:rPr lang="en-US" sz="1050" i="1">
                                <a:latin typeface="Cambria Math"/>
                              </a:rPr>
                              <m:t>𝑟</m:t>
                            </m:r>
                          </m:e>
                          <m:sub>
                            <m:r>
                              <a:rPr lang="en-US" sz="1050" i="1">
                                <a:latin typeface="Cambria Math"/>
                              </a:rPr>
                              <m:t>3,1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3,2</m:t>
                            </m:r>
                          </m:sub>
                        </m:sSub>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sSub>
                              <m:sSubPr>
                                <m:ctrlPr>
                                  <a:rPr lang="en-US" sz="1050" i="1">
                                    <a:latin typeface="Cambria Math" panose="02040503050406030204" pitchFamily="18" charset="0"/>
                                  </a:rPr>
                                </m:ctrlPr>
                              </m:sSubPr>
                              <m:e>
                                <m:r>
                                  <a:rPr lang="en-US" sz="1050" i="1">
                                    <a:latin typeface="Cambria Math"/>
                                  </a:rPr>
                                  <m:t>(</m:t>
                                </m:r>
                                <m:r>
                                  <a:rPr lang="en-US" sz="1050" i="1">
                                    <a:latin typeface="Cambria Math"/>
                                  </a:rPr>
                                  <m:t>𝑟</m:t>
                                </m:r>
                              </m:e>
                              <m:sub>
                                <m:r>
                                  <a:rPr lang="en-US" sz="1050" i="1">
                                    <a:latin typeface="Cambria Math"/>
                                  </a:rPr>
                                  <m:t>𝑘</m:t>
                                </m:r>
                                <m:r>
                                  <a:rPr lang="en-US" sz="1050" i="1">
                                    <a:latin typeface="Cambria Math"/>
                                  </a:rPr>
                                  <m:t>,0</m:t>
                                </m:r>
                              </m:sub>
                            </m:sSub>
                            <m:r>
                              <a:rPr lang="en-US" sz="1050" i="1">
                                <a:latin typeface="Cambria Math"/>
                              </a:rPr>
                              <m:t>,</m:t>
                            </m:r>
                            <m:r>
                              <a:rPr lang="en-US" sz="1050" i="1">
                                <a:latin typeface="Cambria Math"/>
                              </a:rPr>
                              <m:t>𝑟</m:t>
                            </m:r>
                          </m:e>
                          <m:sub>
                            <m:r>
                              <a:rPr lang="en-US" sz="1050" i="1">
                                <a:latin typeface="Cambria Math"/>
                              </a:rPr>
                              <m:t>𝑘</m:t>
                            </m:r>
                            <m:r>
                              <a:rPr lang="en-US" sz="1050" i="1">
                                <a:latin typeface="Cambria Math"/>
                              </a:rPr>
                              <m:t>,1</m:t>
                            </m:r>
                          </m:sub>
                        </m:sSub>
                        <m:r>
                          <a:rPr lang="en-US" sz="1050" i="1">
                            <a:latin typeface="Cambria Math"/>
                          </a:rPr>
                          <m:t>, </m:t>
                        </m:r>
                        <m:sSub>
                          <m:sSubPr>
                            <m:ctrlPr>
                              <a:rPr lang="en-US" sz="1050" i="1">
                                <a:latin typeface="Cambria Math" panose="02040503050406030204" pitchFamily="18" charset="0"/>
                              </a:rPr>
                            </m:ctrlPr>
                          </m:sSubPr>
                          <m:e>
                            <m:r>
                              <a:rPr lang="en-US" sz="1050" i="1">
                                <a:latin typeface="Cambria Math"/>
                              </a:rPr>
                              <m:t>𝑟</m:t>
                            </m:r>
                          </m:e>
                          <m:sub>
                            <m:r>
                              <a:rPr lang="en-US" sz="1050" i="1">
                                <a:latin typeface="Cambria Math"/>
                              </a:rPr>
                              <m:t>𝑘</m:t>
                            </m:r>
                            <m:r>
                              <a:rPr lang="en-US" sz="1050" i="1">
                                <a:latin typeface="Cambria Math"/>
                              </a:rPr>
                              <m:t>,2</m:t>
                            </m:r>
                          </m:sub>
                        </m:sSub>
                        <m:r>
                          <a:rPr lang="en-US" sz="1050" i="1">
                            <a:latin typeface="Cambria Math"/>
                          </a:rPr>
                          <m:t>,…)}</m:t>
                        </m:r>
                      </m:oMath>
                    </m:oMathPara>
                  </a14:m>
                  <a:endParaRPr lang="en-US" sz="1050" i="1" dirty="0"/>
                </a:p>
              </p:txBody>
            </p:sp>
          </mc:Choice>
          <mc:Fallback xmlns="">
            <p:sp>
              <p:nvSpPr>
                <p:cNvPr id="25" name="TextBox 24"/>
                <p:cNvSpPr txBox="1">
                  <a:spLocks noRot="1" noChangeAspect="1" noMove="1" noResize="1" noEditPoints="1" noAdjustHandles="1" noChangeArrowheads="1" noChangeShapeType="1" noTextEdit="1"/>
                </p:cNvSpPr>
                <p:nvPr/>
              </p:nvSpPr>
              <p:spPr>
                <a:xfrm>
                  <a:off x="305613" y="3829746"/>
                  <a:ext cx="3815698" cy="1228887"/>
                </a:xfrm>
                <a:prstGeom prst="rect">
                  <a:avLst/>
                </a:prstGeom>
                <a:blipFill rotWithShape="0">
                  <a:blip r:embed="rId7"/>
                  <a:stretch>
                    <a:fillRect t="-1235" b="-1235"/>
                  </a:stretch>
                </a:blipFill>
              </p:spPr>
              <p:txBody>
                <a:bodyPr/>
                <a:lstStyle/>
                <a:p>
                  <a:r>
                    <a:rPr lang="en-US">
                      <a:noFill/>
                    </a:rPr>
                    <a:t> </a:t>
                  </a:r>
                </a:p>
              </p:txBody>
            </p:sp>
          </mc:Fallback>
        </mc:AlternateContent>
      </p:grpSp>
      <p:sp>
        <p:nvSpPr>
          <p:cNvPr id="3" name="TextBox 2"/>
          <p:cNvSpPr txBox="1"/>
          <p:nvPr/>
        </p:nvSpPr>
        <p:spPr>
          <a:xfrm>
            <a:off x="5957423" y="4459851"/>
            <a:ext cx="3159839" cy="323165"/>
          </a:xfrm>
          <a:prstGeom prst="rect">
            <a:avLst/>
          </a:prstGeom>
          <a:noFill/>
        </p:spPr>
        <p:txBody>
          <a:bodyPr wrap="none" rtlCol="0">
            <a:spAutoFit/>
          </a:bodyPr>
          <a:lstStyle/>
          <a:p>
            <a:r>
              <a:rPr lang="en-US" sz="1500" dirty="0">
                <a:solidFill>
                  <a:schemeClr val="accent5">
                    <a:lumMod val="50000"/>
                  </a:schemeClr>
                </a:solidFill>
              </a:rPr>
              <a:t>Quantified Boolean Formula (QBF)</a:t>
            </a:r>
          </a:p>
        </p:txBody>
      </p:sp>
    </p:spTree>
    <p:extLst>
      <p:ext uri="{BB962C8B-B14F-4D97-AF65-F5344CB8AC3E}">
        <p14:creationId xmlns:p14="http://schemas.microsoft.com/office/powerpoint/2010/main" val="60245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6275" y="1121343"/>
            <a:ext cx="3518034" cy="815438"/>
          </a:xfrm>
          <a:prstGeom prst="rect">
            <a:avLst/>
          </a:prstGeom>
        </p:spPr>
      </p:pic>
      <p:pic>
        <p:nvPicPr>
          <p:cNvPr id="5" name="Picture 4"/>
          <p:cNvPicPr>
            <a:picLocks noChangeAspect="1"/>
          </p:cNvPicPr>
          <p:nvPr/>
        </p:nvPicPr>
        <p:blipFill>
          <a:blip r:embed="rId3"/>
          <a:stretch>
            <a:fillRect/>
          </a:stretch>
        </p:blipFill>
        <p:spPr>
          <a:xfrm>
            <a:off x="303197" y="523411"/>
            <a:ext cx="3511112" cy="597932"/>
          </a:xfrm>
          <a:prstGeom prst="rect">
            <a:avLst/>
          </a:prstGeom>
        </p:spPr>
      </p:pic>
      <p:sp>
        <p:nvSpPr>
          <p:cNvPr id="6" name="Speech Bubble: Rectangle 5"/>
          <p:cNvSpPr/>
          <p:nvPr/>
        </p:nvSpPr>
        <p:spPr>
          <a:xfrm>
            <a:off x="4005722" y="210045"/>
            <a:ext cx="5138278" cy="1348770"/>
          </a:xfrm>
          <a:prstGeom prst="wedgeRectCallout">
            <a:avLst>
              <a:gd name="adj1" fmla="val -60799"/>
              <a:gd name="adj2" fmla="val 5361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Synthsize</a:t>
            </a:r>
            <a:r>
              <a:rPr lang="en-US" dirty="0"/>
              <a:t> global updates that avoid incorrect transient behavior</a:t>
            </a:r>
          </a:p>
        </p:txBody>
      </p:sp>
      <p:sp>
        <p:nvSpPr>
          <p:cNvPr id="7" name="Speech Bubble: Rectangle 6"/>
          <p:cNvSpPr/>
          <p:nvPr/>
        </p:nvSpPr>
        <p:spPr>
          <a:xfrm>
            <a:off x="4119613" y="3696100"/>
            <a:ext cx="4940961" cy="3132215"/>
          </a:xfrm>
          <a:prstGeom prst="wedgeRectCallout">
            <a:avLst>
              <a:gd name="adj1" fmla="val -75232"/>
              <a:gd name="adj2" fmla="val -109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Space of update orders can be efficiently enumerated and pruned.</a:t>
            </a:r>
          </a:p>
          <a:p>
            <a:endParaRPr lang="en-US" dirty="0"/>
          </a:p>
          <a:p>
            <a:r>
              <a:rPr lang="en-US" dirty="0"/>
              <a:t>Update consistency expressible in LTL.</a:t>
            </a:r>
          </a:p>
          <a:p>
            <a:endParaRPr lang="en-US" dirty="0"/>
          </a:p>
        </p:txBody>
      </p:sp>
      <p:sp>
        <p:nvSpPr>
          <p:cNvPr id="8" name="Speech Bubble: Rectangle 7"/>
          <p:cNvSpPr/>
          <p:nvPr/>
        </p:nvSpPr>
        <p:spPr>
          <a:xfrm>
            <a:off x="12329" y="3725785"/>
            <a:ext cx="4085925" cy="3132215"/>
          </a:xfrm>
          <a:prstGeom prst="wedgeRectCallout">
            <a:avLst>
              <a:gd name="adj1" fmla="val 7869"/>
              <a:gd name="adj2" fmla="val -110138"/>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Enumerate possible update conflicts. </a:t>
            </a:r>
          </a:p>
          <a:p>
            <a:endParaRPr lang="en-US" dirty="0"/>
          </a:p>
          <a:p>
            <a:r>
              <a:rPr lang="en-US" dirty="0"/>
              <a:t>Use incremental LTL model checker to check if update conflict is feasible.</a:t>
            </a:r>
          </a:p>
          <a:p>
            <a:endParaRPr lang="en-US" dirty="0"/>
          </a:p>
          <a:p>
            <a:r>
              <a:rPr lang="en-US" dirty="0"/>
              <a:t>Use counter-example to block set of remaining update conflict candidates.</a:t>
            </a:r>
          </a:p>
          <a:p>
            <a:endParaRPr lang="en-US" b="1" dirty="0"/>
          </a:p>
        </p:txBody>
      </p:sp>
    </p:spTree>
    <p:extLst>
      <p:ext uri="{BB962C8B-B14F-4D97-AF65-F5344CB8AC3E}">
        <p14:creationId xmlns:p14="http://schemas.microsoft.com/office/powerpoint/2010/main" val="5718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266332" y="42872"/>
            <a:ext cx="8074824" cy="1143000"/>
          </a:xfrm>
        </p:spPr>
        <p:txBody>
          <a:bodyPr>
            <a:normAutofit/>
          </a:bodyPr>
          <a:lstStyle/>
          <a:p>
            <a:pPr eaLnBrk="1" hangingPunct="1"/>
            <a:r>
              <a:rPr lang="en-US" sz="4000" b="1" dirty="0">
                <a:solidFill>
                  <a:srgbClr val="0070C0"/>
                </a:solidFill>
                <a:effectLst>
                  <a:outerShdw blurRad="38100" dist="38100" dir="2700000" algn="tl">
                    <a:srgbClr val="000000">
                      <a:alpha val="43137"/>
                    </a:srgbClr>
                  </a:outerShdw>
                </a:effectLst>
                <a:latin typeface="Calibri" charset="0"/>
              </a:rPr>
              <a:t>This Tutorial’s Slice of NDA</a:t>
            </a:r>
          </a:p>
        </p:txBody>
      </p:sp>
      <p:sp>
        <p:nvSpPr>
          <p:cNvPr id="11" name="Rectangle 5"/>
          <p:cNvSpPr>
            <a:spLocks noChangeArrowheads="1"/>
          </p:cNvSpPr>
          <p:nvPr/>
        </p:nvSpPr>
        <p:spPr bwMode="auto">
          <a:xfrm>
            <a:off x="368555" y="5420463"/>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a:solidFill>
                  <a:schemeClr val="bg1"/>
                </a:solidFill>
              </a:rPr>
              <a:t>Won’t discuss debugging, very little of run-time verification</a:t>
            </a:r>
          </a:p>
          <a:p>
            <a:pPr algn="ctr"/>
            <a:r>
              <a:rPr lang="en-US" sz="2400" dirty="0">
                <a:solidFill>
                  <a:schemeClr val="bg1"/>
                </a:solidFill>
              </a:rPr>
              <a:t>Mostly interested in where formal methods can help</a:t>
            </a:r>
          </a:p>
        </p:txBody>
      </p:sp>
      <p:sp>
        <p:nvSpPr>
          <p:cNvPr id="17" name="Rounded Rectangle 16"/>
          <p:cNvSpPr>
            <a:spLocks noChangeArrowheads="1"/>
          </p:cNvSpPr>
          <p:nvPr/>
        </p:nvSpPr>
        <p:spPr bwMode="auto">
          <a:xfrm>
            <a:off x="3769888" y="1690144"/>
            <a:ext cx="1325457" cy="318862"/>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sz="1600" dirty="0">
                <a:solidFill>
                  <a:schemeClr val="lt1"/>
                </a:solidFill>
                <a:latin typeface="+mn-lt"/>
                <a:ea typeface="+mn-ea"/>
              </a:rPr>
              <a:t>Specificatio</a:t>
            </a:r>
            <a:r>
              <a:rPr lang="en-US" dirty="0">
                <a:solidFill>
                  <a:schemeClr val="lt1"/>
                </a:solidFill>
                <a:latin typeface="+mn-lt"/>
                <a:ea typeface="+mn-ea"/>
              </a:rPr>
              <a:t>n</a:t>
            </a:r>
          </a:p>
        </p:txBody>
      </p:sp>
      <p:sp>
        <p:nvSpPr>
          <p:cNvPr id="18" name="Rounded Rectangle 17"/>
          <p:cNvSpPr/>
          <p:nvPr/>
        </p:nvSpPr>
        <p:spPr>
          <a:xfrm>
            <a:off x="2888032" y="2196461"/>
            <a:ext cx="1464415" cy="546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Policy Language, Semantics</a:t>
            </a:r>
          </a:p>
        </p:txBody>
      </p:sp>
      <p:sp>
        <p:nvSpPr>
          <p:cNvPr id="19" name="Rounded Rectangle 18"/>
          <p:cNvSpPr/>
          <p:nvPr/>
        </p:nvSpPr>
        <p:spPr>
          <a:xfrm>
            <a:off x="4560886" y="2245661"/>
            <a:ext cx="1325457" cy="448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t>Testing</a:t>
            </a:r>
          </a:p>
        </p:txBody>
      </p:sp>
      <p:sp>
        <p:nvSpPr>
          <p:cNvPr id="20" name="Rounded Rectangle 19"/>
          <p:cNvSpPr/>
          <p:nvPr/>
        </p:nvSpPr>
        <p:spPr>
          <a:xfrm>
            <a:off x="2888032" y="2914524"/>
            <a:ext cx="1415712" cy="3935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Verification</a:t>
            </a:r>
          </a:p>
        </p:txBody>
      </p:sp>
      <p:sp>
        <p:nvSpPr>
          <p:cNvPr id="21" name="Rounded Rectangle 20"/>
          <p:cNvSpPr/>
          <p:nvPr/>
        </p:nvSpPr>
        <p:spPr>
          <a:xfrm>
            <a:off x="2888032" y="3354205"/>
            <a:ext cx="1544584" cy="3699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1400" dirty="0"/>
              <a:t>Synthesis</a:t>
            </a:r>
          </a:p>
        </p:txBody>
      </p:sp>
      <p:cxnSp>
        <p:nvCxnSpPr>
          <p:cNvPr id="22" name="Straight Connector 21"/>
          <p:cNvCxnSpPr>
            <a:cxnSpLocks noChangeShapeType="1"/>
          </p:cNvCxnSpPr>
          <p:nvPr/>
        </p:nvCxnSpPr>
        <p:spPr bwMode="auto">
          <a:xfrm>
            <a:off x="3567660" y="2088098"/>
            <a:ext cx="1700914"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5246362" y="2087944"/>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flipH="1">
            <a:off x="3571224" y="2053332"/>
            <a:ext cx="2672" cy="15694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H="1">
            <a:off x="4424599" y="2009006"/>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flipV="1">
            <a:off x="3550760" y="2792459"/>
            <a:ext cx="1717814" cy="1512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H="1">
            <a:off x="5211589" y="2694061"/>
            <a:ext cx="4009" cy="98398"/>
          </a:xfrm>
          <a:prstGeom prst="straightConnector1">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a:off x="3550760" y="2743260"/>
            <a:ext cx="0" cy="21672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3">
            <p14:nvContentPartPr>
              <p14:cNvPr id="29" name="Ink 28"/>
              <p14:cNvContentPartPr/>
              <p14:nvPr/>
            </p14:nvContentPartPr>
            <p14:xfrm>
              <a:off x="2674509" y="1294234"/>
              <a:ext cx="3449520" cy="2746800"/>
            </p14:xfrm>
          </p:contentPart>
        </mc:Choice>
        <mc:Fallback xmlns="">
          <p:pic>
            <p:nvPicPr>
              <p:cNvPr id="29" name="Ink 28"/>
              <p:cNvPicPr/>
              <p:nvPr/>
            </p:nvPicPr>
            <p:blipFill>
              <a:blip r:embed="rId4"/>
              <a:stretch>
                <a:fillRect/>
              </a:stretch>
            </p:blipFill>
            <p:spPr>
              <a:xfrm>
                <a:off x="2659389" y="1279114"/>
                <a:ext cx="3479760" cy="2777040"/>
              </a:xfrm>
              <a:prstGeom prst="rect">
                <a:avLst/>
              </a:prstGeom>
            </p:spPr>
          </p:pic>
        </mc:Fallback>
      </mc:AlternateContent>
    </p:spTree>
    <p:extLst>
      <p:ext uri="{BB962C8B-B14F-4D97-AF65-F5344CB8AC3E}">
        <p14:creationId xmlns:p14="http://schemas.microsoft.com/office/powerpoint/2010/main" val="25466714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190" y="600105"/>
            <a:ext cx="2141722" cy="958710"/>
          </a:xfrm>
          <a:prstGeom prst="rect">
            <a:avLst/>
          </a:prstGeom>
        </p:spPr>
      </p:pic>
      <p:pic>
        <p:nvPicPr>
          <p:cNvPr id="5" name="Picture 4"/>
          <p:cNvPicPr>
            <a:picLocks noChangeAspect="1"/>
          </p:cNvPicPr>
          <p:nvPr/>
        </p:nvPicPr>
        <p:blipFill>
          <a:blip r:embed="rId3"/>
          <a:stretch>
            <a:fillRect/>
          </a:stretch>
        </p:blipFill>
        <p:spPr>
          <a:xfrm>
            <a:off x="0" y="1486625"/>
            <a:ext cx="4668457" cy="3522204"/>
          </a:xfrm>
          <a:prstGeom prst="rect">
            <a:avLst/>
          </a:prstGeom>
        </p:spPr>
      </p:pic>
      <p:sp>
        <p:nvSpPr>
          <p:cNvPr id="7" name="Speech Bubble: Rectangle 6"/>
          <p:cNvSpPr/>
          <p:nvPr/>
        </p:nvSpPr>
        <p:spPr>
          <a:xfrm>
            <a:off x="4005722" y="210045"/>
            <a:ext cx="5138278" cy="1348770"/>
          </a:xfrm>
          <a:prstGeom prst="wedgeRectCallout">
            <a:avLst>
              <a:gd name="adj1" fmla="val -58738"/>
              <a:gd name="adj2" fmla="val 1952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Domain specific language to write full network BGP policies</a:t>
            </a:r>
          </a:p>
        </p:txBody>
      </p:sp>
      <p:sp>
        <p:nvSpPr>
          <p:cNvPr id="8" name="Speech Bubble: Rectangle 7"/>
          <p:cNvSpPr/>
          <p:nvPr/>
        </p:nvSpPr>
        <p:spPr>
          <a:xfrm>
            <a:off x="4154912" y="2113800"/>
            <a:ext cx="4940961" cy="2267853"/>
          </a:xfrm>
          <a:prstGeom prst="wedgeRectCallout">
            <a:avLst>
              <a:gd name="adj1" fmla="val -53512"/>
              <a:gd name="adj2" fmla="val 25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dirty="0"/>
          </a:p>
          <a:p>
            <a:r>
              <a:rPr lang="en-US" dirty="0"/>
              <a:t>BGP policies (when used in a large AS) on each node capture some global intent that is better captured in a single policy language</a:t>
            </a:r>
          </a:p>
        </p:txBody>
      </p:sp>
      <p:sp>
        <p:nvSpPr>
          <p:cNvPr id="9" name="Speech Bubble: Rectangle 8"/>
          <p:cNvSpPr/>
          <p:nvPr/>
        </p:nvSpPr>
        <p:spPr>
          <a:xfrm>
            <a:off x="33688" y="4599756"/>
            <a:ext cx="5138278" cy="2228560"/>
          </a:xfrm>
          <a:prstGeom prst="wedgeRectCallout">
            <a:avLst>
              <a:gd name="adj1" fmla="val -22509"/>
              <a:gd name="adj2" fmla="val -65253"/>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DSL with regular expressions built in to describe sets of (allowed) paths.</a:t>
            </a:r>
          </a:p>
          <a:p>
            <a:endParaRPr lang="en-US" dirty="0"/>
          </a:p>
          <a:p>
            <a:r>
              <a:rPr lang="en-US" dirty="0"/>
              <a:t>Compiler into local BGP policies</a:t>
            </a:r>
          </a:p>
        </p:txBody>
      </p:sp>
    </p:spTree>
    <p:extLst>
      <p:ext uri="{BB962C8B-B14F-4D97-AF65-F5344CB8AC3E}">
        <p14:creationId xmlns:p14="http://schemas.microsoft.com/office/powerpoint/2010/main" val="26765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549" y="2404751"/>
            <a:ext cx="4409543" cy="795355"/>
          </a:xfrm>
          <a:prstGeom prst="rect">
            <a:avLst/>
          </a:prstGeom>
        </p:spPr>
      </p:pic>
      <p:pic>
        <p:nvPicPr>
          <p:cNvPr id="5" name="Picture 4"/>
          <p:cNvPicPr>
            <a:picLocks noChangeAspect="1"/>
          </p:cNvPicPr>
          <p:nvPr/>
        </p:nvPicPr>
        <p:blipFill>
          <a:blip r:embed="rId3"/>
          <a:stretch>
            <a:fillRect/>
          </a:stretch>
        </p:blipFill>
        <p:spPr>
          <a:xfrm>
            <a:off x="83549" y="1202179"/>
            <a:ext cx="4372941" cy="1147127"/>
          </a:xfrm>
          <a:prstGeom prst="rect">
            <a:avLst/>
          </a:prstGeom>
        </p:spPr>
      </p:pic>
      <p:sp>
        <p:nvSpPr>
          <p:cNvPr id="6" name="Speech Bubble: Rectangle 5"/>
          <p:cNvSpPr/>
          <p:nvPr/>
        </p:nvSpPr>
        <p:spPr>
          <a:xfrm>
            <a:off x="4005722" y="210045"/>
            <a:ext cx="5138278" cy="1348770"/>
          </a:xfrm>
          <a:prstGeom prst="wedgeRectCallout">
            <a:avLst>
              <a:gd name="adj1" fmla="val -60424"/>
              <a:gd name="adj2" fmla="val 13211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Declarative DSL to configure policies</a:t>
            </a:r>
          </a:p>
          <a:p>
            <a:endParaRPr lang="en-US" dirty="0"/>
          </a:p>
          <a:p>
            <a:r>
              <a:rPr lang="en-US" dirty="0"/>
              <a:t>Synthesis procedure to extract configurations</a:t>
            </a:r>
          </a:p>
        </p:txBody>
      </p:sp>
      <p:sp>
        <p:nvSpPr>
          <p:cNvPr id="7" name="Speech Bubble: Rectangle 6"/>
          <p:cNvSpPr/>
          <p:nvPr/>
        </p:nvSpPr>
        <p:spPr>
          <a:xfrm>
            <a:off x="4159725" y="3696100"/>
            <a:ext cx="4940961" cy="3132215"/>
          </a:xfrm>
          <a:prstGeom prst="wedgeRectCallout">
            <a:avLst>
              <a:gd name="adj1" fmla="val -52927"/>
              <a:gd name="adj2" fmla="val -70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Structure of Data-center networks can be captured using </a:t>
            </a:r>
            <a:r>
              <a:rPr lang="en-US" i="1" dirty="0"/>
              <a:t>regular</a:t>
            </a:r>
            <a:r>
              <a:rPr lang="en-US" dirty="0"/>
              <a:t> </a:t>
            </a:r>
            <a:r>
              <a:rPr lang="en-US" i="1" dirty="0"/>
              <a:t>expressions</a:t>
            </a:r>
            <a:r>
              <a:rPr lang="en-US" dirty="0"/>
              <a:t>.</a:t>
            </a:r>
          </a:p>
          <a:p>
            <a:endParaRPr lang="en-US" dirty="0"/>
          </a:p>
          <a:p>
            <a:r>
              <a:rPr lang="en-US" dirty="0"/>
              <a:t>This narrows space of configurations.</a:t>
            </a:r>
          </a:p>
          <a:p>
            <a:endParaRPr lang="en-US" dirty="0"/>
          </a:p>
        </p:txBody>
      </p:sp>
      <p:sp>
        <p:nvSpPr>
          <p:cNvPr id="8" name="Speech Bubble: Rectangle 7"/>
          <p:cNvSpPr/>
          <p:nvPr/>
        </p:nvSpPr>
        <p:spPr>
          <a:xfrm>
            <a:off x="33688" y="3696101"/>
            <a:ext cx="4085925" cy="3132215"/>
          </a:xfrm>
          <a:prstGeom prst="wedgeRectCallout">
            <a:avLst>
              <a:gd name="adj1" fmla="val -4498"/>
              <a:gd name="adj2" fmla="val -65733"/>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Divide and conquer strategy for splitting search for valid configurations into parts.</a:t>
            </a:r>
          </a:p>
          <a:p>
            <a:endParaRPr lang="en-US" dirty="0"/>
          </a:p>
          <a:p>
            <a:r>
              <a:rPr lang="en-US" dirty="0"/>
              <a:t>Relies on SMT solving for feasibility and optimality queries. </a:t>
            </a:r>
          </a:p>
          <a:p>
            <a:endParaRPr lang="en-US" dirty="0"/>
          </a:p>
          <a:p>
            <a:endParaRPr lang="en-US" b="1" dirty="0"/>
          </a:p>
        </p:txBody>
      </p:sp>
    </p:spTree>
    <p:extLst>
      <p:ext uri="{BB962C8B-B14F-4D97-AF65-F5344CB8AC3E}">
        <p14:creationId xmlns:p14="http://schemas.microsoft.com/office/powerpoint/2010/main" val="402998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612"/>
          <a:stretch/>
        </p:blipFill>
        <p:spPr>
          <a:xfrm>
            <a:off x="201627" y="1070234"/>
            <a:ext cx="3609147" cy="5277528"/>
          </a:xfrm>
          <a:prstGeom prst="rect">
            <a:avLst/>
          </a:prstGeom>
        </p:spPr>
      </p:pic>
      <p:sp>
        <p:nvSpPr>
          <p:cNvPr id="6" name="Speech Bubble: Rectangle 5"/>
          <p:cNvSpPr/>
          <p:nvPr/>
        </p:nvSpPr>
        <p:spPr>
          <a:xfrm>
            <a:off x="3968589" y="4481829"/>
            <a:ext cx="5138278" cy="1865933"/>
          </a:xfrm>
          <a:prstGeom prst="wedgeRectCallout">
            <a:avLst>
              <a:gd name="adj1" fmla="val -65084"/>
              <a:gd name="adj2" fmla="val -13229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dirty="0"/>
          </a:p>
          <a:p>
            <a:r>
              <a:rPr lang="en-US" dirty="0"/>
              <a:t>Details of a network program are added in stages</a:t>
            </a:r>
          </a:p>
          <a:p>
            <a:endParaRPr lang="en-US" dirty="0"/>
          </a:p>
          <a:p>
            <a:r>
              <a:rPr lang="en-US" dirty="0"/>
              <a:t>Refinement steps are checked using an automatic model checker</a:t>
            </a:r>
          </a:p>
        </p:txBody>
      </p:sp>
      <p:sp>
        <p:nvSpPr>
          <p:cNvPr id="7" name="Speech Bubble: Rectangle 6"/>
          <p:cNvSpPr/>
          <p:nvPr/>
        </p:nvSpPr>
        <p:spPr>
          <a:xfrm>
            <a:off x="4005722" y="889212"/>
            <a:ext cx="5138278" cy="1165048"/>
          </a:xfrm>
          <a:prstGeom prst="wedgeRectCallout">
            <a:avLst>
              <a:gd name="adj1" fmla="val -64993"/>
              <a:gd name="adj2" fmla="val 5774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a:t>
            </a:r>
          </a:p>
          <a:p>
            <a:r>
              <a:rPr lang="en-US" dirty="0"/>
              <a:t>Compile high-level description of network program to SDN programs (P4).</a:t>
            </a:r>
          </a:p>
        </p:txBody>
      </p:sp>
      <p:sp>
        <p:nvSpPr>
          <p:cNvPr id="5" name="Speech Bubble: Rectangle 4"/>
          <p:cNvSpPr/>
          <p:nvPr/>
        </p:nvSpPr>
        <p:spPr>
          <a:xfrm>
            <a:off x="3971570" y="2235283"/>
            <a:ext cx="5138278" cy="2065523"/>
          </a:xfrm>
          <a:prstGeom prst="wedgeRectCallout">
            <a:avLst>
              <a:gd name="adj1" fmla="val -56683"/>
              <a:gd name="adj2" fmla="val -170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Network layers (VLANs, ACLs, L2/L3 routing) follow refinements</a:t>
            </a:r>
          </a:p>
        </p:txBody>
      </p:sp>
    </p:spTree>
    <p:extLst>
      <p:ext uri="{BB962C8B-B14F-4D97-AF65-F5344CB8AC3E}">
        <p14:creationId xmlns:p14="http://schemas.microsoft.com/office/powerpoint/2010/main" val="7471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LESSONS AND LOOKING BACK</a:t>
            </a:r>
          </a:p>
        </p:txBody>
      </p:sp>
    </p:spTree>
    <p:extLst>
      <p:ext uri="{BB962C8B-B14F-4D97-AF65-F5344CB8AC3E}">
        <p14:creationId xmlns:p14="http://schemas.microsoft.com/office/powerpoint/2010/main" val="15364254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a:solidFill>
                  <a:srgbClr val="0070C0"/>
                </a:solidFill>
                <a:effectLst>
                  <a:outerShdw blurRad="38100" dist="38100" dir="2700000" algn="tl">
                    <a:srgbClr val="000000">
                      <a:alpha val="43137"/>
                    </a:srgbClr>
                  </a:outerShdw>
                </a:effectLst>
              </a:rPr>
              <a:t>Research ideas?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via exemplars from research in real networks</a:t>
            </a:r>
            <a:endParaRPr lang="en-US" sz="4000" b="1" dirty="0">
              <a:solidFill>
                <a:srgbClr val="0070C0"/>
              </a:solidFill>
              <a:effectLst>
                <a:outerShdw blurRad="38100" dist="38100" dir="2700000" algn="tl">
                  <a:srgbClr val="000000">
                    <a:alpha val="43137"/>
                  </a:srgbClr>
                </a:outerShdw>
              </a:effectLst>
            </a:endParaRPr>
          </a:p>
        </p:txBody>
      </p:sp>
      <p:sp>
        <p:nvSpPr>
          <p:cNvPr id="215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charset="0"/>
                <a:ea typeface="ＭＳ Ｐゴシック" charset="0"/>
                <a:cs typeface="ＭＳ Ｐゴシック" charset="0"/>
              </a:defRPr>
            </a:lvl1pPr>
            <a:lvl2pPr marL="668655" indent="-257175" eaLnBrk="0" hangingPunct="0">
              <a:defRPr sz="2200">
                <a:solidFill>
                  <a:schemeClr val="tx1"/>
                </a:solidFill>
                <a:latin typeface="Times New Roman" charset="0"/>
                <a:ea typeface="ＭＳ Ｐゴシック" charset="0"/>
              </a:defRPr>
            </a:lvl2pPr>
            <a:lvl3pPr marL="1028700" indent="-205740" eaLnBrk="0" hangingPunct="0">
              <a:defRPr sz="2200">
                <a:solidFill>
                  <a:schemeClr val="tx1"/>
                </a:solidFill>
                <a:latin typeface="Times New Roman" charset="0"/>
                <a:ea typeface="ＭＳ Ｐゴシック" charset="0"/>
              </a:defRPr>
            </a:lvl3pPr>
            <a:lvl4pPr marL="1440180" indent="-205740" eaLnBrk="0" hangingPunct="0">
              <a:defRPr sz="2200">
                <a:solidFill>
                  <a:schemeClr val="tx1"/>
                </a:solidFill>
                <a:latin typeface="Times New Roman" charset="0"/>
                <a:ea typeface="ＭＳ Ｐゴシック" charset="0"/>
              </a:defRPr>
            </a:lvl4pPr>
            <a:lvl5pPr marL="1851660" indent="-205740" eaLnBrk="0" hangingPunct="0">
              <a:defRPr sz="2200">
                <a:solidFill>
                  <a:schemeClr val="tx1"/>
                </a:solidFill>
                <a:latin typeface="Times New Roman" charset="0"/>
                <a:ea typeface="ＭＳ Ｐゴシック" charset="0"/>
              </a:defRPr>
            </a:lvl5pPr>
            <a:lvl6pPr marL="2263140" indent="-205740" eaLnBrk="0" fontAlgn="base" hangingPunct="0">
              <a:spcBef>
                <a:spcPct val="0"/>
              </a:spcBef>
              <a:spcAft>
                <a:spcPct val="0"/>
              </a:spcAft>
              <a:defRPr sz="2200">
                <a:solidFill>
                  <a:schemeClr val="tx1"/>
                </a:solidFill>
                <a:latin typeface="Times New Roman" charset="0"/>
                <a:ea typeface="ＭＳ Ｐゴシック" charset="0"/>
              </a:defRPr>
            </a:lvl6pPr>
            <a:lvl7pPr marL="2674620" indent="-205740" eaLnBrk="0" fontAlgn="base" hangingPunct="0">
              <a:spcBef>
                <a:spcPct val="0"/>
              </a:spcBef>
              <a:spcAft>
                <a:spcPct val="0"/>
              </a:spcAft>
              <a:defRPr sz="2200">
                <a:solidFill>
                  <a:schemeClr val="tx1"/>
                </a:solidFill>
                <a:latin typeface="Times New Roman" charset="0"/>
                <a:ea typeface="ＭＳ Ｐゴシック" charset="0"/>
              </a:defRPr>
            </a:lvl7pPr>
            <a:lvl8pPr marL="3086100" indent="-205740" eaLnBrk="0" fontAlgn="base" hangingPunct="0">
              <a:spcBef>
                <a:spcPct val="0"/>
              </a:spcBef>
              <a:spcAft>
                <a:spcPct val="0"/>
              </a:spcAft>
              <a:defRPr sz="2200">
                <a:solidFill>
                  <a:schemeClr val="tx1"/>
                </a:solidFill>
                <a:latin typeface="Times New Roman" charset="0"/>
                <a:ea typeface="ＭＳ Ｐゴシック" charset="0"/>
              </a:defRPr>
            </a:lvl8pPr>
            <a:lvl9pPr marL="3497580" indent="-205740" eaLnBrk="0" fontAlgn="base" hangingPunct="0">
              <a:spcBef>
                <a:spcPct val="0"/>
              </a:spcBef>
              <a:spcAft>
                <a:spcPct val="0"/>
              </a:spcAft>
              <a:defRPr sz="2200">
                <a:solidFill>
                  <a:schemeClr val="tx1"/>
                </a:solidFill>
                <a:latin typeface="Times New Roman" charset="0"/>
                <a:ea typeface="ＭＳ Ｐゴシック" charset="0"/>
              </a:defRPr>
            </a:lvl9pPr>
          </a:lstStyle>
          <a:p>
            <a:pPr eaLnBrk="1" hangingPunct="1"/>
            <a:fld id="{0C6BED58-CC5A-FB4D-A59B-5FF29DD6CD4D}" type="slidenum">
              <a:rPr lang="en-US" sz="1400">
                <a:solidFill>
                  <a:srgbClr val="FFFFFF"/>
                </a:solidFill>
              </a:rPr>
              <a:pPr eaLnBrk="1" hangingPunct="1"/>
              <a:t>154</a:t>
            </a:fld>
            <a:endParaRPr lang="en-US" sz="1400">
              <a:solidFill>
                <a:srgbClr val="FFFFFF"/>
              </a:solidFill>
            </a:endParaRPr>
          </a:p>
        </p:txBody>
      </p:sp>
      <p:sp>
        <p:nvSpPr>
          <p:cNvPr id="32" name="Can 31"/>
          <p:cNvSpPr/>
          <p:nvPr/>
        </p:nvSpPr>
        <p:spPr>
          <a:xfrm>
            <a:off x="2788920" y="1477394"/>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IP Router</a:t>
            </a:r>
          </a:p>
        </p:txBody>
      </p:sp>
      <p:sp>
        <p:nvSpPr>
          <p:cNvPr id="82" name="Rectangle 81"/>
          <p:cNvSpPr/>
          <p:nvPr/>
        </p:nvSpPr>
        <p:spPr>
          <a:xfrm>
            <a:off x="1482710" y="1751714"/>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10010</a:t>
            </a:r>
          </a:p>
        </p:txBody>
      </p:sp>
      <p:sp>
        <p:nvSpPr>
          <p:cNvPr id="33" name="Rectangle 5"/>
          <p:cNvSpPr>
            <a:spLocks noChangeArrowheads="1"/>
          </p:cNvSpPr>
          <p:nvPr/>
        </p:nvSpPr>
        <p:spPr bwMode="auto">
          <a:xfrm>
            <a:off x="267524" y="4926899"/>
            <a:ext cx="8745399" cy="1283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a:solidFill>
                  <a:schemeClr val="bg1"/>
                </a:solidFill>
              </a:rPr>
              <a:t>ESSENTIAL INSIGHT FOR OPENFLOW.   USE SAME INSIGHT</a:t>
            </a:r>
          </a:p>
          <a:p>
            <a:pPr algn="ctr"/>
            <a:r>
              <a:rPr lang="en-US" sz="2400" dirty="0">
                <a:solidFill>
                  <a:schemeClr val="bg1"/>
                </a:solidFill>
              </a:rPr>
              <a:t>IN HSA FOR </a:t>
            </a:r>
            <a:r>
              <a:rPr lang="en-US" sz="2400" i="1" dirty="0">
                <a:solidFill>
                  <a:schemeClr val="bg1"/>
                </a:solidFill>
              </a:rPr>
              <a:t>UNDERSTANDING</a:t>
            </a:r>
            <a:r>
              <a:rPr lang="en-US" sz="2400" dirty="0">
                <a:solidFill>
                  <a:schemeClr val="bg1"/>
                </a:solidFill>
              </a:rPr>
              <a:t> EXISTING PROTOCOLS.  </a:t>
            </a:r>
          </a:p>
          <a:p>
            <a:pPr algn="ctr"/>
            <a:r>
              <a:rPr lang="en-US" sz="2400" dirty="0">
                <a:solidFill>
                  <a:schemeClr val="bg1"/>
                </a:solidFill>
              </a:rPr>
              <a:t>SIMILARLY MPLS </a:t>
            </a:r>
            <a:r>
              <a:rPr lang="en-US" sz="2400" dirty="0">
                <a:solidFill>
                  <a:schemeClr val="bg1"/>
                </a:solidFill>
                <a:sym typeface="Wingdings" panose="05000000000000000000" pitchFamily="2" charset="2"/>
              </a:rPr>
              <a:t> ATOMIC PREDICATES</a:t>
            </a:r>
            <a:endParaRPr lang="en-US" sz="2400" dirty="0">
              <a:solidFill>
                <a:schemeClr val="bg1"/>
              </a:solidFill>
            </a:endParaRPr>
          </a:p>
        </p:txBody>
      </p:sp>
      <p:sp>
        <p:nvSpPr>
          <p:cNvPr id="34" name="TextBox 33"/>
          <p:cNvSpPr txBox="1"/>
          <p:nvPr/>
        </p:nvSpPr>
        <p:spPr>
          <a:xfrm>
            <a:off x="4381500" y="1416663"/>
            <a:ext cx="1360967" cy="646331"/>
          </a:xfrm>
          <a:prstGeom prst="rect">
            <a:avLst/>
          </a:prstGeom>
          <a:noFill/>
          <a:ln>
            <a:solidFill>
              <a:schemeClr val="tx1"/>
            </a:solidFill>
          </a:ln>
        </p:spPr>
        <p:txBody>
          <a:bodyPr wrap="square" rtlCol="0">
            <a:spAutoFit/>
          </a:bodyPr>
          <a:lstStyle/>
          <a:p>
            <a:r>
              <a:rPr lang="en-US" dirty="0"/>
              <a:t> 10*</a:t>
            </a:r>
            <a:r>
              <a:rPr lang="en-US" dirty="0">
                <a:sym typeface="Wingdings" panose="05000000000000000000" pitchFamily="2" charset="2"/>
              </a:rPr>
              <a:t> P1</a:t>
            </a:r>
          </a:p>
          <a:p>
            <a:r>
              <a:rPr lang="en-US" dirty="0">
                <a:sym typeface="Wingdings" panose="05000000000000000000" pitchFamily="2" charset="2"/>
              </a:rPr>
              <a:t>  1*  P2</a:t>
            </a:r>
            <a:endParaRPr lang="en-US" dirty="0"/>
          </a:p>
        </p:txBody>
      </p:sp>
      <p:sp>
        <p:nvSpPr>
          <p:cNvPr id="35" name="Can 34"/>
          <p:cNvSpPr/>
          <p:nvPr/>
        </p:nvSpPr>
        <p:spPr>
          <a:xfrm>
            <a:off x="2941320" y="2618663"/>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MAC Bridge</a:t>
            </a:r>
          </a:p>
        </p:txBody>
      </p:sp>
      <p:sp>
        <p:nvSpPr>
          <p:cNvPr id="36" name="Rectangle 35"/>
          <p:cNvSpPr/>
          <p:nvPr/>
        </p:nvSpPr>
        <p:spPr>
          <a:xfrm>
            <a:off x="1635110" y="2892983"/>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01A1A2</a:t>
            </a:r>
          </a:p>
        </p:txBody>
      </p:sp>
      <p:sp>
        <p:nvSpPr>
          <p:cNvPr id="37" name="TextBox 36"/>
          <p:cNvSpPr txBox="1"/>
          <p:nvPr/>
        </p:nvSpPr>
        <p:spPr>
          <a:xfrm>
            <a:off x="4424032" y="2522715"/>
            <a:ext cx="1881077" cy="646331"/>
          </a:xfrm>
          <a:prstGeom prst="rect">
            <a:avLst/>
          </a:prstGeom>
          <a:noFill/>
          <a:ln>
            <a:solidFill>
              <a:schemeClr val="tx1"/>
            </a:solidFill>
          </a:ln>
        </p:spPr>
        <p:txBody>
          <a:bodyPr wrap="square" rtlCol="0">
            <a:spAutoFit/>
          </a:bodyPr>
          <a:lstStyle/>
          <a:p>
            <a:r>
              <a:rPr lang="en-US" dirty="0"/>
              <a:t> 01A1A2</a:t>
            </a:r>
            <a:r>
              <a:rPr lang="en-US" dirty="0">
                <a:sym typeface="Wingdings" panose="05000000000000000000" pitchFamily="2" charset="2"/>
              </a:rPr>
              <a:t> P1</a:t>
            </a:r>
          </a:p>
          <a:p>
            <a:r>
              <a:rPr lang="en-US" dirty="0">
                <a:sym typeface="Wingdings" panose="05000000000000000000" pitchFamily="2" charset="2"/>
              </a:rPr>
              <a:t>  .   .     .</a:t>
            </a:r>
            <a:endParaRPr lang="en-US" dirty="0"/>
          </a:p>
        </p:txBody>
      </p:sp>
      <p:sp>
        <p:nvSpPr>
          <p:cNvPr id="38" name="Rectangle 5"/>
          <p:cNvSpPr>
            <a:spLocks noChangeArrowheads="1"/>
          </p:cNvSpPr>
          <p:nvPr/>
        </p:nvSpPr>
        <p:spPr bwMode="auto">
          <a:xfrm>
            <a:off x="6442550" y="1407563"/>
            <a:ext cx="252682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a:t>PREFIX MATCH</a:t>
            </a:r>
            <a:endParaRPr lang="en-US" b="1" dirty="0">
              <a:solidFill>
                <a:srgbClr val="7030A0"/>
              </a:solidFill>
            </a:endParaRPr>
          </a:p>
        </p:txBody>
      </p:sp>
      <p:sp>
        <p:nvSpPr>
          <p:cNvPr id="39" name="Rectangle 5"/>
          <p:cNvSpPr>
            <a:spLocks noChangeArrowheads="1"/>
          </p:cNvSpPr>
          <p:nvPr/>
        </p:nvSpPr>
        <p:spPr bwMode="auto">
          <a:xfrm>
            <a:off x="6553200" y="2600609"/>
            <a:ext cx="241617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a:t> EXACT MATCH</a:t>
            </a:r>
            <a:endParaRPr lang="en-US" b="1" dirty="0">
              <a:solidFill>
                <a:srgbClr val="7030A0"/>
              </a:solidFill>
            </a:endParaRPr>
          </a:p>
        </p:txBody>
      </p:sp>
      <p:sp>
        <p:nvSpPr>
          <p:cNvPr id="40" name="Can 39"/>
          <p:cNvSpPr/>
          <p:nvPr/>
        </p:nvSpPr>
        <p:spPr>
          <a:xfrm>
            <a:off x="3093720" y="3664235"/>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MPLS Switch</a:t>
            </a:r>
          </a:p>
        </p:txBody>
      </p:sp>
      <p:sp>
        <p:nvSpPr>
          <p:cNvPr id="41" name="Rectangle 40"/>
          <p:cNvSpPr/>
          <p:nvPr/>
        </p:nvSpPr>
        <p:spPr>
          <a:xfrm>
            <a:off x="1787510" y="3938555"/>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5, 6 </a:t>
            </a:r>
          </a:p>
        </p:txBody>
      </p:sp>
      <p:sp>
        <p:nvSpPr>
          <p:cNvPr id="42" name="TextBox 41"/>
          <p:cNvSpPr txBox="1"/>
          <p:nvPr/>
        </p:nvSpPr>
        <p:spPr>
          <a:xfrm>
            <a:off x="4640224" y="3578920"/>
            <a:ext cx="1881077" cy="646331"/>
          </a:xfrm>
          <a:prstGeom prst="rect">
            <a:avLst/>
          </a:prstGeom>
          <a:noFill/>
          <a:ln>
            <a:solidFill>
              <a:schemeClr val="tx1"/>
            </a:solidFill>
          </a:ln>
        </p:spPr>
        <p:txBody>
          <a:bodyPr wrap="square" rtlCol="0">
            <a:spAutoFit/>
          </a:bodyPr>
          <a:lstStyle/>
          <a:p>
            <a:r>
              <a:rPr lang="en-US" dirty="0"/>
              <a:t> 5</a:t>
            </a:r>
            <a:r>
              <a:rPr lang="en-US" dirty="0">
                <a:sym typeface="Wingdings" panose="05000000000000000000" pitchFamily="2" charset="2"/>
              </a:rPr>
              <a:t> P1,Pop 5</a:t>
            </a:r>
          </a:p>
          <a:p>
            <a:r>
              <a:rPr lang="en-US" dirty="0">
                <a:sym typeface="Wingdings" panose="05000000000000000000" pitchFamily="2" charset="2"/>
              </a:rPr>
              <a:t>  .   .     .</a:t>
            </a:r>
            <a:endParaRPr lang="en-US" dirty="0"/>
          </a:p>
        </p:txBody>
      </p:sp>
      <p:sp>
        <p:nvSpPr>
          <p:cNvPr id="43" name="Rectangle 5"/>
          <p:cNvSpPr>
            <a:spLocks noChangeArrowheads="1"/>
          </p:cNvSpPr>
          <p:nvPr/>
        </p:nvSpPr>
        <p:spPr bwMode="auto">
          <a:xfrm>
            <a:off x="6648893" y="3620664"/>
            <a:ext cx="2416177" cy="409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a:t>INDEXED LOOKUP</a:t>
            </a:r>
            <a:endParaRPr lang="en-US" b="1" dirty="0">
              <a:solidFill>
                <a:srgbClr val="7030A0"/>
              </a:solidFill>
            </a:endParaRPr>
          </a:p>
        </p:txBody>
      </p:sp>
    </p:spTree>
    <p:extLst>
      <p:ext uri="{BB962C8B-B14F-4D97-AF65-F5344CB8AC3E}">
        <p14:creationId xmlns:p14="http://schemas.microsoft.com/office/powerpoint/2010/main" val="72895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9" grpId="0" animBg="1"/>
      <p:bldP spid="40" grpId="0" animBg="1"/>
      <p:bldP spid="41" grpId="0" animBg="1"/>
      <p:bldP spid="42" grpId="0" animBg="1"/>
      <p:bldP spid="4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Research ideas?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via exemplars from PL and Hardware Verification</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2246146851"/>
              </p:ext>
            </p:extLst>
          </p:nvPr>
        </p:nvGraphicFramePr>
        <p:xfrm>
          <a:off x="1742662" y="1901891"/>
          <a:ext cx="5986491" cy="3685257"/>
        </p:xfrm>
        <a:graphic>
          <a:graphicData uri="http://schemas.openxmlformats.org/drawingml/2006/table">
            <a:tbl>
              <a:tblPr firstRow="1" bandRow="1">
                <a:tableStyleId>{5C22544A-7EE6-4342-B048-85BDC9FD1C3A}</a:tableStyleId>
              </a:tblPr>
              <a:tblGrid>
                <a:gridCol w="2844964">
                  <a:extLst>
                    <a:ext uri="{9D8B030D-6E8A-4147-A177-3AD203B41FA5}">
                      <a16:colId xmlns:a16="http://schemas.microsoft.com/office/drawing/2014/main" val="20000"/>
                    </a:ext>
                  </a:extLst>
                </a:gridCol>
                <a:gridCol w="3141527">
                  <a:extLst>
                    <a:ext uri="{9D8B030D-6E8A-4147-A177-3AD203B41FA5}">
                      <a16:colId xmlns:a16="http://schemas.microsoft.com/office/drawing/2014/main" val="20001"/>
                    </a:ext>
                  </a:extLst>
                </a:gridCol>
              </a:tblGrid>
              <a:tr h="548908">
                <a:tc>
                  <a:txBody>
                    <a:bodyPr/>
                    <a:lstStyle/>
                    <a:p>
                      <a:pPr algn="ctr"/>
                      <a:r>
                        <a:rPr lang="en-US" sz="1800" dirty="0"/>
                        <a:t>Earlier</a:t>
                      </a:r>
                      <a:r>
                        <a:rPr lang="en-US" sz="1800" baseline="0" dirty="0"/>
                        <a:t> Exemplar</a:t>
                      </a:r>
                      <a:endParaRPr lang="en-US" sz="1800" dirty="0"/>
                    </a:p>
                  </a:txBody>
                  <a:tcPr marL="68580" marR="68580" marT="34290" marB="34290"/>
                </a:tc>
                <a:tc>
                  <a:txBody>
                    <a:bodyPr/>
                    <a:lstStyle/>
                    <a:p>
                      <a:pPr algn="ctr"/>
                      <a:r>
                        <a:rPr lang="en-US" sz="1800" dirty="0"/>
                        <a:t>Network</a:t>
                      </a:r>
                      <a:r>
                        <a:rPr lang="en-US" sz="1800" baseline="0" dirty="0"/>
                        <a:t> Verification</a:t>
                      </a:r>
                      <a:endParaRPr lang="en-US" sz="1800" dirty="0"/>
                    </a:p>
                  </a:txBody>
                  <a:tcPr marL="68580" marR="68580" marT="34290" marB="34290"/>
                </a:tc>
                <a:extLst>
                  <a:ext uri="{0D108BD9-81ED-4DB2-BD59-A6C34878D82A}">
                    <a16:rowId xmlns:a16="http://schemas.microsoft.com/office/drawing/2014/main" val="10000"/>
                  </a:ext>
                </a:extLst>
              </a:tr>
              <a:tr h="947429">
                <a:tc>
                  <a:txBody>
                    <a:bodyPr/>
                    <a:lstStyle/>
                    <a:p>
                      <a:pPr lvl="1" algn="ctr"/>
                      <a:r>
                        <a:rPr lang="en-US" sz="1800" dirty="0"/>
                        <a:t>Ternary</a:t>
                      </a:r>
                      <a:r>
                        <a:rPr lang="en-US" sz="1800" baseline="0" dirty="0"/>
                        <a:t> Simulation, Symbolic Execution </a:t>
                      </a:r>
                    </a:p>
                    <a:p>
                      <a:pPr lvl="1" algn="ctr"/>
                      <a:r>
                        <a:rPr lang="en-US" sz="1800" baseline="0" dirty="0"/>
                        <a:t>(Dill 01, Hardware)</a:t>
                      </a:r>
                      <a:endParaRPr lang="en-US" sz="1800" dirty="0"/>
                    </a:p>
                  </a:txBody>
                  <a:tcPr marL="68580" marR="68580" marT="34290" marB="34290"/>
                </a:tc>
                <a:tc>
                  <a:txBody>
                    <a:bodyPr/>
                    <a:lstStyle/>
                    <a:p>
                      <a:pPr algn="ctr"/>
                      <a:r>
                        <a:rPr lang="en-US" sz="1800" dirty="0"/>
                        <a:t>Header Space Analysis</a:t>
                      </a:r>
                    </a:p>
                    <a:p>
                      <a:pPr algn="ctr"/>
                      <a:r>
                        <a:rPr lang="en-US" sz="1800" dirty="0"/>
                        <a:t>(</a:t>
                      </a:r>
                      <a:r>
                        <a:rPr lang="en-US" sz="1800" dirty="0" err="1"/>
                        <a:t>Kazemian</a:t>
                      </a:r>
                      <a:r>
                        <a:rPr lang="en-US" sz="1800" baseline="0" dirty="0"/>
                        <a:t> 2003)</a:t>
                      </a:r>
                      <a:endParaRPr lang="en-US" sz="1800" dirty="0"/>
                    </a:p>
                  </a:txBody>
                  <a:tcPr marL="68580" marR="68580" marT="34290" marB="34290"/>
                </a:tc>
                <a:extLst>
                  <a:ext uri="{0D108BD9-81ED-4DB2-BD59-A6C34878D82A}">
                    <a16:rowId xmlns:a16="http://schemas.microsoft.com/office/drawing/2014/main" val="10001"/>
                  </a:ext>
                </a:extLst>
              </a:tr>
              <a:tr h="729640">
                <a:tc>
                  <a:txBody>
                    <a:bodyPr/>
                    <a:lstStyle/>
                    <a:p>
                      <a:pPr algn="ctr"/>
                      <a:r>
                        <a:rPr lang="en-US" sz="1800" dirty="0"/>
                        <a:t>Certified</a:t>
                      </a:r>
                      <a:r>
                        <a:rPr lang="en-US" sz="1800" baseline="0" dirty="0"/>
                        <a:t> Development of an OS Sel4 [Klein 09]</a:t>
                      </a:r>
                      <a:endParaRPr lang="en-US" sz="1800" dirty="0"/>
                    </a:p>
                  </a:txBody>
                  <a:tcPr marL="68580" marR="68580" marT="34290" marB="34290"/>
                </a:tc>
                <a:tc>
                  <a:txBody>
                    <a:bodyPr/>
                    <a:lstStyle/>
                    <a:p>
                      <a:pPr algn="ctr"/>
                      <a:r>
                        <a:rPr lang="en-US" sz="1800" dirty="0"/>
                        <a:t>Certified</a:t>
                      </a:r>
                      <a:r>
                        <a:rPr lang="en-US" sz="1800" baseline="0" dirty="0"/>
                        <a:t> Development of a Controller [Guha 13]</a:t>
                      </a:r>
                      <a:endParaRPr lang="en-US" sz="1800" dirty="0"/>
                    </a:p>
                  </a:txBody>
                  <a:tcPr marL="68580" marR="68580" marT="34290" marB="34290"/>
                </a:tc>
                <a:extLst>
                  <a:ext uri="{0D108BD9-81ED-4DB2-BD59-A6C34878D82A}">
                    <a16:rowId xmlns:a16="http://schemas.microsoft.com/office/drawing/2014/main" val="10002"/>
                  </a:ext>
                </a:extLst>
              </a:tr>
              <a:tr h="729640">
                <a:tc>
                  <a:txBody>
                    <a:bodyPr/>
                    <a:lstStyle/>
                    <a:p>
                      <a:pPr algn="ctr"/>
                      <a:r>
                        <a:rPr lang="en-US" sz="1800" dirty="0"/>
                        <a:t>Specification</a:t>
                      </a:r>
                      <a:r>
                        <a:rPr lang="en-US" sz="1800" baseline="0" dirty="0"/>
                        <a:t> Mining for HW</a:t>
                      </a:r>
                    </a:p>
                    <a:p>
                      <a:pPr algn="ctr"/>
                      <a:r>
                        <a:rPr lang="en-US" sz="1800" baseline="0" dirty="0"/>
                        <a:t>[Li 10]</a:t>
                      </a:r>
                      <a:endParaRPr lang="en-US" sz="1800" dirty="0"/>
                    </a:p>
                  </a:txBody>
                  <a:tcPr marL="68580" marR="68580" marT="34290" marB="34290"/>
                </a:tc>
                <a:tc>
                  <a:txBody>
                    <a:bodyPr/>
                    <a:lstStyle/>
                    <a:p>
                      <a:pPr algn="ctr"/>
                      <a:r>
                        <a:rPr lang="en-US" sz="1800" dirty="0"/>
                        <a:t>Mining</a:t>
                      </a:r>
                      <a:r>
                        <a:rPr lang="en-US" sz="1800" baseline="0" dirty="0"/>
                        <a:t> for Enterprise Policy</a:t>
                      </a:r>
                    </a:p>
                    <a:p>
                      <a:pPr algn="ctr"/>
                      <a:r>
                        <a:rPr lang="en-US" sz="1800" baseline="0" dirty="0"/>
                        <a:t>(Benson )</a:t>
                      </a:r>
                      <a:endParaRPr lang="en-US" sz="1800" dirty="0"/>
                    </a:p>
                  </a:txBody>
                  <a:tcPr marL="68580" marR="68580" marT="34290" marB="34290"/>
                </a:tc>
                <a:extLst>
                  <a:ext uri="{0D108BD9-81ED-4DB2-BD59-A6C34878D82A}">
                    <a16:rowId xmlns:a16="http://schemas.microsoft.com/office/drawing/2014/main" val="10003"/>
                  </a:ext>
                </a:extLst>
              </a:tr>
              <a:tr h="729640">
                <a:tc>
                  <a:txBody>
                    <a:bodyPr/>
                    <a:lstStyle/>
                    <a:p>
                      <a:pPr algn="ctr"/>
                      <a:r>
                        <a:rPr lang="en-US" sz="1800" dirty="0"/>
                        <a:t>Exploit</a:t>
                      </a:r>
                      <a:r>
                        <a:rPr lang="en-US" sz="1800" baseline="0" dirty="0"/>
                        <a:t> Symmetry in Model Checking [</a:t>
                      </a:r>
                      <a:r>
                        <a:rPr lang="en-US" sz="1800" baseline="0" dirty="0" err="1"/>
                        <a:t>Sistla</a:t>
                      </a:r>
                      <a:r>
                        <a:rPr lang="en-US" sz="1800" baseline="0" dirty="0"/>
                        <a:t>] </a:t>
                      </a:r>
                      <a:endParaRPr lang="en-US" sz="1800" dirty="0"/>
                    </a:p>
                  </a:txBody>
                  <a:tcPr marL="68580" marR="68580" marT="34290" marB="34290"/>
                </a:tc>
                <a:tc>
                  <a:txBody>
                    <a:bodyPr/>
                    <a:lstStyle/>
                    <a:p>
                      <a:pPr algn="ctr"/>
                      <a:r>
                        <a:rPr lang="en-US" sz="1800" dirty="0"/>
                        <a:t>Exploit Symmetry in Data</a:t>
                      </a:r>
                      <a:r>
                        <a:rPr lang="en-US" sz="1800" baseline="0" dirty="0"/>
                        <a:t> Center Verification (Plotkin15) </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
        <p:nvSpPr>
          <p:cNvPr id="3" name="TextBox 2"/>
          <p:cNvSpPr txBox="1"/>
          <p:nvPr/>
        </p:nvSpPr>
        <p:spPr>
          <a:xfrm>
            <a:off x="1475509" y="5985164"/>
            <a:ext cx="7211291" cy="646331"/>
          </a:xfrm>
          <a:prstGeom prst="rect">
            <a:avLst/>
          </a:prstGeom>
          <a:noFill/>
        </p:spPr>
        <p:txBody>
          <a:bodyPr wrap="square" rtlCol="0">
            <a:spAutoFit/>
          </a:bodyPr>
          <a:lstStyle/>
          <a:p>
            <a:r>
              <a:rPr lang="en-US" dirty="0"/>
              <a:t>Can choose either analysis of existing (e.g., </a:t>
            </a:r>
            <a:r>
              <a:rPr lang="en-US" dirty="0" err="1"/>
              <a:t>Veriflow</a:t>
            </a:r>
            <a:r>
              <a:rPr lang="en-US" dirty="0"/>
              <a:t>) or clean slate </a:t>
            </a:r>
          </a:p>
          <a:p>
            <a:r>
              <a:rPr lang="en-US" dirty="0"/>
              <a:t>Approaches based on synthesis.   Both have a place </a:t>
            </a:r>
          </a:p>
        </p:txBody>
      </p:sp>
    </p:spTree>
    <p:extLst>
      <p:ext uri="{BB962C8B-B14F-4D97-AF65-F5344CB8AC3E}">
        <p14:creationId xmlns:p14="http://schemas.microsoft.com/office/powerpoint/2010/main" val="28048132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Exemplars: Food for thought?</a:t>
            </a:r>
          </a:p>
        </p:txBody>
      </p:sp>
      <p:sp>
        <p:nvSpPr>
          <p:cNvPr id="3" name="Content Placeholder 2"/>
          <p:cNvSpPr>
            <a:spLocks noGrp="1"/>
          </p:cNvSpPr>
          <p:nvPr>
            <p:ph idx="1"/>
          </p:nvPr>
        </p:nvSpPr>
        <p:spPr/>
        <p:txBody>
          <a:bodyPr/>
          <a:lstStyle/>
          <a:p>
            <a:pPr marL="0" indent="0">
              <a:buNone/>
            </a:pPr>
            <a:r>
              <a:rPr lang="en-US" dirty="0"/>
              <a:t>What are Network Verification analogs of:</a:t>
            </a:r>
          </a:p>
          <a:p>
            <a:r>
              <a:rPr lang="en-US" dirty="0"/>
              <a:t>Abstract Interpretation (replacing complex state by a simple state)</a:t>
            </a:r>
          </a:p>
          <a:p>
            <a:r>
              <a:rPr lang="en-US" dirty="0"/>
              <a:t>CEGAR (counterexample driven refinement)</a:t>
            </a:r>
          </a:p>
          <a:p>
            <a:r>
              <a:rPr lang="en-US" dirty="0"/>
              <a:t>Interpolants</a:t>
            </a:r>
          </a:p>
          <a:p>
            <a:r>
              <a:rPr lang="en-US" dirty="0"/>
              <a:t>Strong typing in Language Design</a:t>
            </a:r>
          </a:p>
          <a:p>
            <a:r>
              <a:rPr lang="en-US" dirty="0"/>
              <a:t>Wiring checkers in Chip Design</a:t>
            </a:r>
          </a:p>
        </p:txBody>
      </p:sp>
    </p:spTree>
    <p:extLst>
      <p:ext uri="{BB962C8B-B14F-4D97-AF65-F5344CB8AC3E}">
        <p14:creationId xmlns:p14="http://schemas.microsoft.com/office/powerpoint/2010/main" val="15764344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902"/>
            <a:ext cx="9133609" cy="733280"/>
          </a:xfrm>
        </p:spPr>
        <p:txBody>
          <a:bodyPr/>
          <a:lstStyle/>
          <a:p>
            <a:r>
              <a:rPr lang="en-US" sz="4000" b="1" dirty="0">
                <a:solidFill>
                  <a:srgbClr val="0070C0"/>
                </a:solidFill>
                <a:effectLst>
                  <a:outerShdw blurRad="38100" dist="38100" dir="2700000" algn="tl">
                    <a:srgbClr val="000000">
                      <a:alpha val="43137"/>
                    </a:srgbClr>
                  </a:outerShdw>
                </a:effectLst>
              </a:rPr>
              <a:t>Scaling?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a:t>
            </a:r>
            <a:r>
              <a:rPr lang="en-US" sz="4000" b="1" dirty="0">
                <a:solidFill>
                  <a:srgbClr val="0070C0"/>
                </a:solidFill>
                <a:effectLst>
                  <a:outerShdw blurRad="38100" dist="38100" dir="2700000" algn="tl">
                    <a:srgbClr val="000000">
                      <a:alpha val="43137"/>
                    </a:srgbClr>
                  </a:outerShdw>
                </a:effectLst>
              </a:rPr>
              <a:t>Exploit Domain Structure</a:t>
            </a:r>
          </a:p>
        </p:txBody>
      </p:sp>
      <p:graphicFrame>
        <p:nvGraphicFramePr>
          <p:cNvPr id="5" name="Table 4"/>
          <p:cNvGraphicFramePr>
            <a:graphicFrameLocks noGrp="1"/>
          </p:cNvGraphicFramePr>
          <p:nvPr>
            <p:extLst>
              <p:ext uri="{D42A27DB-BD31-4B8C-83A1-F6EECF244321}">
                <p14:modId xmlns:p14="http://schemas.microsoft.com/office/powerpoint/2010/main" val="2339896324"/>
              </p:ext>
            </p:extLst>
          </p:nvPr>
        </p:nvGraphicFramePr>
        <p:xfrm>
          <a:off x="1742662" y="1901891"/>
          <a:ext cx="5986491" cy="3685257"/>
        </p:xfrm>
        <a:graphic>
          <a:graphicData uri="http://schemas.openxmlformats.org/drawingml/2006/table">
            <a:tbl>
              <a:tblPr firstRow="1" bandRow="1">
                <a:tableStyleId>{5C22544A-7EE6-4342-B048-85BDC9FD1C3A}</a:tableStyleId>
              </a:tblPr>
              <a:tblGrid>
                <a:gridCol w="2844964">
                  <a:extLst>
                    <a:ext uri="{9D8B030D-6E8A-4147-A177-3AD203B41FA5}">
                      <a16:colId xmlns:a16="http://schemas.microsoft.com/office/drawing/2014/main" val="20000"/>
                    </a:ext>
                  </a:extLst>
                </a:gridCol>
                <a:gridCol w="3141527">
                  <a:extLst>
                    <a:ext uri="{9D8B030D-6E8A-4147-A177-3AD203B41FA5}">
                      <a16:colId xmlns:a16="http://schemas.microsoft.com/office/drawing/2014/main" val="20001"/>
                    </a:ext>
                  </a:extLst>
                </a:gridCol>
              </a:tblGrid>
              <a:tr h="548908">
                <a:tc>
                  <a:txBody>
                    <a:bodyPr/>
                    <a:lstStyle/>
                    <a:p>
                      <a:r>
                        <a:rPr lang="en-US" sz="1800" dirty="0"/>
                        <a:t>Technique</a:t>
                      </a:r>
                    </a:p>
                  </a:txBody>
                  <a:tcPr marL="68580" marR="68580" marT="34290" marB="34290"/>
                </a:tc>
                <a:tc>
                  <a:txBody>
                    <a:bodyPr/>
                    <a:lstStyle/>
                    <a:p>
                      <a:r>
                        <a:rPr lang="en-US" sz="1800" dirty="0"/>
                        <a:t>Structure exploited</a:t>
                      </a:r>
                    </a:p>
                  </a:txBody>
                  <a:tcPr marL="68580" marR="68580" marT="34290" marB="34290"/>
                </a:tc>
                <a:extLst>
                  <a:ext uri="{0D108BD9-81ED-4DB2-BD59-A6C34878D82A}">
                    <a16:rowId xmlns:a16="http://schemas.microsoft.com/office/drawing/2014/main" val="10000"/>
                  </a:ext>
                </a:extLst>
              </a:tr>
              <a:tr h="947429">
                <a:tc>
                  <a:txBody>
                    <a:bodyPr/>
                    <a:lstStyle/>
                    <a:p>
                      <a:r>
                        <a:rPr lang="en-US" sz="1800" dirty="0"/>
                        <a:t>Header</a:t>
                      </a:r>
                      <a:r>
                        <a:rPr lang="en-US" sz="1800" baseline="0" dirty="0"/>
                        <a:t> Space (HSA)</a:t>
                      </a:r>
                      <a:endParaRPr lang="en-US" sz="1800" dirty="0"/>
                    </a:p>
                  </a:txBody>
                  <a:tcPr marL="68580" marR="68580" marT="34290" marB="34290"/>
                </a:tc>
                <a:tc>
                  <a:txBody>
                    <a:bodyPr/>
                    <a:lstStyle/>
                    <a:p>
                      <a:r>
                        <a:rPr lang="en-US" sz="1800" dirty="0"/>
                        <a:t>Limited negation, no</a:t>
                      </a:r>
                      <a:r>
                        <a:rPr lang="en-US" sz="1800" baseline="0" dirty="0"/>
                        <a:t> loops, small equivalence classes</a:t>
                      </a:r>
                      <a:endParaRPr lang="en-US" sz="1800" dirty="0"/>
                    </a:p>
                  </a:txBody>
                  <a:tcPr marL="68580" marR="68580" marT="34290" marB="34290"/>
                </a:tc>
                <a:extLst>
                  <a:ext uri="{0D108BD9-81ED-4DB2-BD59-A6C34878D82A}">
                    <a16:rowId xmlns:a16="http://schemas.microsoft.com/office/drawing/2014/main" val="10001"/>
                  </a:ext>
                </a:extLst>
              </a:tr>
              <a:tr h="729640">
                <a:tc>
                  <a:txBody>
                    <a:bodyPr/>
                    <a:lstStyle/>
                    <a:p>
                      <a:r>
                        <a:rPr lang="en-US" sz="1800" dirty="0"/>
                        <a:t>Net</a:t>
                      </a:r>
                      <a:r>
                        <a:rPr lang="en-US" sz="1800" baseline="0" dirty="0"/>
                        <a:t> Plumber</a:t>
                      </a:r>
                      <a:endParaRPr lang="en-US" sz="1800" dirty="0"/>
                    </a:p>
                  </a:txBody>
                  <a:tcPr marL="68580" marR="68580" marT="34290" marB="34290"/>
                </a:tc>
                <a:tc>
                  <a:txBody>
                    <a:bodyPr/>
                    <a:lstStyle/>
                    <a:p>
                      <a:r>
                        <a:rPr lang="en-US" sz="1800" dirty="0"/>
                        <a:t>Network Graph,</a:t>
                      </a:r>
                      <a:r>
                        <a:rPr lang="en-US" sz="1800" baseline="0" dirty="0"/>
                        <a:t> rule dependencies  structure</a:t>
                      </a:r>
                      <a:endParaRPr lang="en-US" sz="1800" dirty="0"/>
                    </a:p>
                  </a:txBody>
                  <a:tcPr marL="68580" marR="68580" marT="34290" marB="34290"/>
                </a:tc>
                <a:extLst>
                  <a:ext uri="{0D108BD9-81ED-4DB2-BD59-A6C34878D82A}">
                    <a16:rowId xmlns:a16="http://schemas.microsoft.com/office/drawing/2014/main" val="10002"/>
                  </a:ext>
                </a:extLst>
              </a:tr>
              <a:tr h="729640">
                <a:tc>
                  <a:txBody>
                    <a:bodyPr/>
                    <a:lstStyle/>
                    <a:p>
                      <a:r>
                        <a:rPr lang="en-US" sz="1800" dirty="0"/>
                        <a:t>ATPG (Testing)</a:t>
                      </a:r>
                    </a:p>
                  </a:txBody>
                  <a:tcPr marL="68580" marR="68580" marT="34290" marB="34290"/>
                </a:tc>
                <a:tc>
                  <a:txBody>
                    <a:bodyPr/>
                    <a:lstStyle/>
                    <a:p>
                      <a:r>
                        <a:rPr lang="en-US" sz="1800" dirty="0"/>
                        <a:t>Network graph limits size of</a:t>
                      </a:r>
                      <a:r>
                        <a:rPr lang="en-US" sz="1800" baseline="0" dirty="0"/>
                        <a:t> state space compared  to KLEE</a:t>
                      </a:r>
                      <a:endParaRPr lang="en-US" sz="1800" dirty="0"/>
                    </a:p>
                  </a:txBody>
                  <a:tcPr marL="68580" marR="68580" marT="34290" marB="34290"/>
                </a:tc>
                <a:extLst>
                  <a:ext uri="{0D108BD9-81ED-4DB2-BD59-A6C34878D82A}">
                    <a16:rowId xmlns:a16="http://schemas.microsoft.com/office/drawing/2014/main" val="10003"/>
                  </a:ext>
                </a:extLst>
              </a:tr>
              <a:tr h="729640">
                <a:tc>
                  <a:txBody>
                    <a:bodyPr/>
                    <a:lstStyle/>
                    <a:p>
                      <a:r>
                        <a:rPr lang="en-US" sz="1800" dirty="0"/>
                        <a:t>Exploit Symmetries</a:t>
                      </a:r>
                    </a:p>
                  </a:txBody>
                  <a:tcPr marL="68580" marR="68580" marT="34290" marB="34290"/>
                </a:tc>
                <a:tc>
                  <a:txBody>
                    <a:bodyPr/>
                    <a:lstStyle/>
                    <a:p>
                      <a:r>
                        <a:rPr lang="en-US" sz="1800" dirty="0"/>
                        <a:t>Known symmetries because of design (vs</a:t>
                      </a:r>
                      <a:r>
                        <a:rPr lang="en-US" sz="1800" baseline="0" dirty="0"/>
                        <a:t> on logical structures)</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
        <p:nvSpPr>
          <p:cNvPr id="3" name="TextBox 2"/>
          <p:cNvSpPr txBox="1"/>
          <p:nvPr/>
        </p:nvSpPr>
        <p:spPr>
          <a:xfrm>
            <a:off x="1631372" y="5799063"/>
            <a:ext cx="7512628" cy="646331"/>
          </a:xfrm>
          <a:prstGeom prst="rect">
            <a:avLst/>
          </a:prstGeom>
          <a:noFill/>
        </p:spPr>
        <p:txBody>
          <a:bodyPr wrap="square" rtlCol="0">
            <a:spAutoFit/>
          </a:bodyPr>
          <a:lstStyle/>
          <a:p>
            <a:r>
              <a:rPr lang="en-US" dirty="0">
                <a:solidFill>
                  <a:srgbClr val="00B050"/>
                </a:solidFill>
              </a:rPr>
              <a:t>Scope for Interdisciplinary work between PL, Hardware CAD, Verification Community and Networking Researchers</a:t>
            </a:r>
          </a:p>
        </p:txBody>
      </p:sp>
    </p:spTree>
    <p:extLst>
      <p:ext uri="{BB962C8B-B14F-4D97-AF65-F5344CB8AC3E}">
        <p14:creationId xmlns:p14="http://schemas.microsoft.com/office/powerpoint/2010/main" val="20182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99764" cy="889144"/>
          </a:xfrm>
        </p:spPr>
        <p:txBody>
          <a:bodyPr/>
          <a:lstStyle/>
          <a:p>
            <a:r>
              <a:rPr lang="en-US" sz="4000" b="1" dirty="0">
                <a:solidFill>
                  <a:srgbClr val="0070C0"/>
                </a:solidFill>
                <a:effectLst>
                  <a:outerShdw blurRad="38100" dist="38100" dir="2700000" algn="tl">
                    <a:srgbClr val="000000">
                      <a:alpha val="43137"/>
                    </a:srgbClr>
                  </a:outerShdw>
                </a:effectLst>
              </a:rPr>
              <a:t>No Specifications?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Use Beliefs</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2096385438"/>
              </p:ext>
            </p:extLst>
          </p:nvPr>
        </p:nvGraphicFramePr>
        <p:xfrm>
          <a:off x="1475510" y="1984664"/>
          <a:ext cx="6253644" cy="3459401"/>
        </p:xfrm>
        <a:graphic>
          <a:graphicData uri="http://schemas.openxmlformats.org/drawingml/2006/table">
            <a:tbl>
              <a:tblPr firstRow="1" bandRow="1">
                <a:tableStyleId>{5C22544A-7EE6-4342-B048-85BDC9FD1C3A}</a:tableStyleId>
              </a:tblPr>
              <a:tblGrid>
                <a:gridCol w="2971923">
                  <a:extLst>
                    <a:ext uri="{9D8B030D-6E8A-4147-A177-3AD203B41FA5}">
                      <a16:colId xmlns:a16="http://schemas.microsoft.com/office/drawing/2014/main" val="20000"/>
                    </a:ext>
                  </a:extLst>
                </a:gridCol>
                <a:gridCol w="3281721">
                  <a:extLst>
                    <a:ext uri="{9D8B030D-6E8A-4147-A177-3AD203B41FA5}">
                      <a16:colId xmlns:a16="http://schemas.microsoft.com/office/drawing/2014/main" val="20001"/>
                    </a:ext>
                  </a:extLst>
                </a:gridCol>
              </a:tblGrid>
              <a:tr h="536579">
                <a:tc>
                  <a:txBody>
                    <a:bodyPr/>
                    <a:lstStyle/>
                    <a:p>
                      <a:pPr algn="ctr"/>
                      <a:r>
                        <a:rPr lang="en-US" sz="1800" dirty="0"/>
                        <a:t>Paper</a:t>
                      </a:r>
                    </a:p>
                  </a:txBody>
                  <a:tcPr marL="68580" marR="68580" marT="34290" marB="34290"/>
                </a:tc>
                <a:tc>
                  <a:txBody>
                    <a:bodyPr/>
                    <a:lstStyle/>
                    <a:p>
                      <a:pPr algn="ctr"/>
                      <a:r>
                        <a:rPr lang="en-US" sz="1800" dirty="0"/>
                        <a:t>Example</a:t>
                      </a:r>
                      <a:r>
                        <a:rPr lang="en-US" sz="1800" baseline="0" dirty="0"/>
                        <a:t> Beliefs</a:t>
                      </a:r>
                      <a:endParaRPr lang="en-US" sz="1800" dirty="0"/>
                    </a:p>
                  </a:txBody>
                  <a:tcPr marL="68580" marR="68580" marT="34290" marB="34290"/>
                </a:tc>
                <a:extLst>
                  <a:ext uri="{0D108BD9-81ED-4DB2-BD59-A6C34878D82A}">
                    <a16:rowId xmlns:a16="http://schemas.microsoft.com/office/drawing/2014/main" val="10000"/>
                  </a:ext>
                </a:extLst>
              </a:tr>
              <a:tr h="783066">
                <a:tc>
                  <a:txBody>
                    <a:bodyPr/>
                    <a:lstStyle/>
                    <a:p>
                      <a:pPr algn="ctr"/>
                      <a:r>
                        <a:rPr lang="en-US" sz="1800" dirty="0"/>
                        <a:t>Bugs</a:t>
                      </a:r>
                      <a:r>
                        <a:rPr lang="en-US" sz="1800" baseline="0" dirty="0"/>
                        <a:t> as Deviant Behavior</a:t>
                      </a:r>
                    </a:p>
                    <a:p>
                      <a:pPr algn="ctr"/>
                      <a:r>
                        <a:rPr lang="en-US" sz="1800" baseline="0" dirty="0"/>
                        <a:t>[</a:t>
                      </a:r>
                      <a:r>
                        <a:rPr lang="en-US" sz="1800" baseline="0" dirty="0" err="1"/>
                        <a:t>Engler</a:t>
                      </a:r>
                      <a:r>
                        <a:rPr lang="en-US" sz="1800" baseline="0" dirty="0"/>
                        <a:t> 01]</a:t>
                      </a:r>
                      <a:endParaRPr lang="en-US" sz="1800" dirty="0"/>
                    </a:p>
                  </a:txBody>
                  <a:tcPr marL="68580" marR="68580" marT="34290" marB="34290"/>
                </a:tc>
                <a:tc>
                  <a:txBody>
                    <a:bodyPr/>
                    <a:lstStyle/>
                    <a:p>
                      <a:r>
                        <a:rPr lang="en-US" sz="1800" dirty="0"/>
                        <a:t>Dereferencing</a:t>
                      </a:r>
                      <a:r>
                        <a:rPr lang="en-US" sz="1800" baseline="0" dirty="0"/>
                        <a:t> Pointer P that could be NULL is a bug</a:t>
                      </a:r>
                      <a:endParaRPr lang="en-US" sz="1800" dirty="0"/>
                    </a:p>
                  </a:txBody>
                  <a:tcPr marL="68580" marR="68580" marT="34290" marB="34290"/>
                </a:tc>
                <a:extLst>
                  <a:ext uri="{0D108BD9-81ED-4DB2-BD59-A6C34878D82A}">
                    <a16:rowId xmlns:a16="http://schemas.microsoft.com/office/drawing/2014/main" val="10001"/>
                  </a:ext>
                </a:extLst>
              </a:tr>
              <a:tr h="713252">
                <a:tc>
                  <a:txBody>
                    <a:bodyPr/>
                    <a:lstStyle/>
                    <a:p>
                      <a:pPr algn="ctr"/>
                      <a:r>
                        <a:rPr lang="en-US" sz="1800" dirty="0"/>
                        <a:t>Routing</a:t>
                      </a:r>
                      <a:r>
                        <a:rPr lang="en-US" sz="1800" baseline="0" dirty="0"/>
                        <a:t> </a:t>
                      </a:r>
                      <a:r>
                        <a:rPr lang="en-US" sz="1800" baseline="0" dirty="0" err="1"/>
                        <a:t>Config</a:t>
                      </a:r>
                      <a:r>
                        <a:rPr lang="en-US" sz="1800" baseline="0" dirty="0"/>
                        <a:t> Checker (RCC)</a:t>
                      </a:r>
                    </a:p>
                    <a:p>
                      <a:pPr algn="ctr"/>
                      <a:r>
                        <a:rPr lang="en-US" sz="1800" baseline="0" dirty="0"/>
                        <a:t> [</a:t>
                      </a:r>
                      <a:r>
                        <a:rPr lang="en-US" sz="1800" baseline="0" dirty="0" err="1"/>
                        <a:t>Feamster</a:t>
                      </a:r>
                      <a:r>
                        <a:rPr lang="en-US" sz="1800" baseline="0" dirty="0"/>
                        <a:t> 05]</a:t>
                      </a:r>
                      <a:endParaRPr lang="en-US" sz="1800" dirty="0"/>
                    </a:p>
                  </a:txBody>
                  <a:tcPr marL="68580" marR="68580" marT="34290" marB="34290"/>
                </a:tc>
                <a:tc>
                  <a:txBody>
                    <a:bodyPr/>
                    <a:lstStyle/>
                    <a:p>
                      <a:r>
                        <a:rPr lang="en-US" sz="1800" dirty="0"/>
                        <a:t>Routes from</a:t>
                      </a:r>
                      <a:r>
                        <a:rPr lang="en-US" sz="1800" baseline="0" dirty="0"/>
                        <a:t> a Peer should not be re-advertised to another peer</a:t>
                      </a:r>
                      <a:endParaRPr lang="en-US" sz="1800" dirty="0"/>
                    </a:p>
                  </a:txBody>
                  <a:tcPr marL="68580" marR="68580" marT="34290" marB="34290"/>
                </a:tc>
                <a:extLst>
                  <a:ext uri="{0D108BD9-81ED-4DB2-BD59-A6C34878D82A}">
                    <a16:rowId xmlns:a16="http://schemas.microsoft.com/office/drawing/2014/main" val="10002"/>
                  </a:ext>
                </a:extLst>
              </a:tr>
              <a:tr h="713252">
                <a:tc>
                  <a:txBody>
                    <a:bodyPr/>
                    <a:lstStyle/>
                    <a:p>
                      <a:pPr algn="ctr"/>
                      <a:r>
                        <a:rPr lang="en-US" sz="1800" dirty="0" err="1"/>
                        <a:t>QoS</a:t>
                      </a:r>
                      <a:r>
                        <a:rPr lang="en-US" sz="1800" baseline="0" dirty="0"/>
                        <a:t> Verification Tool for ATT </a:t>
                      </a:r>
                    </a:p>
                    <a:p>
                      <a:pPr algn="ctr"/>
                      <a:r>
                        <a:rPr lang="en-US" sz="1800" baseline="0" dirty="0"/>
                        <a:t> [Sung 09]</a:t>
                      </a:r>
                      <a:endParaRPr lang="en-US" sz="1800" dirty="0"/>
                    </a:p>
                  </a:txBody>
                  <a:tcPr marL="68580" marR="68580" marT="34290" marB="34290"/>
                </a:tc>
                <a:tc>
                  <a:txBody>
                    <a:bodyPr/>
                    <a:lstStyle/>
                    <a:p>
                      <a:r>
                        <a:rPr lang="en-US" sz="1800" dirty="0"/>
                        <a:t>Marked flows should be placed in corresponding queue </a:t>
                      </a:r>
                    </a:p>
                  </a:txBody>
                  <a:tcPr marL="68580" marR="68580" marT="34290" marB="34290"/>
                </a:tc>
                <a:extLst>
                  <a:ext uri="{0D108BD9-81ED-4DB2-BD59-A6C34878D82A}">
                    <a16:rowId xmlns:a16="http://schemas.microsoft.com/office/drawing/2014/main" val="10003"/>
                  </a:ext>
                </a:extLst>
              </a:tr>
              <a:tr h="713252">
                <a:tc>
                  <a:txBody>
                    <a:bodyPr/>
                    <a:lstStyle/>
                    <a:p>
                      <a:r>
                        <a:rPr lang="en-US" sz="1800" dirty="0"/>
                        <a:t>Network</a:t>
                      </a:r>
                      <a:r>
                        <a:rPr lang="en-US" sz="1800" baseline="0" dirty="0"/>
                        <a:t> Optimized </a:t>
                      </a:r>
                      <a:r>
                        <a:rPr lang="en-US" sz="1800" baseline="0" dirty="0" err="1"/>
                        <a:t>Datalog</a:t>
                      </a:r>
                      <a:endParaRPr lang="en-US" sz="1800" baseline="0" dirty="0"/>
                    </a:p>
                    <a:p>
                      <a:pPr algn="ctr"/>
                      <a:r>
                        <a:rPr lang="en-US" sz="1800" baseline="0" dirty="0"/>
                        <a:t>[Lopes 15]     </a:t>
                      </a:r>
                      <a:endParaRPr lang="en-US" sz="1800" dirty="0"/>
                    </a:p>
                  </a:txBody>
                  <a:tcPr marL="68580" marR="68580" marT="34290" marB="34290"/>
                </a:tc>
                <a:tc>
                  <a:txBody>
                    <a:bodyPr/>
                    <a:lstStyle/>
                    <a:p>
                      <a:r>
                        <a:rPr lang="en-US" sz="1800" dirty="0"/>
                        <a:t>Customer</a:t>
                      </a:r>
                      <a:r>
                        <a:rPr lang="en-US" sz="1800" baseline="0" dirty="0"/>
                        <a:t> VMs should not be able to access router ports</a:t>
                      </a:r>
                      <a:endParaRPr lang="en-US" sz="18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42377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Don’t know how </a:t>
            </a:r>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 Leverage code</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525963"/>
          </a:xfrm>
        </p:spPr>
        <p:txBody>
          <a:bodyPr/>
          <a:lstStyle/>
          <a:p>
            <a:r>
              <a:rPr lang="en-US" sz="2800" dirty="0"/>
              <a:t>SMT: </a:t>
            </a:r>
            <a:r>
              <a:rPr lang="en-US" sz="2800" dirty="0">
                <a:solidFill>
                  <a:srgbClr val="00B050"/>
                </a:solidFill>
              </a:rPr>
              <a:t>CVC4, </a:t>
            </a:r>
            <a:r>
              <a:rPr lang="en-US" sz="2800" dirty="0" err="1">
                <a:solidFill>
                  <a:srgbClr val="00B050"/>
                </a:solidFill>
              </a:rPr>
              <a:t>Mathsat</a:t>
            </a:r>
            <a:r>
              <a:rPr lang="en-US" sz="2800" dirty="0">
                <a:solidFill>
                  <a:srgbClr val="00B050"/>
                </a:solidFill>
              </a:rPr>
              <a:t>, </a:t>
            </a:r>
            <a:r>
              <a:rPr lang="en-US" sz="2800" dirty="0" err="1">
                <a:solidFill>
                  <a:srgbClr val="00B050"/>
                </a:solidFill>
              </a:rPr>
              <a:t>Yices</a:t>
            </a:r>
            <a:r>
              <a:rPr lang="en-US" sz="2800" dirty="0">
                <a:solidFill>
                  <a:srgbClr val="00B050"/>
                </a:solidFill>
              </a:rPr>
              <a:t>, Z3</a:t>
            </a:r>
          </a:p>
          <a:p>
            <a:r>
              <a:rPr lang="en-US" sz="2800" dirty="0"/>
              <a:t>BDD packages: (</a:t>
            </a:r>
            <a:r>
              <a:rPr lang="en-US" sz="2800" dirty="0" err="1">
                <a:solidFill>
                  <a:srgbClr val="00B050"/>
                </a:solidFill>
              </a:rPr>
              <a:t>BuDDy</a:t>
            </a:r>
            <a:r>
              <a:rPr lang="en-US" sz="2800" dirty="0">
                <a:solidFill>
                  <a:srgbClr val="00B050"/>
                </a:solidFill>
              </a:rPr>
              <a:t>, CUDD</a:t>
            </a:r>
            <a:r>
              <a:rPr lang="en-US" sz="2800" dirty="0"/>
              <a:t>)</a:t>
            </a:r>
          </a:p>
          <a:p>
            <a:r>
              <a:rPr lang="en-US" sz="2800" dirty="0"/>
              <a:t>Model checking: </a:t>
            </a:r>
            <a:r>
              <a:rPr lang="en-US" sz="2800" dirty="0">
                <a:solidFill>
                  <a:srgbClr val="00B050"/>
                </a:solidFill>
              </a:rPr>
              <a:t>SPIN, </a:t>
            </a:r>
            <a:r>
              <a:rPr lang="en-US" sz="2800" dirty="0" err="1">
                <a:solidFill>
                  <a:srgbClr val="00B050"/>
                </a:solidFill>
              </a:rPr>
              <a:t>nuSmv</a:t>
            </a:r>
            <a:r>
              <a:rPr lang="en-US" sz="2800" dirty="0">
                <a:solidFill>
                  <a:srgbClr val="00B050"/>
                </a:solidFill>
              </a:rPr>
              <a:t>/</a:t>
            </a:r>
            <a:r>
              <a:rPr lang="en-US" sz="2800" dirty="0" err="1">
                <a:solidFill>
                  <a:srgbClr val="00B050"/>
                </a:solidFill>
              </a:rPr>
              <a:t>nuXmv</a:t>
            </a:r>
            <a:endParaRPr lang="en-US" sz="2800" dirty="0">
              <a:solidFill>
                <a:srgbClr val="00B050"/>
              </a:solidFill>
            </a:endParaRPr>
          </a:p>
          <a:p>
            <a:r>
              <a:rPr lang="en-US" sz="2800" dirty="0"/>
              <a:t>Network Specific verification: </a:t>
            </a:r>
            <a:r>
              <a:rPr lang="en-US" sz="2800" dirty="0">
                <a:solidFill>
                  <a:srgbClr val="00B050"/>
                </a:solidFill>
              </a:rPr>
              <a:t>Hassel, </a:t>
            </a:r>
            <a:r>
              <a:rPr lang="en-US" sz="2800" dirty="0" err="1">
                <a:solidFill>
                  <a:srgbClr val="00B050"/>
                </a:solidFill>
              </a:rPr>
              <a:t>Veriflow</a:t>
            </a:r>
            <a:r>
              <a:rPr lang="en-US" sz="2800" dirty="0">
                <a:solidFill>
                  <a:srgbClr val="00B050"/>
                </a:solidFill>
              </a:rPr>
              <a:t>, </a:t>
            </a:r>
            <a:r>
              <a:rPr lang="en-US" sz="2800" dirty="0" err="1">
                <a:solidFill>
                  <a:srgbClr val="00B050"/>
                </a:solidFill>
              </a:rPr>
              <a:t>NoD</a:t>
            </a:r>
            <a:r>
              <a:rPr lang="en-US" sz="2800" dirty="0">
                <a:solidFill>
                  <a:srgbClr val="00B050"/>
                </a:solidFill>
              </a:rPr>
              <a:t>,</a:t>
            </a:r>
            <a:r>
              <a:rPr lang="en-US" sz="2800" dirty="0"/>
              <a:t> </a:t>
            </a:r>
            <a:r>
              <a:rPr lang="de-DE" sz="2800" dirty="0"/>
              <a:t>Eugene Chemeritskiy‘s fixed-point logic system</a:t>
            </a:r>
            <a:r>
              <a:rPr lang="en-US" sz="2800" dirty="0"/>
              <a:t>, Atomic Predicates</a:t>
            </a:r>
          </a:p>
          <a:p>
            <a:r>
              <a:rPr lang="en-US" sz="2800" dirty="0"/>
              <a:t>Datasets: </a:t>
            </a:r>
            <a:r>
              <a:rPr lang="en-US" sz="2800" dirty="0">
                <a:solidFill>
                  <a:srgbClr val="00B050"/>
                </a:solidFill>
              </a:rPr>
              <a:t>Stanford, Cloud (</a:t>
            </a:r>
            <a:r>
              <a:rPr lang="en-US" sz="2800" dirty="0" err="1">
                <a:solidFill>
                  <a:srgbClr val="00B050"/>
                </a:solidFill>
              </a:rPr>
              <a:t>NoD</a:t>
            </a:r>
            <a:r>
              <a:rPr lang="en-US" sz="2800" dirty="0">
                <a:solidFill>
                  <a:srgbClr val="00B050"/>
                </a:solidFill>
              </a:rPr>
              <a:t>), Internet2 </a:t>
            </a:r>
          </a:p>
          <a:p>
            <a:r>
              <a:rPr lang="en-US" sz="2800" dirty="0"/>
              <a:t>Symbolic Test Generation: </a:t>
            </a:r>
            <a:r>
              <a:rPr lang="en-US" sz="2800" dirty="0">
                <a:solidFill>
                  <a:srgbClr val="00B050"/>
                </a:solidFill>
              </a:rPr>
              <a:t>KLEE</a:t>
            </a:r>
            <a:r>
              <a:rPr lang="en-US" sz="2800" dirty="0"/>
              <a:t>, DART, SAGE</a:t>
            </a:r>
          </a:p>
          <a:p>
            <a:r>
              <a:rPr lang="en-US" sz="2800" dirty="0"/>
              <a:t>Proof Assistants: </a:t>
            </a:r>
            <a:r>
              <a:rPr lang="en-US" sz="2800" dirty="0">
                <a:solidFill>
                  <a:srgbClr val="00B050"/>
                </a:solidFill>
              </a:rPr>
              <a:t>Coq, Isabelle</a:t>
            </a:r>
            <a:endParaRPr lang="en-US" sz="2800" dirty="0"/>
          </a:p>
          <a:p>
            <a:pPr marL="0" indent="0">
              <a:buNone/>
            </a:pPr>
            <a:r>
              <a:rPr lang="en-US" sz="2800" dirty="0"/>
              <a:t>         </a:t>
            </a:r>
            <a:r>
              <a:rPr lang="en-US" sz="2800" dirty="0">
                <a:solidFill>
                  <a:srgbClr val="00B050"/>
                </a:solidFill>
              </a:rPr>
              <a:t>Known to be available for download</a:t>
            </a:r>
          </a:p>
        </p:txBody>
      </p:sp>
    </p:spTree>
    <p:extLst>
      <p:ext uri="{BB962C8B-B14F-4D97-AF65-F5344CB8AC3E}">
        <p14:creationId xmlns:p14="http://schemas.microsoft.com/office/powerpoint/2010/main" val="3197187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a:spLocks noChangeArrowheads="1"/>
          </p:cNvSpPr>
          <p:nvPr/>
        </p:nvSpPr>
        <p:spPr bwMode="auto">
          <a:xfrm>
            <a:off x="3479820" y="827834"/>
            <a:ext cx="1553627" cy="564054"/>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fontAlgn="auto">
              <a:spcBef>
                <a:spcPts val="0"/>
              </a:spcBef>
              <a:spcAft>
                <a:spcPts val="0"/>
              </a:spcAft>
              <a:defRPr/>
            </a:pPr>
            <a:r>
              <a:rPr lang="en-US" dirty="0">
                <a:solidFill>
                  <a:schemeClr val="lt1"/>
                </a:solidFill>
                <a:latin typeface="+mn-lt"/>
                <a:ea typeface="+mn-ea"/>
              </a:rPr>
              <a:t>Specification</a:t>
            </a:r>
          </a:p>
        </p:txBody>
      </p:sp>
      <p:sp>
        <p:nvSpPr>
          <p:cNvPr id="41" name="Rounded Rectangle 40"/>
          <p:cNvSpPr/>
          <p:nvPr/>
        </p:nvSpPr>
        <p:spPr>
          <a:xfrm>
            <a:off x="905866" y="1819099"/>
            <a:ext cx="1716506" cy="9672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a:t>Policy Language, Semantics</a:t>
            </a:r>
          </a:p>
        </p:txBody>
      </p:sp>
      <p:sp>
        <p:nvSpPr>
          <p:cNvPr id="42" name="Rounded Rectangle 41"/>
          <p:cNvSpPr/>
          <p:nvPr/>
        </p:nvSpPr>
        <p:spPr>
          <a:xfrm>
            <a:off x="6003010" y="1852020"/>
            <a:ext cx="1553627" cy="7932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dirty="0"/>
              <a:t>Testing</a:t>
            </a:r>
          </a:p>
        </p:txBody>
      </p:sp>
      <p:sp>
        <p:nvSpPr>
          <p:cNvPr id="43" name="Rounded Rectangle 42"/>
          <p:cNvSpPr/>
          <p:nvPr/>
        </p:nvSpPr>
        <p:spPr>
          <a:xfrm>
            <a:off x="753302" y="3216029"/>
            <a:ext cx="2021633" cy="6692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dirty="0"/>
              <a:t>Verification </a:t>
            </a:r>
          </a:p>
          <a:p>
            <a:pPr algn="ctr" fontAlgn="auto">
              <a:spcBef>
                <a:spcPts val="0"/>
              </a:spcBef>
              <a:spcAft>
                <a:spcPts val="0"/>
              </a:spcAft>
              <a:defRPr/>
            </a:pPr>
            <a:r>
              <a:rPr lang="en-US" dirty="0"/>
              <a:t>(e.g. </a:t>
            </a:r>
            <a:r>
              <a:rPr lang="en-US" dirty="0" err="1"/>
              <a:t>reachabilty</a:t>
            </a:r>
            <a:r>
              <a:rPr lang="en-US" dirty="0"/>
              <a:t>)</a:t>
            </a:r>
          </a:p>
        </p:txBody>
      </p:sp>
      <p:sp>
        <p:nvSpPr>
          <p:cNvPr id="46" name="Rounded Rectangle 45"/>
          <p:cNvSpPr/>
          <p:nvPr/>
        </p:nvSpPr>
        <p:spPr>
          <a:xfrm>
            <a:off x="736047" y="4231841"/>
            <a:ext cx="2056141" cy="7355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dirty="0"/>
              <a:t>Synthesis</a:t>
            </a:r>
          </a:p>
          <a:p>
            <a:pPr algn="ctr" fontAlgn="auto">
              <a:spcBef>
                <a:spcPts val="0"/>
              </a:spcBef>
              <a:spcAft>
                <a:spcPts val="0"/>
              </a:spcAft>
              <a:defRPr/>
            </a:pPr>
            <a:r>
              <a:rPr lang="en-US" dirty="0"/>
              <a:t>(e.g. forwarding) </a:t>
            </a:r>
          </a:p>
        </p:txBody>
      </p:sp>
      <p:sp>
        <p:nvSpPr>
          <p:cNvPr id="80" name="Title 1"/>
          <p:cNvSpPr>
            <a:spLocks noGrp="1"/>
          </p:cNvSpPr>
          <p:nvPr>
            <p:ph type="title"/>
          </p:nvPr>
        </p:nvSpPr>
        <p:spPr>
          <a:xfrm>
            <a:off x="219222" y="-264760"/>
            <a:ext cx="8074824" cy="1143000"/>
          </a:xfrm>
        </p:spPr>
        <p:txBody>
          <a:bodyPr>
            <a:normAutofit/>
          </a:bodyPr>
          <a:lstStyle/>
          <a:p>
            <a:pPr eaLnBrk="1" hangingPunct="1"/>
            <a:r>
              <a:rPr lang="en-US" sz="4000" b="1" dirty="0">
                <a:solidFill>
                  <a:srgbClr val="0070C0"/>
                </a:solidFill>
                <a:effectLst>
                  <a:outerShdw blurRad="38100" dist="38100" dir="2700000" algn="tl">
                    <a:srgbClr val="000000">
                      <a:alpha val="43137"/>
                    </a:srgbClr>
                  </a:outerShdw>
                </a:effectLst>
                <a:latin typeface="Calibri" charset="0"/>
              </a:rPr>
              <a:t>This Tutorial’s Slice of NDA</a:t>
            </a:r>
          </a:p>
        </p:txBody>
      </p:sp>
      <p:sp>
        <p:nvSpPr>
          <p:cNvPr id="11" name="Rectangle 5"/>
          <p:cNvSpPr>
            <a:spLocks noChangeArrowheads="1"/>
          </p:cNvSpPr>
          <p:nvPr/>
        </p:nvSpPr>
        <p:spPr bwMode="auto">
          <a:xfrm>
            <a:off x="368555" y="5420463"/>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a:solidFill>
                  <a:schemeClr val="bg1"/>
                </a:solidFill>
              </a:rPr>
              <a:t>Won’t discuss debugging, very little of run-time verification</a:t>
            </a:r>
          </a:p>
          <a:p>
            <a:pPr algn="ctr"/>
            <a:r>
              <a:rPr lang="en-US" sz="2400" dirty="0">
                <a:solidFill>
                  <a:schemeClr val="bg1"/>
                </a:solidFill>
              </a:rPr>
              <a:t>Mostly interested in where formal methods can help</a:t>
            </a:r>
          </a:p>
        </p:txBody>
      </p:sp>
      <p:sp>
        <p:nvSpPr>
          <p:cNvPr id="2" name="TextBox 1"/>
          <p:cNvSpPr txBox="1"/>
          <p:nvPr/>
        </p:nvSpPr>
        <p:spPr>
          <a:xfrm>
            <a:off x="5077529" y="965098"/>
            <a:ext cx="2505879" cy="369332"/>
          </a:xfrm>
          <a:prstGeom prst="rect">
            <a:avLst/>
          </a:prstGeom>
          <a:noFill/>
        </p:spPr>
        <p:txBody>
          <a:bodyPr wrap="none" rtlCol="0">
            <a:spAutoFit/>
          </a:bodyPr>
          <a:lstStyle/>
          <a:p>
            <a:r>
              <a:rPr lang="en-US" dirty="0"/>
              <a:t>CTL, </a:t>
            </a:r>
            <a:r>
              <a:rPr lang="en-US" dirty="0" err="1"/>
              <a:t>NoD</a:t>
            </a:r>
            <a:r>
              <a:rPr lang="en-US" dirty="0"/>
              <a:t>, Klee Assert</a:t>
            </a:r>
          </a:p>
        </p:txBody>
      </p:sp>
      <p:sp>
        <p:nvSpPr>
          <p:cNvPr id="13" name="TextBox 12"/>
          <p:cNvSpPr txBox="1"/>
          <p:nvPr/>
        </p:nvSpPr>
        <p:spPr>
          <a:xfrm>
            <a:off x="2622372" y="2009198"/>
            <a:ext cx="1937325" cy="369332"/>
          </a:xfrm>
          <a:prstGeom prst="rect">
            <a:avLst/>
          </a:prstGeom>
          <a:noFill/>
        </p:spPr>
        <p:txBody>
          <a:bodyPr wrap="none" rtlCol="0">
            <a:spAutoFit/>
          </a:bodyPr>
          <a:lstStyle/>
          <a:p>
            <a:r>
              <a:rPr lang="en-US" dirty="0" err="1"/>
              <a:t>NetKAT</a:t>
            </a:r>
            <a:r>
              <a:rPr lang="en-US" dirty="0"/>
              <a:t>, </a:t>
            </a:r>
            <a:r>
              <a:rPr lang="en-US" dirty="0" err="1"/>
              <a:t>NetCore</a:t>
            </a:r>
            <a:endParaRPr lang="en-US" dirty="0"/>
          </a:p>
        </p:txBody>
      </p:sp>
      <p:sp>
        <p:nvSpPr>
          <p:cNvPr id="14" name="TextBox 13"/>
          <p:cNvSpPr txBox="1"/>
          <p:nvPr/>
        </p:nvSpPr>
        <p:spPr>
          <a:xfrm>
            <a:off x="2985452" y="3113527"/>
            <a:ext cx="6007094" cy="923330"/>
          </a:xfrm>
          <a:prstGeom prst="rect">
            <a:avLst/>
          </a:prstGeom>
          <a:noFill/>
        </p:spPr>
        <p:txBody>
          <a:bodyPr wrap="none" rtlCol="0">
            <a:spAutoFit/>
          </a:bodyPr>
          <a:lstStyle/>
          <a:p>
            <a:r>
              <a:rPr lang="en-US" dirty="0">
                <a:solidFill>
                  <a:srgbClr val="00B050"/>
                </a:solidFill>
              </a:rPr>
              <a:t>Data Plane</a:t>
            </a:r>
            <a:r>
              <a:rPr lang="en-US" dirty="0"/>
              <a:t>: Anteater, </a:t>
            </a:r>
            <a:r>
              <a:rPr lang="en-US" dirty="0" err="1"/>
              <a:t>VeriFlow</a:t>
            </a:r>
            <a:r>
              <a:rPr lang="en-US" dirty="0"/>
              <a:t>, HSA, Atomic Predicates, </a:t>
            </a:r>
          </a:p>
          <a:p>
            <a:r>
              <a:rPr lang="en-US" dirty="0"/>
              <a:t>First-order + Transitive Closure, local checks</a:t>
            </a:r>
          </a:p>
          <a:p>
            <a:r>
              <a:rPr lang="en-US" dirty="0">
                <a:solidFill>
                  <a:srgbClr val="FF0000"/>
                </a:solidFill>
              </a:rPr>
              <a:t>Control Plane: </a:t>
            </a:r>
            <a:r>
              <a:rPr lang="en-US" dirty="0" err="1"/>
              <a:t>VeriCon</a:t>
            </a:r>
            <a:r>
              <a:rPr lang="en-US" dirty="0"/>
              <a:t>, </a:t>
            </a:r>
            <a:r>
              <a:rPr lang="en-US" dirty="0" err="1"/>
              <a:t>BatFish</a:t>
            </a:r>
            <a:r>
              <a:rPr lang="en-US" dirty="0"/>
              <a:t> </a:t>
            </a:r>
          </a:p>
        </p:txBody>
      </p:sp>
      <p:sp>
        <p:nvSpPr>
          <p:cNvPr id="15" name="TextBox 14"/>
          <p:cNvSpPr txBox="1"/>
          <p:nvPr/>
        </p:nvSpPr>
        <p:spPr>
          <a:xfrm>
            <a:off x="2985452" y="4444251"/>
            <a:ext cx="5374164" cy="369332"/>
          </a:xfrm>
          <a:prstGeom prst="rect">
            <a:avLst/>
          </a:prstGeom>
          <a:noFill/>
        </p:spPr>
        <p:txBody>
          <a:bodyPr wrap="none" rtlCol="0">
            <a:spAutoFit/>
          </a:bodyPr>
          <a:lstStyle/>
          <a:p>
            <a:r>
              <a:rPr lang="en-US" dirty="0"/>
              <a:t>One big switch, VLAN, </a:t>
            </a:r>
            <a:r>
              <a:rPr lang="en-US" dirty="0" err="1"/>
              <a:t>NetCore</a:t>
            </a:r>
            <a:r>
              <a:rPr lang="en-US" dirty="0"/>
              <a:t>, </a:t>
            </a:r>
            <a:r>
              <a:rPr lang="en-US" dirty="0" err="1"/>
              <a:t>NetKAT</a:t>
            </a:r>
            <a:r>
              <a:rPr lang="en-US" dirty="0"/>
              <a:t>, </a:t>
            </a:r>
            <a:r>
              <a:rPr lang="en-US" dirty="0" err="1"/>
              <a:t>FlowLog</a:t>
            </a:r>
            <a:r>
              <a:rPr lang="en-US" dirty="0"/>
              <a:t> </a:t>
            </a:r>
          </a:p>
        </p:txBody>
      </p:sp>
      <p:sp>
        <p:nvSpPr>
          <p:cNvPr id="16" name="TextBox 15"/>
          <p:cNvSpPr txBox="1"/>
          <p:nvPr/>
        </p:nvSpPr>
        <p:spPr>
          <a:xfrm>
            <a:off x="7617044" y="2063954"/>
            <a:ext cx="1526956" cy="369332"/>
          </a:xfrm>
          <a:prstGeom prst="rect">
            <a:avLst/>
          </a:prstGeom>
          <a:noFill/>
        </p:spPr>
        <p:txBody>
          <a:bodyPr wrap="none" rtlCol="0">
            <a:spAutoFit/>
          </a:bodyPr>
          <a:lstStyle/>
          <a:p>
            <a:r>
              <a:rPr lang="en-US" dirty="0"/>
              <a:t>NICE, ATPG </a:t>
            </a:r>
          </a:p>
        </p:txBody>
      </p:sp>
      <p:cxnSp>
        <p:nvCxnSpPr>
          <p:cNvPr id="17" name="Straight Connector 16"/>
          <p:cNvCxnSpPr>
            <a:cxnSpLocks noChangeShapeType="1"/>
          </p:cNvCxnSpPr>
          <p:nvPr/>
        </p:nvCxnSpPr>
        <p:spPr bwMode="auto">
          <a:xfrm>
            <a:off x="1741714" y="1541555"/>
            <a:ext cx="5059680" cy="3538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6793939" y="1593664"/>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flipH="1">
            <a:off x="4233554" y="1418759"/>
            <a:ext cx="2672" cy="15818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a:off x="1741714" y="1538649"/>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a:stCxn id="41" idx="2"/>
            <a:endCxn id="43" idx="0"/>
          </p:cNvCxnSpPr>
          <p:nvPr/>
        </p:nvCxnSpPr>
        <p:spPr bwMode="auto">
          <a:xfrm>
            <a:off x="1764119" y="2786364"/>
            <a:ext cx="0" cy="42966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a:off x="1764118" y="2894932"/>
            <a:ext cx="5059680" cy="35389"/>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6801394" y="2670310"/>
            <a:ext cx="7455" cy="26001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Arrow Connector 29"/>
          <p:cNvCxnSpPr>
            <a:cxnSpLocks noChangeShapeType="1"/>
            <a:stCxn id="43" idx="2"/>
            <a:endCxn id="46" idx="0"/>
          </p:cNvCxnSpPr>
          <p:nvPr/>
        </p:nvCxnSpPr>
        <p:spPr bwMode="auto">
          <a:xfrm flipH="1">
            <a:off x="1764118" y="3885304"/>
            <a:ext cx="1" cy="3465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5501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131094"/>
            <a:ext cx="8161020" cy="994172"/>
          </a:xfrm>
        </p:spPr>
        <p:txBody>
          <a:bodyPr/>
          <a:lstStyle/>
          <a:p>
            <a:r>
              <a:rPr lang="en-US" sz="4000" b="1" dirty="0">
                <a:solidFill>
                  <a:srgbClr val="0070C0"/>
                </a:solidFill>
                <a:effectLst>
                  <a:outerShdw blurRad="38100" dist="38100" dir="2700000" algn="tl">
                    <a:srgbClr val="000000">
                      <a:alpha val="43137"/>
                    </a:srgbClr>
                  </a:outerShdw>
                </a:effectLst>
                <a:sym typeface="Wingdings" panose="05000000000000000000" pitchFamily="2" charset="2"/>
              </a:rPr>
              <a:t>Network Design Automation? Lessons from EDA (Malik)</a:t>
            </a:r>
            <a:endParaRPr lang="en-US" sz="4000" b="1" dirty="0">
              <a:solidFill>
                <a:srgbClr val="0070C0"/>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3748960"/>
              </p:ext>
            </p:extLst>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5452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Lessons Summarized</a:t>
            </a:r>
          </a:p>
        </p:txBody>
      </p:sp>
      <p:sp>
        <p:nvSpPr>
          <p:cNvPr id="3" name="Content Placeholder 2"/>
          <p:cNvSpPr>
            <a:spLocks noGrp="1"/>
          </p:cNvSpPr>
          <p:nvPr>
            <p:ph idx="1"/>
          </p:nvPr>
        </p:nvSpPr>
        <p:spPr>
          <a:xfrm>
            <a:off x="457199" y="1600200"/>
            <a:ext cx="8406245" cy="4374573"/>
          </a:xfrm>
        </p:spPr>
        <p:txBody>
          <a:bodyPr/>
          <a:lstStyle/>
          <a:p>
            <a:pPr marL="514350" indent="-514350">
              <a:buFont typeface="+mj-lt"/>
              <a:buAutoNum type="arabicPeriod"/>
            </a:pPr>
            <a:r>
              <a:rPr lang="en-US" dirty="0"/>
              <a:t>What research?  Via exemplars from PL/HW</a:t>
            </a:r>
          </a:p>
          <a:p>
            <a:pPr marL="514350" indent="-514350">
              <a:buFont typeface="+mj-lt"/>
              <a:buAutoNum type="arabicPeriod"/>
            </a:pPr>
            <a:r>
              <a:rPr lang="en-US" dirty="0"/>
              <a:t>What research? Via exemplars from networks</a:t>
            </a:r>
          </a:p>
          <a:p>
            <a:pPr marL="514350" indent="-514350">
              <a:buFont typeface="+mj-lt"/>
              <a:buAutoNum type="arabicPeriod"/>
            </a:pPr>
            <a:r>
              <a:rPr lang="en-US" dirty="0"/>
              <a:t>Scaling?  Exploit domain structure</a:t>
            </a:r>
          </a:p>
          <a:p>
            <a:pPr marL="514350" indent="-514350">
              <a:buFont typeface="+mj-lt"/>
              <a:buAutoNum type="arabicPeriod"/>
            </a:pPr>
            <a:r>
              <a:rPr lang="en-US" dirty="0"/>
              <a:t>Lack of specifications? Use Beliefs</a:t>
            </a:r>
          </a:p>
          <a:p>
            <a:pPr marL="514350" indent="-514350">
              <a:buFont typeface="+mj-lt"/>
              <a:buAutoNum type="arabicPeriod"/>
            </a:pPr>
            <a:r>
              <a:rPr lang="en-US" dirty="0"/>
              <a:t>Don’t know how?  Leverage available code</a:t>
            </a:r>
          </a:p>
          <a:p>
            <a:pPr marL="514350" indent="-514350">
              <a:buFont typeface="+mj-lt"/>
              <a:buAutoNum type="arabicPeriod"/>
            </a:pPr>
            <a:r>
              <a:rPr lang="en-US" dirty="0"/>
              <a:t>Network Design Automation? Learn from EDA</a:t>
            </a:r>
          </a:p>
          <a:p>
            <a:endParaRPr lang="en-US" dirty="0"/>
          </a:p>
        </p:txBody>
      </p:sp>
    </p:spTree>
    <p:extLst>
      <p:ext uri="{BB962C8B-B14F-4D97-AF65-F5344CB8AC3E}">
        <p14:creationId xmlns:p14="http://schemas.microsoft.com/office/powerpoint/2010/main" val="20001727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effectLst>
                  <a:outerShdw blurRad="38100" dist="38100" dir="2700000" algn="tl">
                    <a:srgbClr val="000000">
                      <a:alpha val="43137"/>
                    </a:srgbClr>
                  </a:outerShdw>
                </a:effectLst>
              </a:rPr>
              <a:t>Conclusion</a:t>
            </a:r>
          </a:p>
        </p:txBody>
      </p:sp>
      <p:sp>
        <p:nvSpPr>
          <p:cNvPr id="3" name="Content Placeholder 2"/>
          <p:cNvSpPr>
            <a:spLocks noGrp="1"/>
          </p:cNvSpPr>
          <p:nvPr>
            <p:ph idx="1"/>
          </p:nvPr>
        </p:nvSpPr>
        <p:spPr>
          <a:xfrm>
            <a:off x="916183" y="2123749"/>
            <a:ext cx="6646153" cy="2551739"/>
          </a:xfrm>
        </p:spPr>
        <p:txBody>
          <a:bodyPr>
            <a:normAutofit fontScale="85000" lnSpcReduction="20000"/>
          </a:bodyPr>
          <a:lstStyle/>
          <a:p>
            <a:r>
              <a:rPr lang="en-US" sz="2625" dirty="0">
                <a:solidFill>
                  <a:srgbClr val="0070C0"/>
                </a:solidFill>
              </a:rPr>
              <a:t>Inflection Point:</a:t>
            </a:r>
            <a:r>
              <a:rPr lang="en-US" sz="2625" dirty="0">
                <a:solidFill>
                  <a:srgbClr val="00B050"/>
                </a:solidFill>
              </a:rPr>
              <a:t> </a:t>
            </a:r>
            <a:r>
              <a:rPr lang="en-US" sz="2625" dirty="0"/>
              <a:t>Rise of services, data centers, Software Defined Networks</a:t>
            </a:r>
          </a:p>
          <a:p>
            <a:r>
              <a:rPr lang="en-US" sz="2625" dirty="0">
                <a:solidFill>
                  <a:srgbClr val="0070C0"/>
                </a:solidFill>
              </a:rPr>
              <a:t>Ideas:</a:t>
            </a:r>
            <a:r>
              <a:rPr lang="en-US" sz="2625" dirty="0"/>
              <a:t>  Adapt Verification (analysis) &amp; optimization (synthesis)</a:t>
            </a:r>
          </a:p>
          <a:p>
            <a:r>
              <a:rPr lang="en-US" sz="2625" dirty="0">
                <a:solidFill>
                  <a:srgbClr val="0070C0"/>
                </a:solidFill>
              </a:rPr>
              <a:t>Intellectual Opportunity:  </a:t>
            </a:r>
            <a:r>
              <a:rPr lang="en-US" sz="2625" dirty="0"/>
              <a:t>Rethink existing techniques exploiting domain structure</a:t>
            </a:r>
          </a:p>
          <a:p>
            <a:r>
              <a:rPr lang="en-US" sz="2625" dirty="0">
                <a:solidFill>
                  <a:srgbClr val="0070C0"/>
                </a:solidFill>
              </a:rPr>
              <a:t>Systems Opportunity </a:t>
            </a:r>
            <a:r>
              <a:rPr lang="en-US" sz="2625" dirty="0"/>
              <a:t>Working chips with billions of gates  Why not large operational networks next</a:t>
            </a:r>
            <a:r>
              <a:rPr lang="en-US" dirty="0"/>
              <a:t> </a:t>
            </a:r>
          </a:p>
        </p:txBody>
      </p:sp>
      <p:sp>
        <p:nvSpPr>
          <p:cNvPr id="5" name="Slide Number Placeholder 4"/>
          <p:cNvSpPr>
            <a:spLocks noGrp="1"/>
          </p:cNvSpPr>
          <p:nvPr>
            <p:ph type="sldNum" sz="quarter" idx="12"/>
          </p:nvPr>
        </p:nvSpPr>
        <p:spPr/>
        <p:txBody>
          <a:bodyPr/>
          <a:lstStyle/>
          <a:p>
            <a:fld id="{57D92C16-8AE8-1B4F-9331-F4A89351A681}" type="slidenum">
              <a:rPr lang="en-US" smtClean="0"/>
              <a:t>162</a:t>
            </a:fld>
            <a:endParaRPr lang="en-US"/>
          </a:p>
        </p:txBody>
      </p:sp>
      <p:pic>
        <p:nvPicPr>
          <p:cNvPr id="6" name="Picture 5" descr="http://www.booksdestination.com/product_images/f/368/Untitled__70130_zoo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9208" y="2985430"/>
            <a:ext cx="1481138" cy="2043113"/>
          </a:xfrm>
          <a:prstGeom prst="rect">
            <a:avLst/>
          </a:prstGeom>
          <a:noFill/>
          <a:ln>
            <a:noFill/>
          </a:ln>
        </p:spPr>
      </p:pic>
      <p:sp>
        <p:nvSpPr>
          <p:cNvPr id="7" name="Rectangle 5"/>
          <p:cNvSpPr>
            <a:spLocks noChangeArrowheads="1"/>
          </p:cNvSpPr>
          <p:nvPr/>
        </p:nvSpPr>
        <p:spPr bwMode="auto">
          <a:xfrm>
            <a:off x="309088" y="5361592"/>
            <a:ext cx="8745399" cy="1283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000" dirty="0">
                <a:solidFill>
                  <a:schemeClr val="bg1"/>
                </a:solidFill>
              </a:rPr>
              <a:t>Lot more than Verification and Formal Methods (debugging, simulation,</a:t>
            </a:r>
          </a:p>
          <a:p>
            <a:pPr algn="ctr"/>
            <a:r>
              <a:rPr lang="en-US" sz="2000" dirty="0">
                <a:solidFill>
                  <a:schemeClr val="bg1"/>
                </a:solidFill>
              </a:rPr>
              <a:t>run-time checks, etc.) but EDA suggests this is an essential foundation</a:t>
            </a:r>
          </a:p>
        </p:txBody>
      </p:sp>
    </p:spTree>
    <p:extLst>
      <p:ext uri="{BB962C8B-B14F-4D97-AF65-F5344CB8AC3E}">
        <p14:creationId xmlns:p14="http://schemas.microsoft.com/office/powerpoint/2010/main" val="31108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So what can we steal/adapt from the PL Toolbox?</a:t>
            </a:r>
          </a:p>
        </p:txBody>
      </p:sp>
      <p:sp>
        <p:nvSpPr>
          <p:cNvPr id="6" name="Rounded Rectangle 5"/>
          <p:cNvSpPr/>
          <p:nvPr/>
        </p:nvSpPr>
        <p:spPr>
          <a:xfrm>
            <a:off x="4504588" y="3792978"/>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Transition Systems</a:t>
            </a:r>
          </a:p>
        </p:txBody>
      </p:sp>
      <p:sp>
        <p:nvSpPr>
          <p:cNvPr id="8" name="Rounded Rectangle 7"/>
          <p:cNvSpPr/>
          <p:nvPr/>
        </p:nvSpPr>
        <p:spPr>
          <a:xfrm>
            <a:off x="896812" y="2106276"/>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Language Based</a:t>
            </a:r>
          </a:p>
        </p:txBody>
      </p:sp>
      <p:sp>
        <p:nvSpPr>
          <p:cNvPr id="10" name="Rounded Rectangle 9"/>
          <p:cNvSpPr/>
          <p:nvPr/>
        </p:nvSpPr>
        <p:spPr>
          <a:xfrm>
            <a:off x="888020" y="2106276"/>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Language Based</a:t>
            </a:r>
          </a:p>
        </p:txBody>
      </p:sp>
      <p:sp>
        <p:nvSpPr>
          <p:cNvPr id="11" name="Rounded Rectangle 10"/>
          <p:cNvSpPr/>
          <p:nvPr/>
        </p:nvSpPr>
        <p:spPr>
          <a:xfrm>
            <a:off x="4504587" y="2113174"/>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Semantics Based</a:t>
            </a:r>
          </a:p>
        </p:txBody>
      </p:sp>
      <p:sp>
        <p:nvSpPr>
          <p:cNvPr id="13" name="Rounded Rectangle 12"/>
          <p:cNvSpPr/>
          <p:nvPr/>
        </p:nvSpPr>
        <p:spPr>
          <a:xfrm>
            <a:off x="896812" y="3802807"/>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Algebraic</a:t>
            </a:r>
          </a:p>
        </p:txBody>
      </p:sp>
      <p:sp>
        <p:nvSpPr>
          <p:cNvPr id="14" name="Rounded Rectangle 13"/>
          <p:cNvSpPr/>
          <p:nvPr/>
        </p:nvSpPr>
        <p:spPr>
          <a:xfrm>
            <a:off x="4504589" y="5472782"/>
            <a:ext cx="2822331" cy="888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Property Checking</a:t>
            </a:r>
          </a:p>
          <a:p>
            <a:pPr algn="ctr"/>
            <a:r>
              <a:rPr lang="en-US" sz="2400" dirty="0"/>
              <a:t>State Exploration</a:t>
            </a:r>
          </a:p>
        </p:txBody>
      </p:sp>
      <p:sp>
        <p:nvSpPr>
          <p:cNvPr id="15" name="Rounded Rectangle 14"/>
          <p:cNvSpPr/>
          <p:nvPr/>
        </p:nvSpPr>
        <p:spPr>
          <a:xfrm>
            <a:off x="896812" y="5499338"/>
            <a:ext cx="2822331" cy="8880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Program Equivalence</a:t>
            </a:r>
          </a:p>
        </p:txBody>
      </p:sp>
      <p:sp>
        <p:nvSpPr>
          <p:cNvPr id="2" name="Down Arrow 1"/>
          <p:cNvSpPr/>
          <p:nvPr/>
        </p:nvSpPr>
        <p:spPr>
          <a:xfrm>
            <a:off x="1951889" y="3018161"/>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1960681" y="4713386"/>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5480535" y="3018161"/>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5480535" y="4697728"/>
            <a:ext cx="694592" cy="80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43790" y="1637226"/>
            <a:ext cx="2569934" cy="369332"/>
          </a:xfrm>
          <a:prstGeom prst="rect">
            <a:avLst/>
          </a:prstGeom>
          <a:noFill/>
        </p:spPr>
        <p:txBody>
          <a:bodyPr wrap="none" rtlCol="0">
            <a:spAutoFit/>
          </a:bodyPr>
          <a:lstStyle/>
          <a:p>
            <a:r>
              <a:rPr lang="en-US" dirty="0"/>
              <a:t>(e.g., </a:t>
            </a:r>
            <a:r>
              <a:rPr lang="en-US" dirty="0" err="1"/>
              <a:t>NetCore</a:t>
            </a:r>
            <a:r>
              <a:rPr lang="en-US" dirty="0"/>
              <a:t> Policies)</a:t>
            </a:r>
          </a:p>
        </p:txBody>
      </p:sp>
      <p:sp>
        <p:nvSpPr>
          <p:cNvPr id="18" name="TextBox 17"/>
          <p:cNvSpPr txBox="1"/>
          <p:nvPr/>
        </p:nvSpPr>
        <p:spPr>
          <a:xfrm>
            <a:off x="700029" y="6444056"/>
            <a:ext cx="3198311" cy="369332"/>
          </a:xfrm>
          <a:prstGeom prst="rect">
            <a:avLst/>
          </a:prstGeom>
          <a:noFill/>
        </p:spPr>
        <p:txBody>
          <a:bodyPr wrap="none" rtlCol="0">
            <a:spAutoFit/>
          </a:bodyPr>
          <a:lstStyle/>
          <a:p>
            <a:r>
              <a:rPr lang="en-US" dirty="0"/>
              <a:t>(e.g., Lightweight Open Flow)</a:t>
            </a:r>
          </a:p>
        </p:txBody>
      </p:sp>
      <p:sp>
        <p:nvSpPr>
          <p:cNvPr id="19" name="TextBox 18"/>
          <p:cNvSpPr txBox="1"/>
          <p:nvPr/>
        </p:nvSpPr>
        <p:spPr>
          <a:xfrm>
            <a:off x="6509881" y="4868665"/>
            <a:ext cx="2634119" cy="646331"/>
          </a:xfrm>
          <a:prstGeom prst="rect">
            <a:avLst/>
          </a:prstGeom>
          <a:noFill/>
        </p:spPr>
        <p:txBody>
          <a:bodyPr wrap="none" rtlCol="0">
            <a:spAutoFit/>
          </a:bodyPr>
          <a:lstStyle/>
          <a:p>
            <a:r>
              <a:rPr lang="en-US" dirty="0"/>
              <a:t>(e.g., Model Checking,</a:t>
            </a:r>
          </a:p>
          <a:p>
            <a:r>
              <a:rPr lang="en-US" dirty="0"/>
              <a:t> Header Space Analysis</a:t>
            </a:r>
          </a:p>
        </p:txBody>
      </p:sp>
      <p:sp>
        <p:nvSpPr>
          <p:cNvPr id="20" name="TextBox 19"/>
          <p:cNvSpPr txBox="1"/>
          <p:nvPr/>
        </p:nvSpPr>
        <p:spPr>
          <a:xfrm>
            <a:off x="6375062" y="3135322"/>
            <a:ext cx="2492990" cy="646331"/>
          </a:xfrm>
          <a:prstGeom prst="rect">
            <a:avLst/>
          </a:prstGeom>
          <a:noFill/>
        </p:spPr>
        <p:txBody>
          <a:bodyPr wrap="none" rtlCol="0">
            <a:spAutoFit/>
          </a:bodyPr>
          <a:lstStyle/>
          <a:p>
            <a:r>
              <a:rPr lang="en-US" dirty="0"/>
              <a:t>(e.g., Model routers as</a:t>
            </a:r>
          </a:p>
          <a:p>
            <a:r>
              <a:rPr lang="en-US" dirty="0"/>
              <a:t>State machines)</a:t>
            </a:r>
          </a:p>
        </p:txBody>
      </p:sp>
    </p:spTree>
    <p:extLst>
      <p:ext uri="{BB962C8B-B14F-4D97-AF65-F5344CB8AC3E}">
        <p14:creationId xmlns:p14="http://schemas.microsoft.com/office/powerpoint/2010/main" val="3530581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Verification</a:t>
            </a:r>
          </a:p>
        </p:txBody>
      </p:sp>
      <p:sp>
        <p:nvSpPr>
          <p:cNvPr id="3" name="Content Placeholder 2"/>
          <p:cNvSpPr>
            <a:spLocks noGrp="1"/>
          </p:cNvSpPr>
          <p:nvPr>
            <p:ph idx="1"/>
          </p:nvPr>
        </p:nvSpPr>
        <p:spPr>
          <a:xfrm>
            <a:off x="60960" y="1600200"/>
            <a:ext cx="9083040" cy="5114109"/>
          </a:xfrm>
        </p:spPr>
        <p:txBody>
          <a:bodyPr/>
          <a:lstStyle/>
          <a:p>
            <a:pPr marL="0" indent="0">
              <a:buNone/>
            </a:pPr>
            <a:r>
              <a:rPr lang="en-US" sz="1400" dirty="0"/>
              <a:t>[Lakshman 98] </a:t>
            </a:r>
            <a:r>
              <a:rPr lang="en-US" sz="1400" dirty="0">
                <a:hlinkClick r:id="rId3"/>
              </a:rPr>
              <a:t>High-speed policy-based packet forwarding using efficient multidimensional range matching</a:t>
            </a:r>
            <a:r>
              <a:rPr lang="en-US" sz="1400" dirty="0"/>
              <a:t>. Lakshman </a:t>
            </a:r>
            <a:r>
              <a:rPr lang="en-US" sz="1400" dirty="0" err="1"/>
              <a:t>Stiliadis</a:t>
            </a:r>
            <a:r>
              <a:rPr lang="en-US" sz="1400" dirty="0"/>
              <a:t> 1998</a:t>
            </a:r>
          </a:p>
          <a:p>
            <a:pPr marL="0" indent="0">
              <a:buNone/>
            </a:pPr>
            <a:r>
              <a:rPr lang="en-US" sz="1400" dirty="0"/>
              <a:t>[Xie 05] </a:t>
            </a:r>
            <a:r>
              <a:rPr lang="en-US" sz="1400" dirty="0">
                <a:hlinkClick r:id="rId4"/>
              </a:rPr>
              <a:t>On static reachability analysis of IP networks</a:t>
            </a:r>
            <a:r>
              <a:rPr lang="en-US" sz="1400" dirty="0"/>
              <a:t>  Xie, Zhan, Maltz, Zhang, Greenberg, </a:t>
            </a:r>
            <a:r>
              <a:rPr lang="en-US" sz="1400" dirty="0" err="1"/>
              <a:t>Hjalmtysson</a:t>
            </a:r>
            <a:r>
              <a:rPr lang="en-US" sz="1400" dirty="0"/>
              <a:t>. INFOCOM 2005</a:t>
            </a:r>
          </a:p>
          <a:p>
            <a:pPr marL="0" indent="0">
              <a:buNone/>
            </a:pPr>
            <a:r>
              <a:rPr lang="en-US" sz="1400" dirty="0"/>
              <a:t>[Al-</a:t>
            </a:r>
            <a:r>
              <a:rPr lang="en-US" sz="1400" dirty="0" err="1"/>
              <a:t>Shaer</a:t>
            </a:r>
            <a:r>
              <a:rPr lang="en-US" sz="1400" dirty="0"/>
              <a:t> 09] </a:t>
            </a:r>
            <a:r>
              <a:rPr lang="en-US" sz="1400" dirty="0">
                <a:hlinkClick r:id="rId5"/>
              </a:rPr>
              <a:t>Network configuration in a box: Towards end-to-end verification of network reachability and security</a:t>
            </a:r>
            <a:r>
              <a:rPr lang="en-US" sz="1400" dirty="0"/>
              <a:t> Al-</a:t>
            </a:r>
            <a:r>
              <a:rPr lang="en-US" sz="1400" dirty="0" err="1"/>
              <a:t>Shaer</a:t>
            </a:r>
            <a:r>
              <a:rPr lang="en-US" sz="1400" dirty="0"/>
              <a:t>, Marrero, El-</a:t>
            </a:r>
            <a:r>
              <a:rPr lang="en-US" sz="1400" dirty="0" err="1"/>
              <a:t>Atawy</a:t>
            </a:r>
            <a:r>
              <a:rPr lang="en-US" sz="1400" dirty="0"/>
              <a:t>, </a:t>
            </a:r>
            <a:r>
              <a:rPr lang="en-US" sz="1400" dirty="0" err="1"/>
              <a:t>Elbadawi</a:t>
            </a:r>
            <a:r>
              <a:rPr lang="en-US" sz="1400" dirty="0"/>
              <a:t>. ICNP 2009.</a:t>
            </a:r>
          </a:p>
          <a:p>
            <a:pPr marL="0" indent="0">
              <a:buNone/>
            </a:pPr>
            <a:r>
              <a:rPr lang="en-US" sz="1400" dirty="0"/>
              <a:t>[Sung 09] </a:t>
            </a:r>
            <a:r>
              <a:rPr lang="en-US" sz="1400" dirty="0">
                <a:hlinkClick r:id="rId6"/>
              </a:rPr>
              <a:t>Modeling and understanding end-to-end class of service policies in operational networks</a:t>
            </a:r>
            <a:r>
              <a:rPr lang="en-US" sz="1400" dirty="0"/>
              <a:t> Sung, Lund, Lyn, Rao, Sen, SIGCOMM 2009</a:t>
            </a:r>
          </a:p>
          <a:p>
            <a:pPr marL="0" indent="0">
              <a:buNone/>
            </a:pPr>
            <a:r>
              <a:rPr lang="en-US" sz="1400" dirty="0"/>
              <a:t>[Al-</a:t>
            </a:r>
            <a:r>
              <a:rPr lang="en-US" sz="1400" dirty="0" err="1"/>
              <a:t>Shaer</a:t>
            </a:r>
            <a:r>
              <a:rPr lang="en-US" sz="1400" dirty="0"/>
              <a:t> 10]: </a:t>
            </a:r>
            <a:r>
              <a:rPr lang="en-US" sz="1400" dirty="0" err="1"/>
              <a:t>FlowChecker</a:t>
            </a:r>
            <a:r>
              <a:rPr lang="en-US" sz="1400" dirty="0"/>
              <a:t>: configuration analysis and verification of federated </a:t>
            </a:r>
            <a:r>
              <a:rPr lang="en-US" sz="1400" dirty="0" err="1"/>
              <a:t>openflow</a:t>
            </a:r>
            <a:r>
              <a:rPr lang="en-US" sz="1400" dirty="0"/>
              <a:t> infrastructures, </a:t>
            </a:r>
            <a:r>
              <a:rPr lang="en-US" sz="1400" u="sng" dirty="0" err="1">
                <a:hlinkClick r:id="rId7" tooltip="Conference Website"/>
              </a:rPr>
              <a:t>SafeConfig</a:t>
            </a:r>
            <a:r>
              <a:rPr lang="en-US" sz="1400" u="sng" dirty="0">
                <a:hlinkClick r:id="rId7" tooltip="Conference Website"/>
              </a:rPr>
              <a:t> '10</a:t>
            </a:r>
            <a:r>
              <a:rPr lang="en-US" sz="1400" dirty="0"/>
              <a:t> </a:t>
            </a:r>
          </a:p>
          <a:p>
            <a:pPr marL="0" indent="0">
              <a:buNone/>
            </a:pPr>
            <a:r>
              <a:rPr lang="en-US" sz="1400" dirty="0"/>
              <a:t>[Nelson 10] </a:t>
            </a:r>
            <a:r>
              <a:rPr lang="en-US" sz="1400" u="sng" dirty="0">
                <a:hlinkClick r:id="rId8"/>
              </a:rPr>
              <a:t>The Margrave Tool for Firewall Analysis</a:t>
            </a:r>
            <a:r>
              <a:rPr lang="en-US" sz="1400" dirty="0"/>
              <a:t> Nelson, Barratt, Dougherty, </a:t>
            </a:r>
            <a:r>
              <a:rPr lang="en-US" sz="1400" dirty="0" err="1"/>
              <a:t>Fisler</a:t>
            </a:r>
            <a:r>
              <a:rPr lang="en-US" sz="1400" dirty="0"/>
              <a:t>, Krishnamurthi; LISA 2010</a:t>
            </a:r>
          </a:p>
          <a:p>
            <a:pPr marL="0" indent="0">
              <a:buNone/>
            </a:pPr>
            <a:r>
              <a:rPr lang="en-US" sz="1400" dirty="0"/>
              <a:t>[Mai 11]: </a:t>
            </a:r>
            <a:r>
              <a:rPr lang="en-US" sz="1400" dirty="0">
                <a:hlinkClick r:id="rId9"/>
              </a:rPr>
              <a:t>Debugging the Data Plane with Anteater</a:t>
            </a:r>
            <a:r>
              <a:rPr lang="en-US" sz="1400" dirty="0"/>
              <a:t> </a:t>
            </a:r>
            <a:r>
              <a:rPr lang="en-US" sz="1400" dirty="0" err="1"/>
              <a:t>Mai,Khurshid</a:t>
            </a:r>
            <a:r>
              <a:rPr lang="en-US" sz="1400" dirty="0"/>
              <a:t>, Agarwal, Caesar, Godfrey, King. SIGCOMM 2011</a:t>
            </a:r>
          </a:p>
          <a:p>
            <a:pPr marL="0" indent="0">
              <a:buNone/>
            </a:pPr>
            <a:r>
              <a:rPr lang="en-US" sz="1400" dirty="0"/>
              <a:t>[</a:t>
            </a:r>
            <a:r>
              <a:rPr lang="en-US" sz="1400" dirty="0" err="1"/>
              <a:t>Kazemian</a:t>
            </a:r>
            <a:r>
              <a:rPr lang="en-US" sz="1400" dirty="0"/>
              <a:t> 12] Header Space Analysis: Static Checking for Networks. </a:t>
            </a:r>
            <a:r>
              <a:rPr lang="en-US" sz="1400" dirty="0" err="1"/>
              <a:t>Kazemian</a:t>
            </a:r>
            <a:r>
              <a:rPr lang="en-US" sz="1400" dirty="0"/>
              <a:t>, Varghese, McKeown. NSDI 2012</a:t>
            </a:r>
          </a:p>
          <a:p>
            <a:pPr marL="0" indent="0">
              <a:buNone/>
            </a:pPr>
            <a:r>
              <a:rPr lang="en-US" sz="1400" dirty="0"/>
              <a:t>[</a:t>
            </a:r>
            <a:r>
              <a:rPr lang="en-US" sz="1400" dirty="0" err="1"/>
              <a:t>Kazemian</a:t>
            </a:r>
            <a:r>
              <a:rPr lang="en-US" sz="1400" dirty="0"/>
              <a:t> 13] Real Time Network Policy Checking Using Header Space Analysis. </a:t>
            </a:r>
            <a:r>
              <a:rPr lang="en-US" sz="1400" dirty="0" err="1"/>
              <a:t>Kazemian</a:t>
            </a:r>
            <a:r>
              <a:rPr lang="en-US" sz="1400" dirty="0"/>
              <a:t>, Chan, Zeng, Varghese, McKeown, Whyte. </a:t>
            </a:r>
            <a:r>
              <a:rPr lang="en-US" sz="1400" dirty="0">
                <a:hlinkClick r:id="rId10"/>
              </a:rPr>
              <a:t>NSDI 2013</a:t>
            </a:r>
            <a:endParaRPr lang="en-US" sz="1400" dirty="0"/>
          </a:p>
          <a:p>
            <a:pPr marL="0" indent="0">
              <a:buNone/>
            </a:pPr>
            <a:r>
              <a:rPr lang="en-US" sz="1400" dirty="0"/>
              <a:t>[Khurshid 13] </a:t>
            </a:r>
            <a:r>
              <a:rPr lang="en-US" sz="1400" dirty="0" err="1">
                <a:hlinkClick r:id="rId11"/>
              </a:rPr>
              <a:t>VeriFlow</a:t>
            </a:r>
            <a:r>
              <a:rPr lang="en-US" sz="1400" dirty="0">
                <a:hlinkClick r:id="rId11"/>
              </a:rPr>
              <a:t>: Verifying Network-Wide Invariants in Real Time</a:t>
            </a:r>
            <a:r>
              <a:rPr lang="en-US" sz="1400" dirty="0"/>
              <a:t> [NSDI 2013, </a:t>
            </a:r>
            <a:r>
              <a:rPr lang="en-US" sz="1400" dirty="0" err="1"/>
              <a:t>HotSDN</a:t>
            </a:r>
            <a:r>
              <a:rPr lang="en-US" sz="1400" dirty="0"/>
              <a:t> 2012]</a:t>
            </a:r>
          </a:p>
          <a:p>
            <a:pPr marL="0" indent="0">
              <a:buNone/>
            </a:pPr>
            <a:r>
              <a:rPr lang="en-US" sz="1400" dirty="0"/>
              <a:t>[Zhang 13]: </a:t>
            </a:r>
            <a:r>
              <a:rPr lang="en-US" sz="1400" dirty="0">
                <a:hlinkClick r:id="rId12"/>
              </a:rPr>
              <a:t>SAT Based Verification of Network Data Planes</a:t>
            </a:r>
            <a:r>
              <a:rPr lang="en-US" sz="1400" dirty="0"/>
              <a:t>, Zhang, Malik. ATVA 2103</a:t>
            </a:r>
          </a:p>
          <a:p>
            <a:pPr marL="0" indent="0">
              <a:buNone/>
            </a:pPr>
            <a:r>
              <a:rPr lang="en-US" sz="1400" dirty="0"/>
              <a:t>[</a:t>
            </a:r>
            <a:r>
              <a:rPr lang="en-US" sz="1400" dirty="0" err="1"/>
              <a:t>Dobrescu</a:t>
            </a:r>
            <a:r>
              <a:rPr lang="en-US" sz="1400" dirty="0"/>
              <a:t> 14] </a:t>
            </a:r>
            <a:r>
              <a:rPr lang="en-US" sz="1400" dirty="0">
                <a:hlinkClick r:id="rId13"/>
              </a:rPr>
              <a:t>Network </a:t>
            </a:r>
            <a:r>
              <a:rPr lang="en-US" sz="1400" dirty="0" err="1">
                <a:hlinkClick r:id="rId13"/>
              </a:rPr>
              <a:t>Dataplane</a:t>
            </a:r>
            <a:r>
              <a:rPr lang="en-US" sz="1400" dirty="0">
                <a:hlinkClick r:id="rId13"/>
              </a:rPr>
              <a:t> Verification</a:t>
            </a:r>
            <a:r>
              <a:rPr lang="en-US" sz="1400" dirty="0"/>
              <a:t>. </a:t>
            </a:r>
            <a:r>
              <a:rPr lang="en-US" sz="1400" dirty="0" err="1"/>
              <a:t>Dobrescu</a:t>
            </a:r>
            <a:r>
              <a:rPr lang="en-US" sz="1400" dirty="0"/>
              <a:t>, </a:t>
            </a:r>
            <a:r>
              <a:rPr lang="en-US" sz="1400" dirty="0" err="1"/>
              <a:t>Argyraki</a:t>
            </a:r>
            <a:r>
              <a:rPr lang="en-US" sz="1400" dirty="0"/>
              <a:t>. NSDI 2014.</a:t>
            </a:r>
          </a:p>
          <a:p>
            <a:pPr marL="0" indent="0">
              <a:buNone/>
            </a:pPr>
            <a:r>
              <a:rPr lang="en-US" sz="1400" dirty="0"/>
              <a:t>[Chemeritskiy 14] </a:t>
            </a:r>
            <a:r>
              <a:rPr lang="en-US" sz="1400" i="1" dirty="0">
                <a:hlinkClick r:id="rId14"/>
              </a:rPr>
              <a:t>VERMONT - a toolset for checking SDN packet forwarding policies on-line</a:t>
            </a:r>
            <a:r>
              <a:rPr lang="en-US" sz="1400" i="1" dirty="0"/>
              <a:t>. </a:t>
            </a:r>
            <a:r>
              <a:rPr lang="en-US" sz="1400" dirty="0" err="1"/>
              <a:t>Altukhov</a:t>
            </a:r>
            <a:r>
              <a:rPr lang="en-US" sz="1400" dirty="0"/>
              <a:t>, Chemeritskiy, </a:t>
            </a:r>
            <a:r>
              <a:rPr lang="en-US" sz="1400" dirty="0" err="1"/>
              <a:t>Podymov</a:t>
            </a:r>
            <a:r>
              <a:rPr lang="en-US" sz="1400" dirty="0"/>
              <a:t>, </a:t>
            </a:r>
            <a:r>
              <a:rPr lang="en-US" sz="1400" dirty="0" err="1"/>
              <a:t>Zakharov</a:t>
            </a:r>
            <a:r>
              <a:rPr lang="en-US" sz="1400" dirty="0"/>
              <a:t> SDN&amp;NFV conference 2014.</a:t>
            </a:r>
            <a:r>
              <a:rPr lang="en-US" sz="1400" dirty="0">
                <a:hlinkClick r:id="rId14"/>
              </a:rPr>
              <a:t> </a:t>
            </a:r>
            <a:endParaRPr lang="en-US" sz="1400" dirty="0"/>
          </a:p>
          <a:p>
            <a:pPr marL="0" indent="0">
              <a:buNone/>
            </a:pPr>
            <a:r>
              <a:rPr lang="en-US" sz="1400" dirty="0"/>
              <a:t>[Jayaraman 15] </a:t>
            </a:r>
            <a:r>
              <a:rPr lang="en-US" sz="1400" dirty="0">
                <a:hlinkClick r:id="rId15"/>
              </a:rPr>
              <a:t>Automated Analysis and Debugging of Network Connectivity Policies</a:t>
            </a:r>
            <a:r>
              <a:rPr lang="en-US" sz="1400" dirty="0"/>
              <a:t>. Jayaraman, Bjorner, Outhred, Kaufman</a:t>
            </a:r>
          </a:p>
          <a:p>
            <a:pPr marL="0" indent="0">
              <a:buNone/>
            </a:pPr>
            <a:r>
              <a:rPr lang="en-US" sz="1400" dirty="0"/>
              <a:t>[Plotkin 15] Scaling Network Veriﬁcation using Symmetry and Surgery. Plotkin, Bjorner, Lopes, Rybalchenko, Varghese</a:t>
            </a:r>
          </a:p>
          <a:p>
            <a:endParaRPr lang="en-US" sz="1600" dirty="0"/>
          </a:p>
          <a:p>
            <a:endParaRPr lang="en-US" sz="1600" b="1" dirty="0"/>
          </a:p>
          <a:p>
            <a:endParaRPr lang="en-US" sz="1600" dirty="0"/>
          </a:p>
          <a:p>
            <a:endParaRPr lang="en-US" sz="1600" dirty="0"/>
          </a:p>
        </p:txBody>
      </p:sp>
    </p:spTree>
    <p:extLst>
      <p:ext uri="{BB962C8B-B14F-4D97-AF65-F5344CB8AC3E}">
        <p14:creationId xmlns:p14="http://schemas.microsoft.com/office/powerpoint/2010/main" val="8170797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74638"/>
            <a:ext cx="8961120" cy="1143000"/>
          </a:xfrm>
        </p:spPr>
        <p:txBody>
          <a:bodyPr/>
          <a:lstStyle/>
          <a:p>
            <a:r>
              <a:rPr lang="en-US" dirty="0">
                <a:solidFill>
                  <a:srgbClr val="FF0000"/>
                </a:solidFill>
              </a:rPr>
              <a:t>Control Plane Verification</a:t>
            </a:r>
          </a:p>
        </p:txBody>
      </p:sp>
      <p:sp>
        <p:nvSpPr>
          <p:cNvPr id="3" name="Content Placeholder 2"/>
          <p:cNvSpPr>
            <a:spLocks noGrp="1"/>
          </p:cNvSpPr>
          <p:nvPr>
            <p:ph idx="1"/>
          </p:nvPr>
        </p:nvSpPr>
        <p:spPr>
          <a:xfrm>
            <a:off x="457200" y="1600200"/>
            <a:ext cx="8503920" cy="4525963"/>
          </a:xfrm>
        </p:spPr>
        <p:txBody>
          <a:bodyPr/>
          <a:lstStyle/>
          <a:p>
            <a:pPr marL="0" indent="0">
              <a:buNone/>
            </a:pPr>
            <a:r>
              <a:rPr lang="en-US" sz="1600" dirty="0"/>
              <a:t>[</a:t>
            </a:r>
            <a:r>
              <a:rPr lang="en-US" sz="1600" dirty="0" err="1"/>
              <a:t>Feamster</a:t>
            </a:r>
            <a:r>
              <a:rPr lang="en-US" sz="1600" dirty="0"/>
              <a:t> 05] Detecting BGP Configuration Faults with Static Analysis. </a:t>
            </a:r>
            <a:r>
              <a:rPr lang="en-US" sz="1600" dirty="0" err="1"/>
              <a:t>Feamster</a:t>
            </a:r>
            <a:r>
              <a:rPr lang="en-US" sz="1600" dirty="0"/>
              <a:t>, Balakrishnan. NSDI 2005</a:t>
            </a:r>
          </a:p>
          <a:p>
            <a:pPr marL="0" indent="0">
              <a:buNone/>
            </a:pPr>
            <a:r>
              <a:rPr lang="en-US" sz="1600" dirty="0"/>
              <a:t>[Ball 14] </a:t>
            </a:r>
            <a:r>
              <a:rPr lang="en-US" sz="1600" dirty="0" err="1">
                <a:hlinkClick r:id="rId3"/>
              </a:rPr>
              <a:t>VeriCon</a:t>
            </a:r>
            <a:r>
              <a:rPr lang="en-US" sz="1600" dirty="0">
                <a:hlinkClick r:id="rId3"/>
              </a:rPr>
              <a:t>: Towards Verifying Controller Programs in Software-Defined Networks</a:t>
            </a:r>
            <a:r>
              <a:rPr lang="en-US" sz="1600" dirty="0"/>
              <a:t>. Ball, Bjørner, Gember, Itzhaky, Karbyshev, Sagiv, Schapira, Valadarsky. PLDI 2014</a:t>
            </a:r>
          </a:p>
          <a:p>
            <a:pPr marL="0" indent="0">
              <a:buNone/>
            </a:pPr>
            <a:r>
              <a:rPr lang="en-US" sz="1600" dirty="0"/>
              <a:t>[Nelson 14] </a:t>
            </a:r>
            <a:r>
              <a:rPr lang="en-US" sz="1600" u="sng" dirty="0" err="1">
                <a:hlinkClick r:id="rId4"/>
              </a:rPr>
              <a:t>Tierless</a:t>
            </a:r>
            <a:r>
              <a:rPr lang="en-US" sz="1600" u="sng" dirty="0">
                <a:hlinkClick r:id="rId4"/>
              </a:rPr>
              <a:t> Programming and Reasoning for Software-Defined Networks</a:t>
            </a:r>
            <a:br>
              <a:rPr lang="en-US" sz="1600" dirty="0"/>
            </a:br>
            <a:r>
              <a:rPr lang="en-US" sz="1600" dirty="0"/>
              <a:t>Nelson, Ferguson, </a:t>
            </a:r>
            <a:r>
              <a:rPr lang="en-US" sz="1600" dirty="0" err="1"/>
              <a:t>Scheer</a:t>
            </a:r>
            <a:r>
              <a:rPr lang="en-US" sz="1600" dirty="0"/>
              <a:t>, Krishnamurthi; NSDI 2014</a:t>
            </a:r>
          </a:p>
          <a:p>
            <a:pPr marL="0" indent="0">
              <a:buNone/>
            </a:pPr>
            <a:r>
              <a:rPr lang="en-US" sz="1600" dirty="0"/>
              <a:t>[Fogel 15] </a:t>
            </a:r>
            <a:r>
              <a:rPr lang="en-US" sz="1600" dirty="0">
                <a:hlinkClick r:id="rId5"/>
              </a:rPr>
              <a:t>A General Approach to Network Configuration Analysis</a:t>
            </a:r>
            <a:r>
              <a:rPr lang="en-US" sz="1600" dirty="0"/>
              <a:t>, Fogel, Fung, </a:t>
            </a:r>
            <a:r>
              <a:rPr lang="en-US" sz="1600" dirty="0" err="1"/>
              <a:t>Pedrosa</a:t>
            </a:r>
            <a:r>
              <a:rPr lang="en-US" sz="1600" dirty="0"/>
              <a:t>, Walraed-Sullivan, </a:t>
            </a:r>
            <a:r>
              <a:rPr lang="en-US" sz="1600" dirty="0" err="1"/>
              <a:t>Govindan</a:t>
            </a:r>
            <a:r>
              <a:rPr lang="en-US" sz="1600" dirty="0"/>
              <a:t>, Mahajan, Millstein. NSDI 15.</a:t>
            </a:r>
          </a:p>
          <a:p>
            <a:pPr marL="0" indent="0">
              <a:buNone/>
            </a:pPr>
            <a:r>
              <a:rPr lang="en-US" sz="1600" dirty="0"/>
              <a:t>[Nelson 15] </a:t>
            </a:r>
            <a:r>
              <a:rPr lang="en-US" sz="1600" u="sng" dirty="0">
                <a:hlinkClick r:id="rId6"/>
              </a:rPr>
              <a:t>Static Differential Program Analysis for Software-Defined Networks</a:t>
            </a:r>
            <a:br>
              <a:rPr lang="en-US" sz="1600" dirty="0"/>
            </a:br>
            <a:r>
              <a:rPr lang="en-US" sz="1600" dirty="0"/>
              <a:t>Nelson, Ferguson, Krishnamurthi; FM 2015</a:t>
            </a:r>
          </a:p>
          <a:p>
            <a:pPr marL="0" indent="0">
              <a:buNone/>
            </a:pPr>
            <a:r>
              <a:rPr lang="en-US" sz="1600" dirty="0"/>
              <a:t>[Padon 15] </a:t>
            </a:r>
            <a:r>
              <a:rPr lang="en-US" sz="1600" dirty="0">
                <a:hlinkClick r:id="rId7"/>
              </a:rPr>
              <a:t>Decentralizing SDN Policies </a:t>
            </a:r>
            <a:r>
              <a:rPr lang="en-US" sz="1600" dirty="0"/>
              <a:t>Padon </a:t>
            </a:r>
            <a:r>
              <a:rPr lang="en-US" sz="1600" dirty="0" err="1"/>
              <a:t>Immerman</a:t>
            </a:r>
            <a:r>
              <a:rPr lang="en-US" sz="1600" dirty="0"/>
              <a:t>, Karbyshev, Lahav, Sagiv, Shoham. POPL 2015</a:t>
            </a:r>
          </a:p>
          <a:p>
            <a:pPr marL="0" indent="0">
              <a:buNone/>
            </a:pPr>
            <a:r>
              <a:rPr lang="en-US" sz="1600" dirty="0"/>
              <a:t>[Foster 15] </a:t>
            </a:r>
            <a:r>
              <a:rPr lang="en-US" sz="1600" b="1" dirty="0">
                <a:hlinkClick r:id="rId8"/>
              </a:rPr>
              <a:t>A </a:t>
            </a:r>
            <a:r>
              <a:rPr lang="en-US" sz="1600" b="1" dirty="0" err="1">
                <a:hlinkClick r:id="rId8"/>
              </a:rPr>
              <a:t>Coalgebraic</a:t>
            </a:r>
            <a:r>
              <a:rPr lang="en-US" sz="1600" b="1" dirty="0">
                <a:hlinkClick r:id="rId8"/>
              </a:rPr>
              <a:t> Decision Procedure for </a:t>
            </a:r>
            <a:r>
              <a:rPr lang="en-US" sz="1600" b="1" dirty="0" err="1">
                <a:hlinkClick r:id="rId8"/>
              </a:rPr>
              <a:t>NetKAT</a:t>
            </a:r>
            <a:r>
              <a:rPr lang="en-US" sz="1600" b="1" dirty="0">
                <a:hlinkClick r:id="rId8"/>
              </a:rPr>
              <a:t> </a:t>
            </a:r>
            <a:r>
              <a:rPr lang="en-US" sz="1600" dirty="0"/>
              <a:t>Foster, Kozen, Milano, Silva, Thompson. POPL 2015</a:t>
            </a:r>
          </a:p>
          <a:p>
            <a:pPr marL="0" indent="0">
              <a:buNone/>
            </a:pPr>
            <a:endParaRPr lang="en-US" sz="1600" dirty="0"/>
          </a:p>
          <a:p>
            <a:pPr marL="0" indent="0">
              <a:buNone/>
            </a:pPr>
            <a:r>
              <a:rPr lang="en-US" sz="1600" dirty="0"/>
              <a:t> </a:t>
            </a:r>
          </a:p>
          <a:p>
            <a:endParaRPr lang="en-US" sz="1600" b="1" dirty="0"/>
          </a:p>
          <a:p>
            <a:endParaRPr lang="en-US" sz="1600" dirty="0"/>
          </a:p>
          <a:p>
            <a:endParaRPr lang="en-US" sz="1600" dirty="0"/>
          </a:p>
        </p:txBody>
      </p:sp>
    </p:spTree>
    <p:extLst>
      <p:ext uri="{BB962C8B-B14F-4D97-AF65-F5344CB8AC3E}">
        <p14:creationId xmlns:p14="http://schemas.microsoft.com/office/powerpoint/2010/main" val="10338733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Synthesis/Compilation</a:t>
            </a:r>
          </a:p>
        </p:txBody>
      </p:sp>
      <p:sp>
        <p:nvSpPr>
          <p:cNvPr id="3" name="Content Placeholder 2"/>
          <p:cNvSpPr>
            <a:spLocks noGrp="1"/>
          </p:cNvSpPr>
          <p:nvPr>
            <p:ph idx="1"/>
          </p:nvPr>
        </p:nvSpPr>
        <p:spPr/>
        <p:txBody>
          <a:bodyPr/>
          <a:lstStyle/>
          <a:p>
            <a:pPr marL="0" indent="0">
              <a:buNone/>
            </a:pPr>
            <a:r>
              <a:rPr lang="en-US" sz="1600" dirty="0"/>
              <a:t>[Sung 08] </a:t>
            </a:r>
            <a:r>
              <a:rPr lang="en-US" sz="1600" dirty="0">
                <a:hlinkClick r:id="rId3"/>
              </a:rPr>
              <a:t>Towards systematic design of enterprise networks</a:t>
            </a:r>
            <a:r>
              <a:rPr lang="en-US" sz="1600" dirty="0"/>
              <a:t> Sung, Rao, Xie, Maltz. </a:t>
            </a:r>
            <a:r>
              <a:rPr lang="en-US" sz="1600" dirty="0" err="1"/>
              <a:t>CoNEXT</a:t>
            </a:r>
            <a:r>
              <a:rPr lang="en-US" sz="1600" dirty="0"/>
              <a:t> 2008</a:t>
            </a:r>
          </a:p>
          <a:p>
            <a:pPr marL="0" indent="0">
              <a:buNone/>
            </a:pPr>
            <a:r>
              <a:rPr lang="en-US" sz="1600" dirty="0"/>
              <a:t>[Foster 11] </a:t>
            </a:r>
            <a:r>
              <a:rPr lang="en-US" sz="1600" dirty="0">
                <a:hlinkClick r:id="rId4"/>
              </a:rPr>
              <a:t>Frenetic: A Network Programming Language </a:t>
            </a:r>
            <a:r>
              <a:rPr lang="en-US" sz="1600" dirty="0"/>
              <a:t>Foster, Harrison,  Freedman, Monsanto, Rexford, Story, Walker. ICFP 2011. </a:t>
            </a:r>
          </a:p>
          <a:p>
            <a:pPr marL="0" indent="0">
              <a:buNone/>
            </a:pPr>
            <a:r>
              <a:rPr lang="en-US" sz="1600" dirty="0"/>
              <a:t>[Zhang 12] Verification and synthesis of firewalls using SAT and QBF (ICNP), 2012  Zhang, Mahmoud, Malik, </a:t>
            </a:r>
            <a:r>
              <a:rPr lang="en-US" sz="1600" dirty="0" err="1"/>
              <a:t>Narain</a:t>
            </a:r>
            <a:endParaRPr lang="en-US" sz="1600" dirty="0"/>
          </a:p>
          <a:p>
            <a:pPr marL="0" indent="0">
              <a:buNone/>
            </a:pPr>
            <a:r>
              <a:rPr lang="en-US" sz="1600" dirty="0"/>
              <a:t>[Kang 13] </a:t>
            </a:r>
            <a:r>
              <a:rPr lang="en-US" sz="1600" dirty="0">
                <a:hlinkClick r:id="rId5"/>
              </a:rPr>
              <a:t>“One Big Switch” Abstraction in Software-Defined Networks</a:t>
            </a:r>
            <a:r>
              <a:rPr lang="en-US" sz="1600" dirty="0"/>
              <a:t>, Kang, Liu,  Rexford, Walker. </a:t>
            </a:r>
            <a:r>
              <a:rPr lang="en-US" sz="1600" dirty="0" err="1"/>
              <a:t>CoNEXT</a:t>
            </a:r>
            <a:r>
              <a:rPr lang="en-US" sz="1600" dirty="0"/>
              <a:t> 2013</a:t>
            </a:r>
          </a:p>
          <a:p>
            <a:pPr marL="0" indent="0">
              <a:buNone/>
            </a:pPr>
            <a:r>
              <a:rPr lang="en-US" sz="1600" dirty="0"/>
              <a:t>[Guha 13] </a:t>
            </a:r>
            <a:r>
              <a:rPr lang="en-US" sz="1600" dirty="0">
                <a:hlinkClick r:id="rId6"/>
              </a:rPr>
              <a:t>Machine-Verified Network Controllers </a:t>
            </a:r>
            <a:r>
              <a:rPr lang="en-US" sz="1600" dirty="0"/>
              <a:t>Guha, </a:t>
            </a:r>
            <a:r>
              <a:rPr lang="en-US" sz="1600" dirty="0" err="1"/>
              <a:t>Reitblatt</a:t>
            </a:r>
            <a:r>
              <a:rPr lang="en-US" sz="1600" dirty="0"/>
              <a:t>, Foster. PLDI 2013. </a:t>
            </a:r>
          </a:p>
          <a:p>
            <a:pPr marL="0" indent="0">
              <a:buNone/>
            </a:pPr>
            <a:r>
              <a:rPr lang="en-US" sz="1600" dirty="0"/>
              <a:t>[Anderson 14] </a:t>
            </a:r>
            <a:r>
              <a:rPr lang="en-US" sz="1600" dirty="0" err="1">
                <a:hlinkClick r:id="rId7"/>
              </a:rPr>
              <a:t>NetKAT</a:t>
            </a:r>
            <a:r>
              <a:rPr lang="en-US" sz="1600" dirty="0">
                <a:hlinkClick r:id="rId7"/>
              </a:rPr>
              <a:t>: Semantic Foundations for Networks </a:t>
            </a:r>
            <a:r>
              <a:rPr lang="en-US" sz="1600" dirty="0"/>
              <a:t>Anderson, Foster, Guha, </a:t>
            </a:r>
            <a:r>
              <a:rPr lang="en-US" sz="1600" dirty="0" err="1"/>
              <a:t>Jeannin</a:t>
            </a:r>
            <a:r>
              <a:rPr lang="en-US" sz="1600" dirty="0"/>
              <a:t>, Kozen, Schlesinger, Walker. POPL 2014.</a:t>
            </a:r>
          </a:p>
          <a:p>
            <a:pPr marL="0" indent="0">
              <a:buNone/>
            </a:pPr>
            <a:r>
              <a:rPr lang="en-US" sz="1600" dirty="0"/>
              <a:t>[Jose 15] </a:t>
            </a:r>
            <a:r>
              <a:rPr lang="en-US" sz="1600" dirty="0">
                <a:hlinkClick r:id="rId8"/>
              </a:rPr>
              <a:t>Compiling P4 Programs</a:t>
            </a:r>
            <a:r>
              <a:rPr lang="en-US" sz="1600" dirty="0"/>
              <a:t>, Jose, Yan, Varghese, McKeown. NSDI 2015</a:t>
            </a:r>
          </a:p>
          <a:p>
            <a:pPr marL="0" indent="0">
              <a:buNone/>
            </a:pPr>
            <a:r>
              <a:rPr lang="en-US" sz="1600" dirty="0"/>
              <a:t>[</a:t>
            </a:r>
            <a:r>
              <a:rPr lang="en-US" sz="1600" dirty="0" err="1"/>
              <a:t>McClurg</a:t>
            </a:r>
            <a:r>
              <a:rPr lang="en-US" sz="1600" dirty="0"/>
              <a:t> 15] </a:t>
            </a:r>
            <a:r>
              <a:rPr lang="en-US" sz="1600" dirty="0">
                <a:hlinkClick r:id="rId9"/>
              </a:rPr>
              <a:t>Efficient Synthesis of Network Updates</a:t>
            </a:r>
            <a:r>
              <a:rPr lang="en-US" sz="1600" dirty="0"/>
              <a:t>. </a:t>
            </a:r>
            <a:r>
              <a:rPr lang="en-US" sz="1600" dirty="0" err="1"/>
              <a:t>McClurg</a:t>
            </a:r>
            <a:r>
              <a:rPr lang="en-US" sz="1600" dirty="0"/>
              <a:t>, Hojjat, Cerny, Foster. PLDI 2015. </a:t>
            </a:r>
          </a:p>
          <a:p>
            <a:pPr marL="0" indent="0">
              <a:buNone/>
            </a:pPr>
            <a:r>
              <a:rPr lang="en-US" sz="1600" dirty="0"/>
              <a:t>[Diekmann 15] Semantics-Preserving Simplification of Real-World Firewall Rule Sets. Diekmann, </a:t>
            </a:r>
            <a:r>
              <a:rPr lang="en-US" sz="1600" dirty="0" err="1"/>
              <a:t>Hupel</a:t>
            </a:r>
            <a:r>
              <a:rPr lang="en-US" sz="1600" dirty="0"/>
              <a:t>, Carle. FM 2015</a:t>
            </a:r>
          </a:p>
          <a:p>
            <a:endParaRPr lang="en-US" sz="1600" dirty="0"/>
          </a:p>
          <a:p>
            <a:endParaRPr lang="en-US" sz="1600" b="1" dirty="0"/>
          </a:p>
          <a:p>
            <a:endParaRPr lang="en-US" sz="1600" dirty="0"/>
          </a:p>
          <a:p>
            <a:endParaRPr lang="en-US" sz="1600" dirty="0"/>
          </a:p>
        </p:txBody>
      </p:sp>
    </p:spTree>
    <p:extLst>
      <p:ext uri="{BB962C8B-B14F-4D97-AF65-F5344CB8AC3E}">
        <p14:creationId xmlns:p14="http://schemas.microsoft.com/office/powerpoint/2010/main" val="6230294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pPr marL="0" indent="0">
              <a:buNone/>
            </a:pPr>
            <a:r>
              <a:rPr lang="en-US" sz="2000" dirty="0"/>
              <a:t>[</a:t>
            </a:r>
            <a:r>
              <a:rPr lang="en-US" sz="2000" dirty="0" err="1"/>
              <a:t>Canini</a:t>
            </a:r>
            <a:r>
              <a:rPr lang="en-US" sz="2000" dirty="0"/>
              <a:t> 12] </a:t>
            </a:r>
            <a:r>
              <a:rPr lang="en-US" sz="2000" dirty="0">
                <a:hlinkClick r:id="rId2"/>
              </a:rPr>
              <a:t>A NICE Way to Test </a:t>
            </a:r>
            <a:r>
              <a:rPr lang="en-US" sz="2000" dirty="0" err="1">
                <a:hlinkClick r:id="rId2"/>
              </a:rPr>
              <a:t>OpenFlow</a:t>
            </a:r>
            <a:r>
              <a:rPr lang="en-US" sz="2000" dirty="0">
                <a:hlinkClick r:id="rId2"/>
              </a:rPr>
              <a:t> Applications</a:t>
            </a:r>
            <a:r>
              <a:rPr lang="en-US" sz="2000" dirty="0"/>
              <a:t>, </a:t>
            </a:r>
            <a:r>
              <a:rPr lang="en-US" sz="2000" dirty="0" err="1"/>
              <a:t>Canini</a:t>
            </a:r>
            <a:r>
              <a:rPr lang="en-US" sz="2000" dirty="0"/>
              <a:t>, </a:t>
            </a:r>
            <a:r>
              <a:rPr lang="en-US" sz="2000" dirty="0" err="1"/>
              <a:t>Venzano</a:t>
            </a:r>
            <a:r>
              <a:rPr lang="en-US" sz="2000" dirty="0"/>
              <a:t>, </a:t>
            </a:r>
            <a:r>
              <a:rPr lang="en-US" sz="2000" dirty="0" err="1"/>
              <a:t>Perešíni</a:t>
            </a:r>
            <a:r>
              <a:rPr lang="en-US" sz="2000" dirty="0"/>
              <a:t>, </a:t>
            </a:r>
            <a:r>
              <a:rPr lang="en-US" sz="2000" dirty="0" err="1"/>
              <a:t>Kostić</a:t>
            </a:r>
            <a:r>
              <a:rPr lang="en-US" sz="2000" dirty="0"/>
              <a:t>, Rexford. NSDI 12.</a:t>
            </a:r>
          </a:p>
          <a:p>
            <a:pPr marL="0" indent="0">
              <a:buNone/>
            </a:pPr>
            <a:r>
              <a:rPr lang="en-US" sz="2000" dirty="0"/>
              <a:t>[Zeng 12] Automatic test packet generation. Zeng, </a:t>
            </a:r>
            <a:r>
              <a:rPr lang="en-US" sz="2000" dirty="0" err="1"/>
              <a:t>Kazemian</a:t>
            </a:r>
            <a:r>
              <a:rPr lang="en-US" sz="2000" dirty="0"/>
              <a:t>, Varghese, McKeown </a:t>
            </a:r>
            <a:r>
              <a:rPr lang="en-US" sz="2000" dirty="0" err="1">
                <a:hlinkClick r:id="rId3"/>
              </a:rPr>
              <a:t>CoNEXT</a:t>
            </a:r>
            <a:r>
              <a:rPr lang="en-US" sz="2000" dirty="0">
                <a:hlinkClick r:id="rId3"/>
              </a:rPr>
              <a:t> 2012</a:t>
            </a:r>
            <a:endParaRPr lang="en-US" sz="2000" dirty="0"/>
          </a:p>
          <a:p>
            <a:pPr marL="0" indent="0">
              <a:buNone/>
            </a:pPr>
            <a:r>
              <a:rPr lang="en-US" sz="2000" dirty="0"/>
              <a:t>[</a:t>
            </a:r>
            <a:r>
              <a:rPr lang="en-US" sz="2000" dirty="0" err="1"/>
              <a:t>Fayaz</a:t>
            </a:r>
            <a:r>
              <a:rPr lang="en-US" sz="2000" dirty="0"/>
              <a:t> 15] From Header Space to Control Space: Towards Comprehensive Control Plane Verification, </a:t>
            </a:r>
            <a:r>
              <a:rPr lang="en-US" sz="2000" dirty="0" err="1"/>
              <a:t>Fayaz</a:t>
            </a:r>
            <a:r>
              <a:rPr lang="en-US" sz="2000" dirty="0"/>
              <a:t>, Fogel, Mahajan, Millstein, </a:t>
            </a:r>
            <a:r>
              <a:rPr lang="en-US" sz="2000" dirty="0" err="1"/>
              <a:t>Sekar</a:t>
            </a:r>
            <a:r>
              <a:rPr lang="en-US" sz="2000" dirty="0"/>
              <a:t>, Varghese,</a:t>
            </a:r>
          </a:p>
          <a:p>
            <a:pPr marL="0" indent="0">
              <a:buNone/>
            </a:pPr>
            <a:r>
              <a:rPr lang="en-US" sz="2000" dirty="0"/>
              <a:t>[</a:t>
            </a:r>
            <a:r>
              <a:rPr lang="en-US" sz="2000" dirty="0" err="1"/>
              <a:t>Brucker</a:t>
            </a:r>
            <a:r>
              <a:rPr lang="en-US" sz="2000" dirty="0"/>
              <a:t> 15] Formal firewall conformance testing: an application of test and proof techniques. </a:t>
            </a:r>
            <a:r>
              <a:rPr lang="en-US" sz="2000" dirty="0" err="1"/>
              <a:t>Brucker</a:t>
            </a:r>
            <a:r>
              <a:rPr lang="en-US" sz="2000" dirty="0"/>
              <a:t>, </a:t>
            </a:r>
            <a:r>
              <a:rPr lang="en-US" sz="2000" dirty="0" err="1"/>
              <a:t>Brügger</a:t>
            </a:r>
            <a:r>
              <a:rPr lang="en-US" sz="2000" dirty="0"/>
              <a:t>, Wolff. STVR 2015.</a:t>
            </a:r>
          </a:p>
        </p:txBody>
      </p:sp>
    </p:spTree>
    <p:extLst>
      <p:ext uri="{BB962C8B-B14F-4D97-AF65-F5344CB8AC3E}">
        <p14:creationId xmlns:p14="http://schemas.microsoft.com/office/powerpoint/2010/main" val="30594469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State space exploration tools</a:t>
            </a:r>
          </a:p>
        </p:txBody>
      </p:sp>
      <p:graphicFrame>
        <p:nvGraphicFramePr>
          <p:cNvPr id="2" name="Table 1"/>
          <p:cNvGraphicFramePr>
            <a:graphicFrameLocks noGrp="1"/>
          </p:cNvGraphicFramePr>
          <p:nvPr>
            <p:extLst/>
          </p:nvPr>
        </p:nvGraphicFramePr>
        <p:xfrm>
          <a:off x="1620982" y="2125266"/>
          <a:ext cx="6096000" cy="31775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a:t>Tool</a:t>
                      </a:r>
                    </a:p>
                  </a:txBody>
                  <a:tcPr marL="68580" marR="68580" marT="34290" marB="34290"/>
                </a:tc>
                <a:tc gridSpan="2">
                  <a:txBody>
                    <a:bodyPr/>
                    <a:lstStyle/>
                    <a:p>
                      <a:r>
                        <a:rPr lang="en-US" sz="1400" dirty="0"/>
                        <a:t>What it does</a:t>
                      </a:r>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8130">
                <a:tc>
                  <a:txBody>
                    <a:bodyPr/>
                    <a:lstStyle/>
                    <a:p>
                      <a:r>
                        <a:rPr lang="en-US" sz="1400" dirty="0">
                          <a:sym typeface="Wingdings" panose="05000000000000000000" pitchFamily="2" charset="2"/>
                        </a:rPr>
                        <a:t>SMV</a:t>
                      </a:r>
                      <a:endParaRPr lang="en-US" sz="1400" dirty="0"/>
                    </a:p>
                  </a:txBody>
                  <a:tcPr marL="68580" marR="68580" marT="34290" marB="34290"/>
                </a:tc>
                <a:tc>
                  <a:txBody>
                    <a:bodyPr/>
                    <a:lstStyle/>
                    <a:p>
                      <a:r>
                        <a:rPr lang="en-US" sz="1400" dirty="0"/>
                        <a:t>Symbolic Model Verifier</a:t>
                      </a:r>
                    </a:p>
                  </a:txBody>
                  <a:tcPr marL="68580" marR="68580" marT="34290" marB="34290"/>
                </a:tc>
                <a:tc>
                  <a:txBody>
                    <a:bodyPr/>
                    <a:lstStyle/>
                    <a:p>
                      <a:r>
                        <a:rPr lang="en-US" sz="1400" dirty="0">
                          <a:sym typeface="Wingdings" panose="05000000000000000000" pitchFamily="2" charset="2"/>
                        </a:rPr>
                        <a:t>McMillan</a:t>
                      </a:r>
                      <a:endParaRPr lang="en-US" sz="1400" dirty="0"/>
                    </a:p>
                  </a:txBody>
                  <a:tcPr marL="68580" marR="68580" marT="34290" marB="34290"/>
                </a:tc>
                <a:extLst>
                  <a:ext uri="{0D108BD9-81ED-4DB2-BD59-A6C34878D82A}">
                    <a16:rowId xmlns:a16="http://schemas.microsoft.com/office/drawing/2014/main" val="385227604"/>
                  </a:ext>
                </a:extLst>
              </a:tr>
              <a:tr h="278130">
                <a:tc>
                  <a:txBody>
                    <a:bodyPr/>
                    <a:lstStyle/>
                    <a:p>
                      <a:r>
                        <a:rPr lang="en-US" sz="1400" dirty="0" err="1">
                          <a:sym typeface="Wingdings" panose="05000000000000000000" pitchFamily="2" charset="2"/>
                        </a:rPr>
                        <a:t>NuSMV</a:t>
                      </a:r>
                      <a:endParaRPr lang="en-US" sz="1400" dirty="0"/>
                    </a:p>
                  </a:txBody>
                  <a:tcPr marL="68580" marR="68580" marT="34290" marB="34290"/>
                </a:tc>
                <a:tc>
                  <a:txBody>
                    <a:bodyPr/>
                    <a:lstStyle/>
                    <a:p>
                      <a:r>
                        <a:rPr lang="en-US" sz="1400" dirty="0">
                          <a:sym typeface="Wingdings" panose="05000000000000000000" pitchFamily="2" charset="2"/>
                        </a:rPr>
                        <a:t>De facto symbolic model checker today</a:t>
                      </a:r>
                      <a:endParaRPr lang="en-US" sz="1400" dirty="0"/>
                    </a:p>
                  </a:txBody>
                  <a:tcPr marL="68580" marR="68580" marT="34290" marB="34290"/>
                </a:tc>
                <a:tc>
                  <a:txBody>
                    <a:bodyPr/>
                    <a:lstStyle/>
                    <a:p>
                      <a:r>
                        <a:rPr lang="en-US" sz="1400" dirty="0"/>
                        <a:t>Cimatti</a:t>
                      </a:r>
                    </a:p>
                  </a:txBody>
                  <a:tcPr marL="68580" marR="68580" marT="34290" marB="34290"/>
                </a:tc>
                <a:extLst>
                  <a:ext uri="{0D108BD9-81ED-4DB2-BD59-A6C34878D82A}">
                    <a16:rowId xmlns:a16="http://schemas.microsoft.com/office/drawing/2014/main" val="3069723402"/>
                  </a:ext>
                </a:extLst>
              </a:tr>
              <a:tr h="480060">
                <a:tc>
                  <a:txBody>
                    <a:bodyPr/>
                    <a:lstStyle/>
                    <a:p>
                      <a:r>
                        <a:rPr lang="en-US" sz="1400" dirty="0">
                          <a:sym typeface="Wingdings" panose="05000000000000000000" pitchFamily="2" charset="2"/>
                        </a:rPr>
                        <a:t>SPIN </a:t>
                      </a:r>
                      <a:endParaRPr lang="en-US" sz="1400" dirty="0"/>
                    </a:p>
                  </a:txBody>
                  <a:tcPr marL="68580" marR="68580" marT="34290" marB="34290"/>
                </a:tc>
                <a:tc>
                  <a:txBody>
                    <a:bodyPr/>
                    <a:lstStyle/>
                    <a:p>
                      <a:r>
                        <a:rPr lang="en-US" sz="1400" dirty="0">
                          <a:sym typeface="Wingdings" panose="05000000000000000000" pitchFamily="2" charset="2"/>
                        </a:rPr>
                        <a:t>Explicit state model checker (good for protocols)</a:t>
                      </a:r>
                      <a:endParaRPr lang="en-US" sz="1400" dirty="0"/>
                    </a:p>
                  </a:txBody>
                  <a:tcPr marL="68580" marR="68580" marT="34290" marB="34290"/>
                </a:tc>
                <a:tc>
                  <a:txBody>
                    <a:bodyPr/>
                    <a:lstStyle/>
                    <a:p>
                      <a:r>
                        <a:rPr lang="en-US" sz="1400" dirty="0" err="1"/>
                        <a:t>Holzmann</a:t>
                      </a:r>
                      <a:endParaRPr lang="en-US" sz="1400" dirty="0"/>
                    </a:p>
                  </a:txBody>
                  <a:tcPr marL="68580" marR="68580" marT="34290" marB="34290"/>
                </a:tc>
                <a:extLst>
                  <a:ext uri="{0D108BD9-81ED-4DB2-BD59-A6C34878D82A}">
                    <a16:rowId xmlns:a16="http://schemas.microsoft.com/office/drawing/2014/main" val="1771292723"/>
                  </a:ext>
                </a:extLst>
              </a:tr>
              <a:tr h="480060">
                <a:tc>
                  <a:txBody>
                    <a:bodyPr/>
                    <a:lstStyle/>
                    <a:p>
                      <a:r>
                        <a:rPr lang="en-US" sz="1400" dirty="0">
                          <a:sym typeface="Wingdings" panose="05000000000000000000" pitchFamily="2" charset="2"/>
                        </a:rPr>
                        <a:t>Impact</a:t>
                      </a:r>
                      <a:endParaRPr lang="en-US" sz="1400" dirty="0"/>
                    </a:p>
                  </a:txBody>
                  <a:tcPr marL="68580" marR="68580" marT="34290" marB="34290"/>
                </a:tc>
                <a:tc>
                  <a:txBody>
                    <a:bodyPr/>
                    <a:lstStyle/>
                    <a:p>
                      <a:r>
                        <a:rPr lang="en-US" sz="1400" dirty="0">
                          <a:sym typeface="Wingdings" panose="05000000000000000000" pitchFamily="2" charset="2"/>
                        </a:rPr>
                        <a:t>Symbolic model checking algorithm based on interpolants and SAT </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McMillan</a:t>
                      </a:r>
                      <a:endParaRPr lang="en-US" sz="1400" dirty="0"/>
                    </a:p>
                    <a:p>
                      <a:endParaRPr lang="en-US" sz="1400" dirty="0"/>
                    </a:p>
                  </a:txBody>
                  <a:tcPr marL="68580" marR="68580" marT="34290" marB="34290"/>
                </a:tc>
                <a:extLst>
                  <a:ext uri="{0D108BD9-81ED-4DB2-BD59-A6C34878D82A}">
                    <a16:rowId xmlns:a16="http://schemas.microsoft.com/office/drawing/2014/main" val="3308164545"/>
                  </a:ext>
                </a:extLst>
              </a:tr>
              <a:tr h="480060">
                <a:tc>
                  <a:txBody>
                    <a:bodyPr/>
                    <a:lstStyle/>
                    <a:p>
                      <a:r>
                        <a:rPr lang="en-US" sz="1400" dirty="0">
                          <a:sym typeface="Wingdings" panose="05000000000000000000" pitchFamily="2" charset="2"/>
                        </a:rPr>
                        <a:t>IC3 </a:t>
                      </a:r>
                      <a:endParaRPr lang="en-US" sz="1400" dirty="0"/>
                    </a:p>
                  </a:txBody>
                  <a:tcPr marL="68580" marR="68580" marT="34290" marB="34290"/>
                </a:tc>
                <a:tc>
                  <a:txBody>
                    <a:bodyPr/>
                    <a:lstStyle/>
                    <a:p>
                      <a:r>
                        <a:rPr lang="en-US" sz="1400" dirty="0">
                          <a:sym typeface="Wingdings" panose="05000000000000000000" pitchFamily="2" charset="2"/>
                        </a:rPr>
                        <a:t>Symbolic model checking algorithm based on inductive generalization and SAT </a:t>
                      </a:r>
                      <a:endParaRPr lang="en-US" sz="1400" dirty="0"/>
                    </a:p>
                  </a:txBody>
                  <a:tcPr marL="68580" marR="68580" marT="34290" marB="34290"/>
                </a:tc>
                <a:tc>
                  <a:txBody>
                    <a:bodyPr/>
                    <a:lstStyle/>
                    <a:p>
                      <a:r>
                        <a:rPr lang="en-US" sz="1400" dirty="0">
                          <a:sym typeface="Wingdings" panose="05000000000000000000" pitchFamily="2" charset="2"/>
                        </a:rPr>
                        <a:t>Bradley</a:t>
                      </a:r>
                      <a:endParaRPr lang="en-US" sz="1400" dirty="0"/>
                    </a:p>
                  </a:txBody>
                  <a:tcPr marL="68580" marR="68580" marT="34290" marB="34290"/>
                </a:tc>
                <a:extLst>
                  <a:ext uri="{0D108BD9-81ED-4DB2-BD59-A6C34878D82A}">
                    <a16:rowId xmlns:a16="http://schemas.microsoft.com/office/drawing/2014/main" val="471718541"/>
                  </a:ext>
                </a:extLst>
              </a:tr>
              <a:tr h="278130">
                <a:tc>
                  <a:txBody>
                    <a:bodyPr/>
                    <a:lstStyle/>
                    <a:p>
                      <a:r>
                        <a:rPr lang="en-US" sz="1400" dirty="0">
                          <a:sym typeface="Wingdings" panose="05000000000000000000" pitchFamily="2" charset="2"/>
                        </a:rPr>
                        <a:t>Klee</a:t>
                      </a:r>
                      <a:endParaRPr lang="en-US" sz="1400" dirty="0"/>
                    </a:p>
                  </a:txBody>
                  <a:tcPr marL="68580" marR="68580" marT="34290" marB="34290"/>
                </a:tc>
                <a:tc>
                  <a:txBody>
                    <a:bodyPr/>
                    <a:lstStyle/>
                    <a:p>
                      <a:r>
                        <a:rPr lang="en-US" sz="1400" dirty="0">
                          <a:sym typeface="Wingdings" panose="05000000000000000000" pitchFamily="2" charset="2"/>
                        </a:rPr>
                        <a:t>Symbolic state space explorer for</a:t>
                      </a:r>
                      <a:r>
                        <a:rPr lang="en-US" sz="1400" baseline="0" dirty="0">
                          <a:sym typeface="Wingdings" panose="05000000000000000000" pitchFamily="2" charset="2"/>
                        </a:rPr>
                        <a:t> C</a:t>
                      </a:r>
                      <a:endParaRPr lang="en-US" sz="1400" dirty="0"/>
                    </a:p>
                  </a:txBody>
                  <a:tcPr marL="68580" marR="68580" marT="34290" marB="34290"/>
                </a:tc>
                <a:tc>
                  <a:txBody>
                    <a:bodyPr/>
                    <a:lstStyle/>
                    <a:p>
                      <a:r>
                        <a:rPr lang="en-US" sz="1400" dirty="0" err="1"/>
                        <a:t>Engler</a:t>
                      </a:r>
                      <a:endParaRPr lang="en-US" sz="1400" dirty="0"/>
                    </a:p>
                  </a:txBody>
                  <a:tcPr marL="68580" marR="68580" marT="34290" marB="34290"/>
                </a:tc>
                <a:extLst>
                  <a:ext uri="{0D108BD9-81ED-4DB2-BD59-A6C34878D82A}">
                    <a16:rowId xmlns:a16="http://schemas.microsoft.com/office/drawing/2014/main" val="2591336419"/>
                  </a:ext>
                </a:extLst>
              </a:tr>
              <a:tr h="278130">
                <a:tc>
                  <a:txBody>
                    <a:bodyPr/>
                    <a:lstStyle/>
                    <a:p>
                      <a:r>
                        <a:rPr lang="en-US" sz="1400" dirty="0">
                          <a:sym typeface="Wingdings" panose="05000000000000000000" pitchFamily="2" charset="2"/>
                        </a:rPr>
                        <a:t>SAGE</a:t>
                      </a:r>
                      <a:endParaRPr lang="en-US" sz="1400" dirty="0"/>
                    </a:p>
                  </a:txBody>
                  <a:tcPr marL="68580" marR="68580" marT="34290" marB="34290"/>
                </a:tc>
                <a:tc>
                  <a:txBody>
                    <a:bodyPr/>
                    <a:lstStyle/>
                    <a:p>
                      <a:r>
                        <a:rPr lang="en-US" sz="1400" dirty="0">
                          <a:sym typeface="Wingdings" panose="05000000000000000000" pitchFamily="2" charset="2"/>
                        </a:rPr>
                        <a:t>Dynamic symbolic execution engine</a:t>
                      </a:r>
                      <a:endParaRPr lang="en-US" sz="1400" dirty="0"/>
                    </a:p>
                  </a:txBody>
                  <a:tcPr marL="68580" marR="68580" marT="34290" marB="34290"/>
                </a:tc>
                <a:tc>
                  <a:txBody>
                    <a:bodyPr/>
                    <a:lstStyle/>
                    <a:p>
                      <a:r>
                        <a:rPr lang="en-US" sz="1400" dirty="0"/>
                        <a:t>Godefroid</a:t>
                      </a:r>
                    </a:p>
                  </a:txBody>
                  <a:tcPr marL="68580" marR="68580" marT="34290" marB="34290"/>
                </a:tc>
                <a:extLst>
                  <a:ext uri="{0D108BD9-81ED-4DB2-BD59-A6C34878D82A}">
                    <a16:rowId xmlns:a16="http://schemas.microsoft.com/office/drawing/2014/main" val="1901433742"/>
                  </a:ext>
                </a:extLst>
              </a:tr>
              <a:tr h="278130">
                <a:tc>
                  <a:txBody>
                    <a:bodyPr/>
                    <a:lstStyle/>
                    <a:p>
                      <a:r>
                        <a:rPr lang="en-US" sz="1400" dirty="0" err="1">
                          <a:sym typeface="Wingdings" panose="05000000000000000000" pitchFamily="2" charset="2"/>
                        </a:rPr>
                        <a:t>Pex</a:t>
                      </a:r>
                      <a:endParaRPr lang="en-US" sz="1400" dirty="0"/>
                    </a:p>
                  </a:txBody>
                  <a:tcPr marL="68580" marR="68580" marT="34290" marB="34290"/>
                </a:tc>
                <a:tc>
                  <a:txBody>
                    <a:bodyPr/>
                    <a:lstStyle/>
                    <a:p>
                      <a:r>
                        <a:rPr lang="en-US" sz="1400" dirty="0">
                          <a:sym typeface="Wingdings" panose="05000000000000000000" pitchFamily="2" charset="2"/>
                        </a:rPr>
                        <a:t>Dynamic symbolic execution for .NET</a:t>
                      </a:r>
                      <a:endParaRPr lang="en-US" sz="1400" dirty="0"/>
                    </a:p>
                  </a:txBody>
                  <a:tcPr marL="68580" marR="68580" marT="34290" marB="34290"/>
                </a:tc>
                <a:tc>
                  <a:txBody>
                    <a:bodyPr/>
                    <a:lstStyle/>
                    <a:p>
                      <a:r>
                        <a:rPr lang="en-US" sz="1400" dirty="0"/>
                        <a:t>Tillmann, Halleux</a:t>
                      </a:r>
                    </a:p>
                  </a:txBody>
                  <a:tcPr marL="68580" marR="68580" marT="34290" marB="34290"/>
                </a:tc>
                <a:extLst>
                  <a:ext uri="{0D108BD9-81ED-4DB2-BD59-A6C34878D82A}">
                    <a16:rowId xmlns:a16="http://schemas.microsoft.com/office/drawing/2014/main" val="3067174837"/>
                  </a:ext>
                </a:extLst>
              </a:tr>
            </a:tbl>
          </a:graphicData>
        </a:graphic>
      </p:graphicFrame>
    </p:spTree>
    <p:extLst>
      <p:ext uri="{BB962C8B-B14F-4D97-AF65-F5344CB8AC3E}">
        <p14:creationId xmlns:p14="http://schemas.microsoft.com/office/powerpoint/2010/main" val="8293680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Logic toolbox</a:t>
            </a:r>
          </a:p>
        </p:txBody>
      </p:sp>
      <p:graphicFrame>
        <p:nvGraphicFramePr>
          <p:cNvPr id="3" name="Table 2"/>
          <p:cNvGraphicFramePr>
            <a:graphicFrameLocks noGrp="1"/>
          </p:cNvGraphicFramePr>
          <p:nvPr>
            <p:extLst/>
          </p:nvPr>
        </p:nvGraphicFramePr>
        <p:xfrm>
          <a:off x="1640032" y="2060214"/>
          <a:ext cx="6102350" cy="368046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1031197790"/>
                    </a:ext>
                  </a:extLst>
                </a:gridCol>
                <a:gridCol w="4888230">
                  <a:extLst>
                    <a:ext uri="{9D8B030D-6E8A-4147-A177-3AD203B41FA5}">
                      <a16:colId xmlns:a16="http://schemas.microsoft.com/office/drawing/2014/main" val="3983012893"/>
                    </a:ext>
                  </a:extLst>
                </a:gridCol>
                <a:gridCol w="162560">
                  <a:extLst>
                    <a:ext uri="{9D8B030D-6E8A-4147-A177-3AD203B41FA5}">
                      <a16:colId xmlns:a16="http://schemas.microsoft.com/office/drawing/2014/main" val="3113016674"/>
                    </a:ext>
                  </a:extLst>
                </a:gridCol>
              </a:tblGrid>
              <a:tr h="278130">
                <a:tc>
                  <a:txBody>
                    <a:bodyPr/>
                    <a:lstStyle/>
                    <a:p>
                      <a:r>
                        <a:rPr lang="en-US" sz="1400" dirty="0"/>
                        <a:t>Tool</a:t>
                      </a:r>
                    </a:p>
                  </a:txBody>
                  <a:tcPr marL="68580" marR="68580" marT="34290" marB="34290"/>
                </a:tc>
                <a:tc gridSpan="2">
                  <a:txBody>
                    <a:bodyPr/>
                    <a:lstStyle/>
                    <a:p>
                      <a:r>
                        <a:rPr lang="en-US" sz="1400" dirty="0"/>
                        <a:t>What it</a:t>
                      </a:r>
                      <a:r>
                        <a:rPr lang="en-US" sz="1400" baseline="0" dirty="0"/>
                        <a:t> is</a:t>
                      </a:r>
                      <a:endParaRPr lang="en-US" sz="1400" dirty="0"/>
                    </a:p>
                  </a:txBody>
                  <a:tcPr marL="68580" marR="68580" marT="34290" marB="34290"/>
                </a:tc>
                <a:tc hMerge="1">
                  <a:txBody>
                    <a:bodyPr/>
                    <a:lstStyle/>
                    <a:p>
                      <a:endParaRPr lang="en-US"/>
                    </a:p>
                  </a:txBody>
                  <a:tcPr/>
                </a:tc>
                <a:extLst>
                  <a:ext uri="{0D108BD9-81ED-4DB2-BD59-A6C34878D82A}">
                    <a16:rowId xmlns:a16="http://schemas.microsoft.com/office/drawing/2014/main" val="4247988415"/>
                  </a:ext>
                </a:extLst>
              </a:tr>
              <a:tr h="480060">
                <a:tc>
                  <a:txBody>
                    <a:bodyPr/>
                    <a:lstStyle/>
                    <a:p>
                      <a:r>
                        <a:rPr lang="en-US" sz="1400" dirty="0">
                          <a:sym typeface="Wingdings" panose="05000000000000000000" pitchFamily="2" charset="2"/>
                        </a:rPr>
                        <a:t>CTL</a:t>
                      </a:r>
                      <a:endParaRPr lang="en-US" sz="1400" dirty="0"/>
                    </a:p>
                  </a:txBody>
                  <a:tcPr marL="68580" marR="68580" marT="34290" marB="34290"/>
                </a:tc>
                <a:tc>
                  <a:txBody>
                    <a:bodyPr/>
                    <a:lstStyle/>
                    <a:p>
                      <a:r>
                        <a:rPr lang="en-US" sz="1400" dirty="0"/>
                        <a:t>Computational Tree Logic</a:t>
                      </a:r>
                    </a:p>
                    <a:p>
                      <a:r>
                        <a:rPr lang="en-US" sz="1400" dirty="0"/>
                        <a:t>Lets you specify properties of computations</a:t>
                      </a:r>
                    </a:p>
                  </a:txBody>
                  <a:tcPr marL="68580" marR="68580" marT="34290" marB="34290"/>
                </a:tc>
                <a:tc rowSpan="6">
                  <a:txBody>
                    <a:bodyPr/>
                    <a:lstStyle/>
                    <a:p>
                      <a:endParaRPr lang="en-US" sz="1400"/>
                    </a:p>
                  </a:txBody>
                  <a:tcPr marL="68580" marR="68580" marT="34290" marB="34290"/>
                </a:tc>
                <a:extLst>
                  <a:ext uri="{0D108BD9-81ED-4DB2-BD59-A6C34878D82A}">
                    <a16:rowId xmlns:a16="http://schemas.microsoft.com/office/drawing/2014/main" val="1734299551"/>
                  </a:ext>
                </a:extLst>
              </a:tr>
              <a:tr h="480060">
                <a:tc>
                  <a:txBody>
                    <a:bodyPr/>
                    <a:lstStyle/>
                    <a:p>
                      <a:r>
                        <a:rPr lang="en-US" sz="1400" dirty="0">
                          <a:sym typeface="Wingdings" panose="05000000000000000000" pitchFamily="2" charset="2"/>
                        </a:rPr>
                        <a:t>LTL</a:t>
                      </a:r>
                      <a:endParaRPr lang="en-US" sz="1400" dirty="0"/>
                    </a:p>
                  </a:txBody>
                  <a:tcPr marL="68580" marR="68580" marT="34290" marB="34290"/>
                </a:tc>
                <a:tc>
                  <a:txBody>
                    <a:bodyPr/>
                    <a:lstStyle/>
                    <a:p>
                      <a:r>
                        <a:rPr lang="en-US" sz="1400" dirty="0">
                          <a:sym typeface="Wingdings" panose="05000000000000000000" pitchFamily="2" charset="2"/>
                        </a:rPr>
                        <a:t>Linear Time Temporal Logic</a:t>
                      </a:r>
                    </a:p>
                    <a:p>
                      <a:r>
                        <a:rPr lang="en-US" sz="1400" dirty="0">
                          <a:sym typeface="Wingdings" panose="05000000000000000000" pitchFamily="2" charset="2"/>
                        </a:rPr>
                        <a:t>Lets</a:t>
                      </a:r>
                      <a:r>
                        <a:rPr lang="en-US" sz="1400" baseline="0" dirty="0">
                          <a:sym typeface="Wingdings" panose="05000000000000000000" pitchFamily="2" charset="2"/>
                        </a:rPr>
                        <a:t> you specify with fairness assumptions</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2508672455"/>
                  </a:ext>
                </a:extLst>
              </a:tr>
              <a:tr h="480060">
                <a:tc>
                  <a:txBody>
                    <a:bodyPr/>
                    <a:lstStyle/>
                    <a:p>
                      <a:r>
                        <a:rPr lang="en-US" sz="1400" dirty="0" err="1">
                          <a:sym typeface="Wingdings" panose="05000000000000000000" pitchFamily="2" charset="2"/>
                        </a:rPr>
                        <a:t>Datalog</a:t>
                      </a:r>
                      <a:endParaRPr lang="en-US" sz="1400" dirty="0"/>
                    </a:p>
                  </a:txBody>
                  <a:tcPr marL="68580" marR="68580" marT="34290" marB="34290"/>
                </a:tc>
                <a:tc>
                  <a:txBody>
                    <a:bodyPr/>
                    <a:lstStyle/>
                    <a:p>
                      <a:r>
                        <a:rPr lang="en-US" sz="1400" dirty="0">
                          <a:sym typeface="Wingdings" panose="05000000000000000000" pitchFamily="2" charset="2"/>
                        </a:rPr>
                        <a:t>Horn</a:t>
                      </a:r>
                      <a:r>
                        <a:rPr lang="en-US" sz="1400" baseline="0" dirty="0">
                          <a:sym typeface="Wingdings" panose="05000000000000000000" pitchFamily="2" charset="2"/>
                        </a:rPr>
                        <a:t> Clauses without function symbols</a:t>
                      </a:r>
                    </a:p>
                    <a:p>
                      <a:r>
                        <a:rPr lang="en-US" sz="1400" baseline="0" dirty="0">
                          <a:sym typeface="Wingdings" panose="05000000000000000000" pitchFamily="2" charset="2"/>
                        </a:rPr>
                        <a:t>Lets you define sets by induction </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194340757"/>
                  </a:ext>
                </a:extLst>
              </a:tr>
              <a:tr h="480060">
                <a:tc>
                  <a:txBody>
                    <a:bodyPr/>
                    <a:lstStyle/>
                    <a:p>
                      <a:r>
                        <a:rPr lang="en-US" sz="1400" dirty="0">
                          <a:sym typeface="Wingdings" panose="05000000000000000000" pitchFamily="2" charset="2"/>
                        </a:rPr>
                        <a:t>FO+TC</a:t>
                      </a:r>
                      <a:endParaRPr lang="en-US" sz="1400" dirty="0"/>
                    </a:p>
                  </a:txBody>
                  <a:tcPr marL="68580" marR="68580" marT="34290" marB="34290"/>
                </a:tc>
                <a:tc>
                  <a:txBody>
                    <a:bodyPr/>
                    <a:lstStyle/>
                    <a:p>
                      <a:r>
                        <a:rPr lang="en-US" sz="1400" dirty="0">
                          <a:sym typeface="Wingdings" panose="05000000000000000000" pitchFamily="2" charset="2"/>
                        </a:rPr>
                        <a:t>First order</a:t>
                      </a:r>
                      <a:r>
                        <a:rPr lang="en-US" sz="1400" baseline="0" dirty="0">
                          <a:sym typeface="Wingdings" panose="05000000000000000000" pitchFamily="2" charset="2"/>
                        </a:rPr>
                        <a:t> logic with transitive closure</a:t>
                      </a:r>
                    </a:p>
                    <a:p>
                      <a:r>
                        <a:rPr lang="en-US" sz="1400" baseline="0" dirty="0">
                          <a:sym typeface="Wingdings" panose="05000000000000000000" pitchFamily="2" charset="2"/>
                        </a:rPr>
                        <a:t>Lets you take transitive closure of binary relation</a:t>
                      </a:r>
                      <a:endParaRPr lang="en-US" sz="1400" dirty="0"/>
                    </a:p>
                  </a:txBody>
                  <a:tcPr marL="68580" marR="68580" marT="34290" marB="34290"/>
                </a:tc>
                <a:tc vMerge="1">
                  <a:txBody>
                    <a:bodyPr/>
                    <a:lstStyle/>
                    <a:p>
                      <a:endParaRPr lang="en-US"/>
                    </a:p>
                  </a:txBody>
                  <a:tcPr/>
                </a:tc>
                <a:extLst>
                  <a:ext uri="{0D108BD9-81ED-4DB2-BD59-A6C34878D82A}">
                    <a16:rowId xmlns:a16="http://schemas.microsoft.com/office/drawing/2014/main" val="685696117"/>
                  </a:ext>
                </a:extLst>
              </a:tr>
              <a:tr h="685800">
                <a:tc>
                  <a:txBody>
                    <a:bodyPr/>
                    <a:lstStyle/>
                    <a:p>
                      <a:r>
                        <a:rPr lang="en-US" sz="1400" dirty="0"/>
                        <a:t>KAT</a:t>
                      </a:r>
                    </a:p>
                  </a:txBody>
                  <a:tcPr marL="68580" marR="68580" marT="34290" marB="34290"/>
                </a:tc>
                <a:tc>
                  <a:txBody>
                    <a:bodyPr/>
                    <a:lstStyle/>
                    <a:p>
                      <a:r>
                        <a:rPr lang="en-US" sz="1400" dirty="0">
                          <a:sym typeface="Wingdings" panose="05000000000000000000" pitchFamily="2" charset="2"/>
                        </a:rPr>
                        <a:t>Kleene Algebra with Tests</a:t>
                      </a:r>
                    </a:p>
                    <a:p>
                      <a:r>
                        <a:rPr lang="en-US" sz="1400" dirty="0">
                          <a:sym typeface="Wingdings" panose="05000000000000000000" pitchFamily="2" charset="2"/>
                        </a:rPr>
                        <a:t>Lets</a:t>
                      </a:r>
                      <a:r>
                        <a:rPr lang="en-US" sz="1400" baseline="0" dirty="0">
                          <a:sym typeface="Wingdings" panose="05000000000000000000" pitchFamily="2" charset="2"/>
                        </a:rPr>
                        <a:t> you write down programs as a regular expression with conditional statements</a:t>
                      </a:r>
                      <a:endParaRPr lang="en-US" sz="1400" dirty="0"/>
                    </a:p>
                  </a:txBody>
                  <a:tcPr marL="68580" marR="68580" marT="34290" marB="34290"/>
                </a:tc>
                <a:tc vMerge="1">
                  <a:txBody>
                    <a:bodyPr/>
                    <a:lstStyle/>
                    <a:p>
                      <a:endParaRPr lang="en-US" dirty="0"/>
                    </a:p>
                  </a:txBody>
                  <a:tcPr/>
                </a:tc>
                <a:extLst>
                  <a:ext uri="{0D108BD9-81ED-4DB2-BD59-A6C34878D82A}">
                    <a16:rowId xmlns:a16="http://schemas.microsoft.com/office/drawing/2014/main" val="2013924264"/>
                  </a:ext>
                </a:extLst>
              </a:tr>
              <a:tr h="685800">
                <a:tc>
                  <a:txBody>
                    <a:bodyPr/>
                    <a:lstStyle/>
                    <a:p>
                      <a:r>
                        <a:rPr lang="en-US" sz="1400" dirty="0"/>
                        <a:t>Relational Algebra </a:t>
                      </a:r>
                    </a:p>
                    <a:p>
                      <a:r>
                        <a:rPr lang="en-US" sz="1400" dirty="0"/>
                        <a:t>(in Alloy)</a:t>
                      </a:r>
                    </a:p>
                  </a:txBody>
                  <a:tcPr marL="68580" marR="68580" marT="34290" marB="34290"/>
                </a:tc>
                <a:tc>
                  <a:txBody>
                    <a:bodyPr/>
                    <a:lstStyle/>
                    <a:p>
                      <a:r>
                        <a:rPr lang="en-US" sz="1400" dirty="0"/>
                        <a:t>Similar</a:t>
                      </a:r>
                      <a:r>
                        <a:rPr lang="en-US" sz="1400" baseline="0" dirty="0"/>
                        <a:t> to FO+TC but composition of relations is first-class</a:t>
                      </a:r>
                    </a:p>
                    <a:p>
                      <a:endParaRPr lang="en-US" sz="1400" dirty="0"/>
                    </a:p>
                  </a:txBody>
                  <a:tcPr marL="68580" marR="68580" marT="34290" marB="34290"/>
                </a:tc>
                <a:tc vMerge="1">
                  <a:txBody>
                    <a:bodyPr/>
                    <a:lstStyle/>
                    <a:p>
                      <a:endParaRPr lang="en-US" dirty="0"/>
                    </a:p>
                  </a:txBody>
                  <a:tcPr/>
                </a:tc>
                <a:extLst>
                  <a:ext uri="{0D108BD9-81ED-4DB2-BD59-A6C34878D82A}">
                    <a16:rowId xmlns:a16="http://schemas.microsoft.com/office/drawing/2014/main" val="3876078294"/>
                  </a:ext>
                </a:extLst>
              </a:tr>
            </a:tbl>
          </a:graphicData>
        </a:graphic>
      </p:graphicFrame>
    </p:spTree>
    <p:extLst>
      <p:ext uri="{BB962C8B-B14F-4D97-AF65-F5344CB8AC3E}">
        <p14:creationId xmlns:p14="http://schemas.microsoft.com/office/powerpoint/2010/main" val="1218820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Road Map</a:t>
            </a:r>
          </a:p>
        </p:txBody>
      </p:sp>
      <p:sp>
        <p:nvSpPr>
          <p:cNvPr id="3" name="Content Placeholder 2"/>
          <p:cNvSpPr>
            <a:spLocks noGrp="1"/>
          </p:cNvSpPr>
          <p:nvPr>
            <p:ph idx="1"/>
          </p:nvPr>
        </p:nvSpPr>
        <p:spPr/>
        <p:txBody>
          <a:bodyPr/>
          <a:lstStyle/>
          <a:p>
            <a:pPr defTabSz="914400"/>
            <a:r>
              <a:rPr lang="en-US" sz="2800" dirty="0"/>
              <a:t>Introduction to Formal Methods</a:t>
            </a:r>
          </a:p>
          <a:p>
            <a:pPr defTabSz="914400"/>
            <a:r>
              <a:rPr lang="en-US" sz="2800" dirty="0">
                <a:solidFill>
                  <a:srgbClr val="00B050"/>
                </a:solidFill>
              </a:rPr>
              <a:t>Data Plane </a:t>
            </a:r>
            <a:r>
              <a:rPr lang="en-US" sz="2800" dirty="0"/>
              <a:t>Verification</a:t>
            </a:r>
          </a:p>
          <a:p>
            <a:pPr marL="685800" lvl="1">
              <a:buFont typeface="Arial" panose="020B0604020202020204" pitchFamily="34" charset="0"/>
              <a:buChar char="•"/>
            </a:pPr>
            <a:r>
              <a:rPr lang="en-US" sz="2400" dirty="0"/>
              <a:t>One counterexample</a:t>
            </a:r>
          </a:p>
          <a:p>
            <a:pPr marL="685800" lvl="1">
              <a:buFont typeface="Arial" panose="020B0604020202020204" pitchFamily="34" charset="0"/>
              <a:buChar char="•"/>
            </a:pPr>
            <a:r>
              <a:rPr lang="en-US" sz="2400" dirty="0"/>
              <a:t>All counterexamples</a:t>
            </a:r>
          </a:p>
          <a:p>
            <a:pPr marL="685800" lvl="1">
              <a:buFont typeface="Arial" panose="020B0604020202020204" pitchFamily="34" charset="0"/>
              <a:buChar char="•"/>
            </a:pPr>
            <a:r>
              <a:rPr lang="en-US" sz="2400" dirty="0"/>
              <a:t>Optimizations</a:t>
            </a:r>
          </a:p>
          <a:p>
            <a:pPr marL="685800" lvl="1">
              <a:buFont typeface="Arial" panose="020B0604020202020204" pitchFamily="34" charset="0"/>
              <a:buChar char="•"/>
            </a:pPr>
            <a:r>
              <a:rPr lang="en-US" sz="2400" dirty="0"/>
              <a:t>Adding Functionality</a:t>
            </a:r>
          </a:p>
          <a:p>
            <a:pPr defTabSz="914400"/>
            <a:r>
              <a:rPr lang="en-US" sz="2800" dirty="0">
                <a:solidFill>
                  <a:srgbClr val="00B050"/>
                </a:solidFill>
              </a:rPr>
              <a:t>Data Plane </a:t>
            </a:r>
            <a:r>
              <a:rPr lang="en-US" sz="2800" dirty="0"/>
              <a:t>Testing</a:t>
            </a:r>
          </a:p>
          <a:p>
            <a:pPr defTabSz="914400"/>
            <a:r>
              <a:rPr lang="en-US" sz="2800" dirty="0">
                <a:solidFill>
                  <a:srgbClr val="FF0000"/>
                </a:solidFill>
              </a:rPr>
              <a:t>Control Plane </a:t>
            </a:r>
            <a:r>
              <a:rPr lang="en-US" sz="2800" dirty="0"/>
              <a:t>Verification</a:t>
            </a:r>
          </a:p>
          <a:p>
            <a:pPr defTabSz="914400"/>
            <a:r>
              <a:rPr lang="en-US" sz="2800" dirty="0">
                <a:solidFill>
                  <a:srgbClr val="FF0000"/>
                </a:solidFill>
              </a:rPr>
              <a:t>Control Plane </a:t>
            </a:r>
            <a:r>
              <a:rPr lang="en-US" sz="2800" dirty="0"/>
              <a:t>Testing</a:t>
            </a:r>
          </a:p>
          <a:p>
            <a:pPr defTabSz="914400"/>
            <a:r>
              <a:rPr lang="en-US" sz="2800" dirty="0"/>
              <a:t>Synthesis, Semantics</a:t>
            </a:r>
          </a:p>
          <a:p>
            <a:pPr marL="0" indent="0">
              <a:buNone/>
            </a:pPr>
            <a:endParaRPr lang="en-US" dirty="0"/>
          </a:p>
        </p:txBody>
      </p:sp>
    </p:spTree>
    <p:extLst>
      <p:ext uri="{BB962C8B-B14F-4D97-AF65-F5344CB8AC3E}">
        <p14:creationId xmlns:p14="http://schemas.microsoft.com/office/powerpoint/2010/main" val="12666840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Proof and specification assistants</a:t>
            </a:r>
          </a:p>
        </p:txBody>
      </p:sp>
      <p:graphicFrame>
        <p:nvGraphicFramePr>
          <p:cNvPr id="2" name="Table 1"/>
          <p:cNvGraphicFramePr>
            <a:graphicFrameLocks noGrp="1"/>
          </p:cNvGraphicFramePr>
          <p:nvPr>
            <p:extLst>
              <p:ext uri="{D42A27DB-BD31-4B8C-83A1-F6EECF244321}">
                <p14:modId xmlns:p14="http://schemas.microsoft.com/office/powerpoint/2010/main" val="3122576840"/>
              </p:ext>
            </p:extLst>
          </p:nvPr>
        </p:nvGraphicFramePr>
        <p:xfrm>
          <a:off x="1600794" y="2418676"/>
          <a:ext cx="6096000" cy="169164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a:t>Tool</a:t>
                      </a:r>
                    </a:p>
                  </a:txBody>
                  <a:tcPr marL="68580" marR="68580" marT="34290" marB="34290"/>
                </a:tc>
                <a:tc gridSpan="2">
                  <a:txBody>
                    <a:bodyPr/>
                    <a:lstStyle/>
                    <a:p>
                      <a:r>
                        <a:rPr lang="en-US" sz="1400" dirty="0"/>
                        <a:t>What it does</a:t>
                      </a:r>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8130">
                <a:tc>
                  <a:txBody>
                    <a:bodyPr/>
                    <a:lstStyle/>
                    <a:p>
                      <a:r>
                        <a:rPr lang="en-US" sz="1400" dirty="0">
                          <a:sym typeface="Wingdings" panose="05000000000000000000" pitchFamily="2" charset="2"/>
                        </a:rPr>
                        <a:t>Coq</a:t>
                      </a:r>
                      <a:endParaRPr lang="en-US" sz="1400" dirty="0"/>
                    </a:p>
                  </a:txBody>
                  <a:tcPr marL="68580" marR="68580" marT="34290" marB="34290"/>
                </a:tc>
                <a:tc>
                  <a:txBody>
                    <a:bodyPr/>
                    <a:lstStyle/>
                    <a:p>
                      <a:r>
                        <a:rPr lang="en-US" sz="1400" dirty="0"/>
                        <a:t>Interactive</a:t>
                      </a:r>
                      <a:r>
                        <a:rPr lang="en-US" sz="1400" baseline="0" dirty="0"/>
                        <a:t> proof assistant</a:t>
                      </a:r>
                      <a:endParaRPr lang="en-US" sz="1400" dirty="0"/>
                    </a:p>
                  </a:txBody>
                  <a:tcPr marL="68580" marR="68580" marT="34290" marB="34290"/>
                </a:tc>
                <a:tc>
                  <a:txBody>
                    <a:bodyPr/>
                    <a:lstStyle/>
                    <a:p>
                      <a:r>
                        <a:rPr lang="en-US" sz="1400" baseline="0" dirty="0" err="1"/>
                        <a:t>Coquand</a:t>
                      </a:r>
                      <a:r>
                        <a:rPr lang="en-US" sz="1400" baseline="0" dirty="0"/>
                        <a:t> +</a:t>
                      </a:r>
                      <a:endParaRPr lang="en-US" sz="1400" dirty="0"/>
                    </a:p>
                  </a:txBody>
                  <a:tcPr marL="68580" marR="68580" marT="34290" marB="34290"/>
                </a:tc>
                <a:extLst>
                  <a:ext uri="{0D108BD9-81ED-4DB2-BD59-A6C34878D82A}">
                    <a16:rowId xmlns:a16="http://schemas.microsoft.com/office/drawing/2014/main" val="981032369"/>
                  </a:ext>
                </a:extLst>
              </a:tr>
              <a:tr h="278130">
                <a:tc>
                  <a:txBody>
                    <a:bodyPr/>
                    <a:lstStyle/>
                    <a:p>
                      <a:r>
                        <a:rPr lang="en-US" sz="1400" dirty="0">
                          <a:sym typeface="Wingdings" panose="05000000000000000000" pitchFamily="2" charset="2"/>
                        </a:rPr>
                        <a:t>Isabelle</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Interactive</a:t>
                      </a:r>
                      <a:r>
                        <a:rPr lang="en-US" sz="1400" baseline="0" dirty="0"/>
                        <a:t> proof assistant</a:t>
                      </a:r>
                      <a:endParaRPr lang="en-US" sz="1400" dirty="0"/>
                    </a:p>
                  </a:txBody>
                  <a:tcPr marL="68580" marR="68580" marT="34290" marB="34290"/>
                </a:tc>
                <a:tc>
                  <a:txBody>
                    <a:bodyPr/>
                    <a:lstStyle/>
                    <a:p>
                      <a:r>
                        <a:rPr lang="en-US" sz="1400" dirty="0"/>
                        <a:t>Nipkow, Paulson</a:t>
                      </a:r>
                    </a:p>
                  </a:txBody>
                  <a:tcPr marL="68580" marR="68580" marT="34290" marB="34290"/>
                </a:tc>
                <a:extLst>
                  <a:ext uri="{0D108BD9-81ED-4DB2-BD59-A6C34878D82A}">
                    <a16:rowId xmlns:a16="http://schemas.microsoft.com/office/drawing/2014/main" val="1198127299"/>
                  </a:ext>
                </a:extLst>
              </a:tr>
              <a:tr h="278130">
                <a:tc>
                  <a:txBody>
                    <a:bodyPr/>
                    <a:lstStyle/>
                    <a:p>
                      <a:r>
                        <a:rPr lang="en-US" sz="1400" dirty="0"/>
                        <a:t>ACL2</a:t>
                      </a:r>
                    </a:p>
                  </a:txBody>
                  <a:tcPr marL="68580" marR="68580" marT="34290" marB="34290"/>
                </a:tc>
                <a:tc>
                  <a:txBody>
                    <a:bodyPr/>
                    <a:lstStyle/>
                    <a:p>
                      <a:r>
                        <a:rPr lang="en-US" sz="1400" dirty="0"/>
                        <a:t>A Computational Logic proof assistant</a:t>
                      </a:r>
                    </a:p>
                  </a:txBody>
                  <a:tcPr marL="68580" marR="68580" marT="34290" marB="34290"/>
                </a:tc>
                <a:tc>
                  <a:txBody>
                    <a:bodyPr/>
                    <a:lstStyle/>
                    <a:p>
                      <a:r>
                        <a:rPr lang="en-US" sz="1400" dirty="0"/>
                        <a:t>Boyer,</a:t>
                      </a:r>
                      <a:r>
                        <a:rPr lang="en-US" sz="1400" baseline="0" dirty="0"/>
                        <a:t> Moore</a:t>
                      </a:r>
                      <a:endParaRPr lang="en-US" sz="1400" dirty="0"/>
                    </a:p>
                  </a:txBody>
                  <a:tcPr marL="68580" marR="68580" marT="34290" marB="34290"/>
                </a:tc>
                <a:extLst>
                  <a:ext uri="{0D108BD9-81ED-4DB2-BD59-A6C34878D82A}">
                    <a16:rowId xmlns:a16="http://schemas.microsoft.com/office/drawing/2014/main" val="173646191"/>
                  </a:ext>
                </a:extLst>
              </a:tr>
              <a:tr h="278130">
                <a:tc>
                  <a:txBody>
                    <a:bodyPr/>
                    <a:lstStyle/>
                    <a:p>
                      <a:r>
                        <a:rPr lang="en-US" sz="1400" dirty="0"/>
                        <a:t>Alloy</a:t>
                      </a:r>
                    </a:p>
                  </a:txBody>
                  <a:tcPr marL="68580" marR="68580" marT="34290" marB="34290"/>
                </a:tc>
                <a:tc>
                  <a:txBody>
                    <a:bodyPr/>
                    <a:lstStyle/>
                    <a:p>
                      <a:r>
                        <a:rPr lang="en-US" sz="1400" dirty="0"/>
                        <a:t>Relational algebra specification environment</a:t>
                      </a:r>
                    </a:p>
                  </a:txBody>
                  <a:tcPr marL="68580" marR="68580" marT="34290" marB="34290"/>
                </a:tc>
                <a:tc>
                  <a:txBody>
                    <a:bodyPr/>
                    <a:lstStyle/>
                    <a:p>
                      <a:r>
                        <a:rPr lang="en-US" sz="1400" dirty="0"/>
                        <a:t>Jackson</a:t>
                      </a:r>
                    </a:p>
                  </a:txBody>
                  <a:tcPr marL="68580" marR="68580" marT="34290" marB="34290"/>
                </a:tc>
                <a:extLst>
                  <a:ext uri="{0D108BD9-81ED-4DB2-BD59-A6C34878D82A}">
                    <a16:rowId xmlns:a16="http://schemas.microsoft.com/office/drawing/2014/main" val="1299605265"/>
                  </a:ext>
                </a:extLst>
              </a:tr>
              <a:tr h="278130">
                <a:tc>
                  <a:txBody>
                    <a:bodyPr/>
                    <a:lstStyle/>
                    <a:p>
                      <a:r>
                        <a:rPr lang="en-US" sz="1400" dirty="0"/>
                        <a:t>PVS</a:t>
                      </a:r>
                    </a:p>
                  </a:txBody>
                  <a:tcPr marL="68580" marR="68580" marT="34290" marB="34290"/>
                </a:tc>
                <a:tc>
                  <a:txBody>
                    <a:bodyPr/>
                    <a:lstStyle/>
                    <a:p>
                      <a:r>
                        <a:rPr lang="en-US" sz="1400" dirty="0"/>
                        <a:t>Interactive proof assistant</a:t>
                      </a:r>
                    </a:p>
                  </a:txBody>
                  <a:tcPr marL="68580" marR="68580" marT="34290" marB="34290"/>
                </a:tc>
                <a:tc>
                  <a:txBody>
                    <a:bodyPr/>
                    <a:lstStyle/>
                    <a:p>
                      <a:r>
                        <a:rPr lang="en-US" sz="1400" dirty="0" err="1"/>
                        <a:t>Owre</a:t>
                      </a:r>
                      <a:r>
                        <a:rPr lang="en-US" sz="1400" dirty="0"/>
                        <a:t>+ </a:t>
                      </a:r>
                    </a:p>
                  </a:txBody>
                  <a:tcPr marL="68580" marR="68580" marT="34290" marB="34290"/>
                </a:tc>
                <a:extLst>
                  <a:ext uri="{0D108BD9-81ED-4DB2-BD59-A6C34878D82A}">
                    <a16:rowId xmlns:a16="http://schemas.microsoft.com/office/drawing/2014/main" val="656215460"/>
                  </a:ext>
                </a:extLst>
              </a:tr>
            </a:tbl>
          </a:graphicData>
        </a:graphic>
      </p:graphicFrame>
    </p:spTree>
    <p:extLst>
      <p:ext uri="{BB962C8B-B14F-4D97-AF65-F5344CB8AC3E}">
        <p14:creationId xmlns:p14="http://schemas.microsoft.com/office/powerpoint/2010/main" val="36790328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Automatic theorem prover toolbox</a:t>
            </a:r>
          </a:p>
        </p:txBody>
      </p:sp>
      <p:graphicFrame>
        <p:nvGraphicFramePr>
          <p:cNvPr id="6" name="Table 5"/>
          <p:cNvGraphicFramePr>
            <a:graphicFrameLocks noGrp="1"/>
          </p:cNvGraphicFramePr>
          <p:nvPr>
            <p:extLst/>
          </p:nvPr>
        </p:nvGraphicFramePr>
        <p:xfrm>
          <a:off x="1524000" y="2436744"/>
          <a:ext cx="6096000" cy="2750820"/>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30563974"/>
                    </a:ext>
                  </a:extLst>
                </a:gridCol>
                <a:gridCol w="3360420">
                  <a:extLst>
                    <a:ext uri="{9D8B030D-6E8A-4147-A177-3AD203B41FA5}">
                      <a16:colId xmlns:a16="http://schemas.microsoft.com/office/drawing/2014/main" val="1159735027"/>
                    </a:ext>
                  </a:extLst>
                </a:gridCol>
                <a:gridCol w="1684020">
                  <a:extLst>
                    <a:ext uri="{9D8B030D-6E8A-4147-A177-3AD203B41FA5}">
                      <a16:colId xmlns:a16="http://schemas.microsoft.com/office/drawing/2014/main" val="54468824"/>
                    </a:ext>
                  </a:extLst>
                </a:gridCol>
              </a:tblGrid>
              <a:tr h="278130">
                <a:tc>
                  <a:txBody>
                    <a:bodyPr/>
                    <a:lstStyle/>
                    <a:p>
                      <a:r>
                        <a:rPr lang="en-US" sz="1400" dirty="0"/>
                        <a:t>Tool</a:t>
                      </a:r>
                    </a:p>
                  </a:txBody>
                  <a:tcPr marL="68580" marR="68580" marT="34290" marB="34290"/>
                </a:tc>
                <a:tc gridSpan="2">
                  <a:txBody>
                    <a:bodyPr/>
                    <a:lstStyle/>
                    <a:p>
                      <a:r>
                        <a:rPr lang="en-US" sz="1400" dirty="0"/>
                        <a:t>What it does</a:t>
                      </a:r>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480060">
                <a:tc>
                  <a:txBody>
                    <a:bodyPr/>
                    <a:lstStyle/>
                    <a:p>
                      <a:r>
                        <a:rPr lang="en-US" sz="1400" dirty="0"/>
                        <a:t>Z3</a:t>
                      </a:r>
                    </a:p>
                  </a:txBody>
                  <a:tcPr marL="68580" marR="68580" marT="34290" marB="34290"/>
                </a:tc>
                <a:tc>
                  <a:txBody>
                    <a:bodyPr/>
                    <a:lstStyle/>
                    <a:p>
                      <a:r>
                        <a:rPr lang="en-US" sz="1400" dirty="0"/>
                        <a:t>SMT solver</a:t>
                      </a:r>
                    </a:p>
                  </a:txBody>
                  <a:tcPr marL="68580" marR="68580" marT="34290" marB="34290"/>
                </a:tc>
                <a:tc>
                  <a:txBody>
                    <a:bodyPr/>
                    <a:lstStyle/>
                    <a:p>
                      <a:r>
                        <a:rPr lang="en-US" sz="1400" dirty="0"/>
                        <a:t>de Moura, Bjorner, Wintersteiger</a:t>
                      </a:r>
                    </a:p>
                  </a:txBody>
                  <a:tcPr marL="68580" marR="68580" marT="34290" marB="34290"/>
                </a:tc>
                <a:extLst>
                  <a:ext uri="{0D108BD9-81ED-4DB2-BD59-A6C34878D82A}">
                    <a16:rowId xmlns:a16="http://schemas.microsoft.com/office/drawing/2014/main" val="3480262828"/>
                  </a:ext>
                </a:extLst>
              </a:tr>
              <a:tr h="278130">
                <a:tc>
                  <a:txBody>
                    <a:bodyPr/>
                    <a:lstStyle/>
                    <a:p>
                      <a:r>
                        <a:rPr lang="en-US" sz="1400" dirty="0"/>
                        <a:t>Yices2</a:t>
                      </a:r>
                    </a:p>
                  </a:txBody>
                  <a:tcPr marL="68580" marR="68580" marT="34290" marB="34290"/>
                </a:tc>
                <a:tc>
                  <a:txBody>
                    <a:bodyPr/>
                    <a:lstStyle/>
                    <a:p>
                      <a:r>
                        <a:rPr lang="en-US" sz="1400" dirty="0"/>
                        <a:t>SMT solver</a:t>
                      </a:r>
                    </a:p>
                  </a:txBody>
                  <a:tcPr marL="68580" marR="68580" marT="34290" marB="34290"/>
                </a:tc>
                <a:tc>
                  <a:txBody>
                    <a:bodyPr/>
                    <a:lstStyle/>
                    <a:p>
                      <a:r>
                        <a:rPr lang="en-US" sz="1400" dirty="0"/>
                        <a:t>Dutertre</a:t>
                      </a:r>
                    </a:p>
                  </a:txBody>
                  <a:tcPr marL="68580" marR="68580" marT="34290" marB="34290"/>
                </a:tc>
                <a:extLst>
                  <a:ext uri="{0D108BD9-81ED-4DB2-BD59-A6C34878D82A}">
                    <a16:rowId xmlns:a16="http://schemas.microsoft.com/office/drawing/2014/main" val="3500903595"/>
                  </a:ext>
                </a:extLst>
              </a:tr>
              <a:tr h="278130">
                <a:tc>
                  <a:txBody>
                    <a:bodyPr/>
                    <a:lstStyle/>
                    <a:p>
                      <a:r>
                        <a:rPr lang="en-US" sz="1400" dirty="0"/>
                        <a:t>CVC4</a:t>
                      </a:r>
                    </a:p>
                  </a:txBody>
                  <a:tcPr marL="68580" marR="68580" marT="34290" marB="34290"/>
                </a:tc>
                <a:tc>
                  <a:txBody>
                    <a:bodyPr/>
                    <a:lstStyle/>
                    <a:p>
                      <a:r>
                        <a:rPr lang="en-US" sz="1400" dirty="0"/>
                        <a:t>SMT solver</a:t>
                      </a:r>
                    </a:p>
                  </a:txBody>
                  <a:tcPr marL="68580" marR="68580" marT="34290" marB="34290"/>
                </a:tc>
                <a:tc>
                  <a:txBody>
                    <a:bodyPr/>
                    <a:lstStyle/>
                    <a:p>
                      <a:r>
                        <a:rPr lang="en-US" sz="1400" dirty="0"/>
                        <a:t>Barrett</a:t>
                      </a:r>
                    </a:p>
                  </a:txBody>
                  <a:tcPr marL="68580" marR="68580" marT="34290" marB="34290"/>
                </a:tc>
                <a:extLst>
                  <a:ext uri="{0D108BD9-81ED-4DB2-BD59-A6C34878D82A}">
                    <a16:rowId xmlns:a16="http://schemas.microsoft.com/office/drawing/2014/main" val="930766379"/>
                  </a:ext>
                </a:extLst>
              </a:tr>
              <a:tr h="278130">
                <a:tc>
                  <a:txBody>
                    <a:bodyPr/>
                    <a:lstStyle/>
                    <a:p>
                      <a:r>
                        <a:rPr lang="en-US" sz="1400" dirty="0"/>
                        <a:t>MathSAT4</a:t>
                      </a:r>
                    </a:p>
                  </a:txBody>
                  <a:tcPr marL="68580" marR="68580" marT="34290" marB="34290"/>
                </a:tc>
                <a:tc>
                  <a:txBody>
                    <a:bodyPr/>
                    <a:lstStyle/>
                    <a:p>
                      <a:r>
                        <a:rPr lang="en-US" sz="1400" dirty="0"/>
                        <a:t>SMT solver</a:t>
                      </a:r>
                    </a:p>
                  </a:txBody>
                  <a:tcPr marL="68580" marR="68580" marT="34290" marB="34290"/>
                </a:tc>
                <a:tc>
                  <a:txBody>
                    <a:bodyPr/>
                    <a:lstStyle/>
                    <a:p>
                      <a:r>
                        <a:rPr lang="en-US" sz="1400" dirty="0"/>
                        <a:t>Griggio</a:t>
                      </a:r>
                    </a:p>
                  </a:txBody>
                  <a:tcPr marL="68580" marR="68580" marT="34290" marB="34290"/>
                </a:tc>
                <a:extLst>
                  <a:ext uri="{0D108BD9-81ED-4DB2-BD59-A6C34878D82A}">
                    <a16:rowId xmlns:a16="http://schemas.microsoft.com/office/drawing/2014/main" val="2529419656"/>
                  </a:ext>
                </a:extLst>
              </a:tr>
              <a:tr h="278130">
                <a:tc>
                  <a:txBody>
                    <a:bodyPr/>
                    <a:lstStyle/>
                    <a:p>
                      <a:r>
                        <a:rPr lang="en-US" sz="1400" dirty="0" err="1"/>
                        <a:t>MiniSAT</a:t>
                      </a:r>
                      <a:endParaRPr lang="en-US" sz="1400" dirty="0"/>
                    </a:p>
                  </a:txBody>
                  <a:tcPr marL="68580" marR="68580" marT="34290" marB="34290"/>
                </a:tc>
                <a:tc>
                  <a:txBody>
                    <a:bodyPr/>
                    <a:lstStyle/>
                    <a:p>
                      <a:r>
                        <a:rPr lang="en-US" sz="1400" dirty="0"/>
                        <a:t>SAT solver</a:t>
                      </a:r>
                    </a:p>
                  </a:txBody>
                  <a:tcPr marL="68580" marR="68580" marT="34290" marB="34290"/>
                </a:tc>
                <a:tc>
                  <a:txBody>
                    <a:bodyPr/>
                    <a:lstStyle/>
                    <a:p>
                      <a:r>
                        <a:rPr lang="en-US" sz="1400" dirty="0" err="1"/>
                        <a:t>Een</a:t>
                      </a:r>
                      <a:r>
                        <a:rPr lang="en-US" sz="1400" dirty="0"/>
                        <a:t>,</a:t>
                      </a:r>
                      <a:r>
                        <a:rPr lang="en-US" sz="1400" baseline="0" dirty="0"/>
                        <a:t> </a:t>
                      </a:r>
                      <a:r>
                        <a:rPr lang="en-US" sz="1400" dirty="0" err="1"/>
                        <a:t>Soerenson</a:t>
                      </a:r>
                      <a:endParaRPr lang="en-US" sz="1400" dirty="0"/>
                    </a:p>
                  </a:txBody>
                  <a:tcPr marL="68580" marR="68580" marT="34290" marB="34290"/>
                </a:tc>
                <a:extLst>
                  <a:ext uri="{0D108BD9-81ED-4DB2-BD59-A6C34878D82A}">
                    <a16:rowId xmlns:a16="http://schemas.microsoft.com/office/drawing/2014/main" val="2651685138"/>
                  </a:ext>
                </a:extLst>
              </a:tr>
              <a:tr h="278130">
                <a:tc>
                  <a:txBody>
                    <a:bodyPr/>
                    <a:lstStyle/>
                    <a:p>
                      <a:r>
                        <a:rPr lang="en-US" sz="1400" dirty="0" err="1"/>
                        <a:t>Lingeling</a:t>
                      </a:r>
                      <a:endParaRPr lang="en-US" sz="1400" dirty="0"/>
                    </a:p>
                  </a:txBody>
                  <a:tcPr marL="68580" marR="68580" marT="34290" marB="34290"/>
                </a:tc>
                <a:tc>
                  <a:txBody>
                    <a:bodyPr/>
                    <a:lstStyle/>
                    <a:p>
                      <a:r>
                        <a:rPr lang="en-US" sz="1400" dirty="0"/>
                        <a:t>SAT solver</a:t>
                      </a:r>
                    </a:p>
                  </a:txBody>
                  <a:tcPr marL="68580" marR="68580" marT="34290" marB="34290"/>
                </a:tc>
                <a:tc>
                  <a:txBody>
                    <a:bodyPr/>
                    <a:lstStyle/>
                    <a:p>
                      <a:r>
                        <a:rPr lang="en-US" sz="1400" dirty="0"/>
                        <a:t>Biere</a:t>
                      </a:r>
                    </a:p>
                  </a:txBody>
                  <a:tcPr marL="68580" marR="68580" marT="34290" marB="34290"/>
                </a:tc>
                <a:extLst>
                  <a:ext uri="{0D108BD9-81ED-4DB2-BD59-A6C34878D82A}">
                    <a16:rowId xmlns:a16="http://schemas.microsoft.com/office/drawing/2014/main" val="3283953924"/>
                  </a:ext>
                </a:extLst>
              </a:tr>
              <a:tr h="278130">
                <a:tc>
                  <a:txBody>
                    <a:bodyPr/>
                    <a:lstStyle/>
                    <a:p>
                      <a:r>
                        <a:rPr lang="en-US" sz="1400" dirty="0" err="1"/>
                        <a:t>BuDDy</a:t>
                      </a:r>
                      <a:endParaRPr lang="en-US" sz="1400" dirty="0"/>
                    </a:p>
                  </a:txBody>
                  <a:tcPr marL="68580" marR="68580" marT="34290" marB="34290"/>
                </a:tc>
                <a:tc>
                  <a:txBody>
                    <a:bodyPr/>
                    <a:lstStyle/>
                    <a:p>
                      <a:r>
                        <a:rPr lang="en-US" sz="1400" dirty="0"/>
                        <a:t>BDD package</a:t>
                      </a:r>
                    </a:p>
                  </a:txBody>
                  <a:tcPr marL="68580" marR="68580" marT="34290" marB="34290"/>
                </a:tc>
                <a:tc>
                  <a:txBody>
                    <a:bodyPr/>
                    <a:lstStyle/>
                    <a:p>
                      <a:r>
                        <a:rPr lang="en-US" sz="1400" dirty="0"/>
                        <a:t>Lind</a:t>
                      </a:r>
                    </a:p>
                  </a:txBody>
                  <a:tcPr marL="68580" marR="68580" marT="34290" marB="34290"/>
                </a:tc>
                <a:extLst>
                  <a:ext uri="{0D108BD9-81ED-4DB2-BD59-A6C34878D82A}">
                    <a16:rowId xmlns:a16="http://schemas.microsoft.com/office/drawing/2014/main" val="2845249735"/>
                  </a:ext>
                </a:extLst>
              </a:tr>
              <a:tr h="278130">
                <a:tc>
                  <a:txBody>
                    <a:bodyPr/>
                    <a:lstStyle/>
                    <a:p>
                      <a:r>
                        <a:rPr lang="en-US" sz="1400" dirty="0"/>
                        <a:t>CUDD</a:t>
                      </a:r>
                    </a:p>
                  </a:txBody>
                  <a:tcPr marL="68580" marR="68580" marT="34290" marB="34290"/>
                </a:tc>
                <a:tc>
                  <a:txBody>
                    <a:bodyPr/>
                    <a:lstStyle/>
                    <a:p>
                      <a:r>
                        <a:rPr lang="en-US" sz="1400" dirty="0"/>
                        <a:t>BDD package</a:t>
                      </a:r>
                    </a:p>
                  </a:txBody>
                  <a:tcPr marL="68580" marR="68580" marT="34290" marB="34290"/>
                </a:tc>
                <a:tc>
                  <a:txBody>
                    <a:bodyPr/>
                    <a:lstStyle/>
                    <a:p>
                      <a:r>
                        <a:rPr lang="en-US" sz="1400" dirty="0" err="1"/>
                        <a:t>Somenzi</a:t>
                      </a:r>
                      <a:endParaRPr lang="en-US" sz="1400" dirty="0"/>
                    </a:p>
                  </a:txBody>
                  <a:tcPr marL="68580" marR="68580" marT="34290" marB="34290"/>
                </a:tc>
                <a:extLst>
                  <a:ext uri="{0D108BD9-81ED-4DB2-BD59-A6C34878D82A}">
                    <a16:rowId xmlns:a16="http://schemas.microsoft.com/office/drawing/2014/main" val="1322573814"/>
                  </a:ext>
                </a:extLst>
              </a:tr>
            </a:tbl>
          </a:graphicData>
        </a:graphic>
      </p:graphicFrame>
    </p:spTree>
    <p:extLst>
      <p:ext uri="{BB962C8B-B14F-4D97-AF65-F5344CB8AC3E}">
        <p14:creationId xmlns:p14="http://schemas.microsoft.com/office/powerpoint/2010/main" val="9816270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Network Verification Tools</a:t>
            </a:r>
          </a:p>
        </p:txBody>
      </p:sp>
      <p:graphicFrame>
        <p:nvGraphicFramePr>
          <p:cNvPr id="5" name="Table 4"/>
          <p:cNvGraphicFramePr>
            <a:graphicFrameLocks noGrp="1"/>
          </p:cNvGraphicFramePr>
          <p:nvPr>
            <p:extLst>
              <p:ext uri="{D42A27DB-BD31-4B8C-83A1-F6EECF244321}">
                <p14:modId xmlns:p14="http://schemas.microsoft.com/office/powerpoint/2010/main" val="112965044"/>
              </p:ext>
            </p:extLst>
          </p:nvPr>
        </p:nvGraphicFramePr>
        <p:xfrm>
          <a:off x="332509" y="2178654"/>
          <a:ext cx="8478982" cy="3672840"/>
        </p:xfrm>
        <a:graphic>
          <a:graphicData uri="http://schemas.openxmlformats.org/drawingml/2006/table">
            <a:tbl>
              <a:tblPr firstRow="1" bandRow="1">
                <a:tableStyleId>{5C22544A-7EE6-4342-B048-85BDC9FD1C3A}</a:tableStyleId>
              </a:tblPr>
              <a:tblGrid>
                <a:gridCol w="1462625">
                  <a:extLst>
                    <a:ext uri="{9D8B030D-6E8A-4147-A177-3AD203B41FA5}">
                      <a16:colId xmlns:a16="http://schemas.microsoft.com/office/drawing/2014/main" val="30563974"/>
                    </a:ext>
                  </a:extLst>
                </a:gridCol>
                <a:gridCol w="2991611">
                  <a:extLst>
                    <a:ext uri="{9D8B030D-6E8A-4147-A177-3AD203B41FA5}">
                      <a16:colId xmlns:a16="http://schemas.microsoft.com/office/drawing/2014/main" val="1159735027"/>
                    </a:ext>
                  </a:extLst>
                </a:gridCol>
                <a:gridCol w="2064328">
                  <a:extLst>
                    <a:ext uri="{9D8B030D-6E8A-4147-A177-3AD203B41FA5}">
                      <a16:colId xmlns:a16="http://schemas.microsoft.com/office/drawing/2014/main" val="620051975"/>
                    </a:ext>
                  </a:extLst>
                </a:gridCol>
                <a:gridCol w="1960418">
                  <a:extLst>
                    <a:ext uri="{9D8B030D-6E8A-4147-A177-3AD203B41FA5}">
                      <a16:colId xmlns:a16="http://schemas.microsoft.com/office/drawing/2014/main" val="54468824"/>
                    </a:ext>
                  </a:extLst>
                </a:gridCol>
              </a:tblGrid>
              <a:tr h="274320">
                <a:tc>
                  <a:txBody>
                    <a:bodyPr/>
                    <a:lstStyle/>
                    <a:p>
                      <a:r>
                        <a:rPr lang="en-US" sz="1400" dirty="0"/>
                        <a:t>Tool</a:t>
                      </a:r>
                    </a:p>
                  </a:txBody>
                  <a:tcPr marL="68580" marR="68580" marT="34290" marB="34290"/>
                </a:tc>
                <a:tc>
                  <a:txBody>
                    <a:bodyPr/>
                    <a:lstStyle/>
                    <a:p>
                      <a:r>
                        <a:rPr lang="en-US" sz="1400" dirty="0"/>
                        <a:t>What it does</a:t>
                      </a:r>
                    </a:p>
                  </a:txBody>
                  <a:tcPr marL="68580" marR="68580" marT="34290" marB="34290"/>
                </a:tc>
                <a:tc gridSpan="2">
                  <a:txBody>
                    <a:bodyPr/>
                    <a:lstStyle/>
                    <a:p>
                      <a:r>
                        <a:rPr lang="en-US" sz="1400" dirty="0"/>
                        <a:t>Based on</a:t>
                      </a:r>
                    </a:p>
                  </a:txBody>
                  <a:tcPr marL="68580" marR="68580" marT="34290" marB="34290"/>
                </a:tc>
                <a:tc hMerge="1">
                  <a:txBody>
                    <a:bodyPr/>
                    <a:lstStyle/>
                    <a:p>
                      <a:endParaRPr lang="en-US"/>
                    </a:p>
                  </a:txBody>
                  <a:tcPr/>
                </a:tc>
                <a:extLst>
                  <a:ext uri="{0D108BD9-81ED-4DB2-BD59-A6C34878D82A}">
                    <a16:rowId xmlns:a16="http://schemas.microsoft.com/office/drawing/2014/main" val="630153864"/>
                  </a:ext>
                </a:extLst>
              </a:tr>
              <a:tr h="274320">
                <a:tc>
                  <a:txBody>
                    <a:bodyPr/>
                    <a:lstStyle/>
                    <a:p>
                      <a:r>
                        <a:rPr lang="en-US" sz="1400" dirty="0"/>
                        <a:t>Margrave</a:t>
                      </a:r>
                    </a:p>
                  </a:txBody>
                  <a:tcPr marL="68580" marR="68580" marT="34290" marB="34290"/>
                </a:tc>
                <a:tc>
                  <a:txBody>
                    <a:bodyPr/>
                    <a:lstStyle/>
                    <a:p>
                      <a:r>
                        <a:rPr lang="en-US" sz="1400" dirty="0"/>
                        <a:t>Specification</a:t>
                      </a:r>
                      <a:r>
                        <a:rPr lang="en-US" sz="1400" baseline="0" dirty="0"/>
                        <a:t> Environment</a:t>
                      </a:r>
                      <a:endParaRPr lang="en-US" sz="1400" dirty="0"/>
                    </a:p>
                  </a:txBody>
                  <a:tcPr marL="68580" marR="68580" marT="34290" marB="34290"/>
                </a:tc>
                <a:tc>
                  <a:txBody>
                    <a:bodyPr/>
                    <a:lstStyle/>
                    <a:p>
                      <a:r>
                        <a:rPr lang="en-US" sz="1400" dirty="0"/>
                        <a:t>Alloy</a:t>
                      </a:r>
                    </a:p>
                  </a:txBody>
                  <a:tcPr marL="68580" marR="68580" marT="34290" marB="34290"/>
                </a:tc>
                <a:tc>
                  <a:txBody>
                    <a:bodyPr/>
                    <a:lstStyle/>
                    <a:p>
                      <a:r>
                        <a:rPr lang="en-US" sz="1400" dirty="0"/>
                        <a:t>Nelson,</a:t>
                      </a:r>
                      <a:r>
                        <a:rPr lang="en-US" sz="1400" baseline="0" dirty="0"/>
                        <a:t> Krishnamurthi</a:t>
                      </a:r>
                      <a:endParaRPr lang="en-US" sz="1400" dirty="0"/>
                    </a:p>
                  </a:txBody>
                  <a:tcPr marL="68580" marR="68580" marT="34290" marB="34290"/>
                </a:tc>
                <a:extLst>
                  <a:ext uri="{0D108BD9-81ED-4DB2-BD59-A6C34878D82A}">
                    <a16:rowId xmlns:a16="http://schemas.microsoft.com/office/drawing/2014/main" val="3480262828"/>
                  </a:ext>
                </a:extLst>
              </a:tr>
              <a:tr h="274320">
                <a:tc>
                  <a:txBody>
                    <a:bodyPr/>
                    <a:lstStyle/>
                    <a:p>
                      <a:r>
                        <a:rPr lang="en-US" sz="1400" dirty="0" err="1"/>
                        <a:t>AntEater</a:t>
                      </a:r>
                      <a:endParaRPr lang="en-US" sz="1400" dirty="0"/>
                    </a:p>
                  </a:txBody>
                  <a:tcPr marL="68580" marR="68580" marT="34290" marB="34290"/>
                </a:tc>
                <a:tc>
                  <a:txBody>
                    <a:bodyPr/>
                    <a:lstStyle/>
                    <a:p>
                      <a:r>
                        <a:rPr lang="en-US" sz="1400" dirty="0"/>
                        <a:t>Bounded Model Checker</a:t>
                      </a:r>
                    </a:p>
                  </a:txBody>
                  <a:tcPr marL="68580" marR="68580" marT="34290" marB="34290"/>
                </a:tc>
                <a:tc>
                  <a:txBody>
                    <a:bodyPr/>
                    <a:lstStyle/>
                    <a:p>
                      <a:r>
                        <a:rPr lang="en-US" sz="1400" dirty="0" err="1"/>
                        <a:t>Yices</a:t>
                      </a:r>
                      <a:endParaRPr lang="en-US" sz="1400" dirty="0"/>
                    </a:p>
                  </a:txBody>
                  <a:tcPr marL="68580" marR="68580" marT="34290" marB="34290"/>
                </a:tc>
                <a:tc>
                  <a:txBody>
                    <a:bodyPr/>
                    <a:lstStyle/>
                    <a:p>
                      <a:r>
                        <a:rPr lang="en-US" sz="1400" dirty="0"/>
                        <a:t>Godfrey</a:t>
                      </a:r>
                    </a:p>
                  </a:txBody>
                  <a:tcPr marL="68580" marR="68580" marT="34290" marB="34290"/>
                </a:tc>
                <a:extLst>
                  <a:ext uri="{0D108BD9-81ED-4DB2-BD59-A6C34878D82A}">
                    <a16:rowId xmlns:a16="http://schemas.microsoft.com/office/drawing/2014/main" val="718199256"/>
                  </a:ext>
                </a:extLst>
              </a:tr>
              <a:tr h="274320">
                <a:tc>
                  <a:txBody>
                    <a:bodyPr/>
                    <a:lstStyle/>
                    <a:p>
                      <a:r>
                        <a:rPr lang="en-US" sz="1400" dirty="0"/>
                        <a:t>Hassel</a:t>
                      </a:r>
                    </a:p>
                  </a:txBody>
                  <a:tcPr marL="68580" marR="68580" marT="34290" marB="34290"/>
                </a:tc>
                <a:tc>
                  <a:txBody>
                    <a:bodyPr/>
                    <a:lstStyle/>
                    <a:p>
                      <a:r>
                        <a:rPr lang="en-US" sz="1400" dirty="0"/>
                        <a:t>Symbolic Execution</a:t>
                      </a:r>
                      <a:r>
                        <a:rPr lang="en-US" sz="1400" baseline="0" dirty="0"/>
                        <a:t>, reachability</a:t>
                      </a:r>
                      <a:endParaRPr lang="en-US" sz="1400" dirty="0"/>
                    </a:p>
                  </a:txBody>
                  <a:tcPr marL="68580" marR="68580" marT="34290" marB="34290"/>
                </a:tc>
                <a:tc>
                  <a:txBody>
                    <a:bodyPr/>
                    <a:lstStyle/>
                    <a:p>
                      <a:r>
                        <a:rPr lang="en-US" sz="1400" dirty="0"/>
                        <a:t>Ternary bit-vectors</a:t>
                      </a:r>
                    </a:p>
                  </a:txBody>
                  <a:tcPr marL="68580" marR="68580" marT="34290" marB="34290"/>
                </a:tc>
                <a:tc>
                  <a:txBody>
                    <a:bodyPr/>
                    <a:lstStyle/>
                    <a:p>
                      <a:r>
                        <a:rPr lang="en-US" sz="1400" dirty="0" err="1"/>
                        <a:t>Peymen</a:t>
                      </a:r>
                      <a:endParaRPr lang="en-US" sz="1400" dirty="0"/>
                    </a:p>
                  </a:txBody>
                  <a:tcPr marL="68580" marR="68580" marT="34290" marB="34290"/>
                </a:tc>
                <a:extLst>
                  <a:ext uri="{0D108BD9-81ED-4DB2-BD59-A6C34878D82A}">
                    <a16:rowId xmlns:a16="http://schemas.microsoft.com/office/drawing/2014/main" val="156687578"/>
                  </a:ext>
                </a:extLst>
              </a:tr>
              <a:tr h="480060">
                <a:tc>
                  <a:txBody>
                    <a:bodyPr/>
                    <a:lstStyle/>
                    <a:p>
                      <a:r>
                        <a:rPr lang="en-US" sz="1400" dirty="0" err="1"/>
                        <a:t>NoD</a:t>
                      </a:r>
                      <a:r>
                        <a:rPr lang="en-US" sz="1400" dirty="0"/>
                        <a:t>/Z3</a:t>
                      </a:r>
                    </a:p>
                  </a:txBody>
                  <a:tcPr marL="68580" marR="68580" marT="34290" marB="34290"/>
                </a:tc>
                <a:tc>
                  <a:txBody>
                    <a:bodyPr/>
                    <a:lstStyle/>
                    <a:p>
                      <a:r>
                        <a:rPr lang="en-US" sz="1400" dirty="0"/>
                        <a:t>Network optimized </a:t>
                      </a:r>
                      <a:r>
                        <a:rPr lang="en-US" sz="1400" dirty="0" err="1"/>
                        <a:t>Datalog</a:t>
                      </a:r>
                      <a:r>
                        <a:rPr lang="en-US" sz="1400" dirty="0"/>
                        <a:t>, </a:t>
                      </a:r>
                      <a:r>
                        <a:rPr lang="en-US" sz="1400" baseline="0" dirty="0"/>
                        <a:t>reachability</a:t>
                      </a:r>
                      <a:endParaRPr lang="en-US" sz="1400" dirty="0"/>
                    </a:p>
                  </a:txBody>
                  <a:tcPr marL="68580" marR="68580" marT="34290" marB="34290"/>
                </a:tc>
                <a:tc>
                  <a:txBody>
                    <a:bodyPr/>
                    <a:lstStyle/>
                    <a:p>
                      <a:r>
                        <a:rPr lang="en-US" sz="1400" dirty="0" err="1"/>
                        <a:t>Datalog</a:t>
                      </a:r>
                      <a:r>
                        <a:rPr lang="en-US" sz="1400" baseline="0" dirty="0"/>
                        <a:t> + ternary bit-vectors</a:t>
                      </a:r>
                      <a:endParaRPr lang="en-US" sz="1400" dirty="0"/>
                    </a:p>
                  </a:txBody>
                  <a:tcPr marL="68580" marR="68580" marT="34290" marB="34290"/>
                </a:tc>
                <a:tc>
                  <a:txBody>
                    <a:bodyPr/>
                    <a:lstStyle/>
                    <a:p>
                      <a:r>
                        <a:rPr lang="en-US" sz="1400" dirty="0"/>
                        <a:t>Lopes</a:t>
                      </a:r>
                    </a:p>
                  </a:txBody>
                  <a:tcPr marL="68580" marR="68580" marT="34290" marB="34290"/>
                </a:tc>
                <a:extLst>
                  <a:ext uri="{0D108BD9-81ED-4DB2-BD59-A6C34878D82A}">
                    <a16:rowId xmlns:a16="http://schemas.microsoft.com/office/drawing/2014/main" val="3573492853"/>
                  </a:ext>
                </a:extLst>
              </a:tr>
              <a:tr h="274320">
                <a:tc>
                  <a:txBody>
                    <a:bodyPr/>
                    <a:lstStyle/>
                    <a:p>
                      <a:r>
                        <a:rPr lang="en-US" sz="1400" dirty="0" err="1"/>
                        <a:t>NetKAT</a:t>
                      </a:r>
                      <a:endParaRPr lang="en-US" sz="1400" dirty="0"/>
                    </a:p>
                  </a:txBody>
                  <a:tcPr marL="68580" marR="68580" marT="34290" marB="34290"/>
                </a:tc>
                <a:tc>
                  <a:txBody>
                    <a:bodyPr/>
                    <a:lstStyle/>
                    <a:p>
                      <a:r>
                        <a:rPr lang="en-US" sz="1400" dirty="0"/>
                        <a:t>Network</a:t>
                      </a:r>
                      <a:r>
                        <a:rPr lang="en-US" sz="1400" baseline="0" dirty="0"/>
                        <a:t>s as Kleene Algebra</a:t>
                      </a:r>
                      <a:endParaRPr lang="en-US" sz="1400" dirty="0"/>
                    </a:p>
                  </a:txBody>
                  <a:tcPr marL="68580" marR="68580" marT="34290" marB="34290"/>
                </a:tc>
                <a:tc>
                  <a:txBody>
                    <a:bodyPr/>
                    <a:lstStyle/>
                    <a:p>
                      <a:r>
                        <a:rPr lang="en-US" sz="1400" dirty="0"/>
                        <a:t>Automata Theory</a:t>
                      </a:r>
                    </a:p>
                  </a:txBody>
                  <a:tcPr marL="68580" marR="68580" marT="34290" marB="34290"/>
                </a:tc>
                <a:tc>
                  <a:txBody>
                    <a:bodyPr/>
                    <a:lstStyle/>
                    <a:p>
                      <a:r>
                        <a:rPr lang="en-US" sz="1400" dirty="0"/>
                        <a:t>Foster</a:t>
                      </a:r>
                    </a:p>
                  </a:txBody>
                  <a:tcPr marL="68580" marR="68580" marT="34290" marB="34290"/>
                </a:tc>
                <a:extLst>
                  <a:ext uri="{0D108BD9-81ED-4DB2-BD59-A6C34878D82A}">
                    <a16:rowId xmlns:a16="http://schemas.microsoft.com/office/drawing/2014/main" val="2383110218"/>
                  </a:ext>
                </a:extLst>
              </a:tr>
              <a:tr h="274320">
                <a:tc>
                  <a:txBody>
                    <a:bodyPr/>
                    <a:lstStyle/>
                    <a:p>
                      <a:r>
                        <a:rPr lang="en-US" sz="1400" dirty="0" err="1"/>
                        <a:t>VeriFlow</a:t>
                      </a:r>
                      <a:endParaRPr lang="en-US" sz="1400" dirty="0"/>
                    </a:p>
                  </a:txBody>
                  <a:tcPr marL="68580" marR="68580" marT="34290" marB="34290"/>
                </a:tc>
                <a:tc>
                  <a:txBody>
                    <a:bodyPr/>
                    <a:lstStyle/>
                    <a:p>
                      <a:r>
                        <a:rPr lang="en-US" sz="1400" dirty="0"/>
                        <a:t>Incremental</a:t>
                      </a:r>
                      <a:r>
                        <a:rPr lang="en-US" sz="1400" baseline="0" dirty="0"/>
                        <a:t> verification</a:t>
                      </a:r>
                      <a:endParaRPr lang="en-US" sz="1400" dirty="0"/>
                    </a:p>
                  </a:txBody>
                  <a:tcPr marL="68580" marR="68580" marT="34290" marB="34290"/>
                </a:tc>
                <a:tc>
                  <a:txBody>
                    <a:bodyPr/>
                    <a:lstStyle/>
                    <a:p>
                      <a:r>
                        <a:rPr lang="en-US" sz="1400" dirty="0"/>
                        <a:t>Tries</a:t>
                      </a:r>
                    </a:p>
                  </a:txBody>
                  <a:tcPr marL="68580" marR="68580" marT="34290" marB="34290"/>
                </a:tc>
                <a:tc>
                  <a:txBody>
                    <a:bodyPr/>
                    <a:lstStyle/>
                    <a:p>
                      <a:r>
                        <a:rPr lang="en-US" sz="1400" dirty="0"/>
                        <a:t>Khurshid</a:t>
                      </a:r>
                    </a:p>
                  </a:txBody>
                  <a:tcPr marL="68580" marR="68580" marT="34290" marB="34290"/>
                </a:tc>
                <a:extLst>
                  <a:ext uri="{0D108BD9-81ED-4DB2-BD59-A6C34878D82A}">
                    <a16:rowId xmlns:a16="http://schemas.microsoft.com/office/drawing/2014/main" val="3855926127"/>
                  </a:ext>
                </a:extLst>
              </a:tr>
              <a:tr h="274320">
                <a:tc>
                  <a:txBody>
                    <a:bodyPr/>
                    <a:lstStyle/>
                    <a:p>
                      <a:r>
                        <a:rPr lang="en-US" sz="1400" dirty="0" err="1"/>
                        <a:t>NetPlumber</a:t>
                      </a:r>
                      <a:endParaRPr lang="en-US" sz="1400" dirty="0"/>
                    </a:p>
                  </a:txBody>
                  <a:tcPr marL="68580" marR="68580" marT="34290" marB="34290"/>
                </a:tc>
                <a:tc>
                  <a:txBody>
                    <a:bodyPr/>
                    <a:lstStyle/>
                    <a:p>
                      <a:r>
                        <a:rPr lang="en-US" sz="1400" dirty="0"/>
                        <a:t>Path queries using regular expressions, incremental verification</a:t>
                      </a:r>
                    </a:p>
                  </a:txBody>
                  <a:tcPr marL="68580" marR="68580" marT="34290" marB="34290"/>
                </a:tc>
                <a:tc>
                  <a:txBody>
                    <a:bodyPr/>
                    <a:lstStyle/>
                    <a:p>
                      <a:r>
                        <a:rPr lang="en-US" sz="1400" dirty="0"/>
                        <a:t>Header Spaces, slicing, regular</a:t>
                      </a:r>
                      <a:r>
                        <a:rPr lang="en-US" sz="1400" baseline="0" dirty="0"/>
                        <a:t> expressions</a:t>
                      </a:r>
                      <a:endParaRPr lang="en-US" sz="1400" dirty="0"/>
                    </a:p>
                  </a:txBody>
                  <a:tcPr marL="68580" marR="68580" marT="34290" marB="34290"/>
                </a:tc>
                <a:tc>
                  <a:txBody>
                    <a:bodyPr/>
                    <a:lstStyle/>
                    <a:p>
                      <a:r>
                        <a:rPr lang="en-US" sz="1400" dirty="0" err="1"/>
                        <a:t>Kazemian</a:t>
                      </a:r>
                      <a:endParaRPr lang="en-US" sz="1400" dirty="0"/>
                    </a:p>
                  </a:txBody>
                  <a:tcPr marL="68580" marR="68580" marT="34290" marB="34290"/>
                </a:tc>
                <a:extLst>
                  <a:ext uri="{0D108BD9-81ED-4DB2-BD59-A6C34878D82A}">
                    <a16:rowId xmlns:a16="http://schemas.microsoft.com/office/drawing/2014/main" val="1175071233"/>
                  </a:ext>
                </a:extLst>
              </a:tr>
              <a:tr h="480060">
                <a:tc>
                  <a:txBody>
                    <a:bodyPr/>
                    <a:lstStyle/>
                    <a:p>
                      <a:r>
                        <a:rPr lang="en-US" sz="1400" dirty="0" err="1"/>
                        <a:t>SecGuru</a:t>
                      </a:r>
                      <a:endParaRPr lang="en-US" sz="1400" dirty="0"/>
                    </a:p>
                  </a:txBody>
                  <a:tcPr marL="68580" marR="68580" marT="34290" marB="34290"/>
                </a:tc>
                <a:tc>
                  <a:txBody>
                    <a:bodyPr/>
                    <a:lstStyle/>
                    <a:p>
                      <a:r>
                        <a:rPr lang="en-US" sz="1400" dirty="0"/>
                        <a:t>Semantic</a:t>
                      </a:r>
                      <a:r>
                        <a:rPr lang="en-US" sz="1400" baseline="0" dirty="0"/>
                        <a:t> Differences of forwarding tables and firewalls</a:t>
                      </a:r>
                      <a:endParaRPr lang="en-US" sz="1400" dirty="0"/>
                    </a:p>
                  </a:txBody>
                  <a:tcPr marL="68580" marR="68580" marT="34290" marB="34290"/>
                </a:tc>
                <a:tc>
                  <a:txBody>
                    <a:bodyPr/>
                    <a:lstStyle/>
                    <a:p>
                      <a:r>
                        <a:rPr lang="en-US" sz="1400" dirty="0"/>
                        <a:t>SMT/Bit-vectors</a:t>
                      </a:r>
                    </a:p>
                  </a:txBody>
                  <a:tcPr marL="68580" marR="68580" marT="34290" marB="34290"/>
                </a:tc>
                <a:tc>
                  <a:txBody>
                    <a:bodyPr/>
                    <a:lstStyle/>
                    <a:p>
                      <a:r>
                        <a:rPr lang="en-US" sz="1400" dirty="0"/>
                        <a:t>Jayaraman</a:t>
                      </a:r>
                    </a:p>
                  </a:txBody>
                  <a:tcPr marL="68580" marR="68580" marT="34290" marB="34290"/>
                </a:tc>
                <a:extLst>
                  <a:ext uri="{0D108BD9-81ED-4DB2-BD59-A6C34878D82A}">
                    <a16:rowId xmlns:a16="http://schemas.microsoft.com/office/drawing/2014/main" val="330204758"/>
                  </a:ext>
                </a:extLst>
              </a:tr>
              <a:tr h="274320">
                <a:tc>
                  <a:txBody>
                    <a:bodyPr/>
                    <a:lstStyle/>
                    <a:p>
                      <a:r>
                        <a:rPr lang="en-US" sz="1400" dirty="0"/>
                        <a:t>VERMONT</a:t>
                      </a:r>
                    </a:p>
                  </a:txBody>
                  <a:tcPr marL="68580" marR="68580" marT="34290" marB="34290"/>
                </a:tc>
                <a:tc>
                  <a:txBody>
                    <a:bodyPr/>
                    <a:lstStyle/>
                    <a:p>
                      <a:r>
                        <a:rPr lang="en-US" sz="1400" dirty="0"/>
                        <a:t>Network</a:t>
                      </a:r>
                      <a:r>
                        <a:rPr lang="en-US" sz="1400" baseline="0" dirty="0"/>
                        <a:t> Reachability, </a:t>
                      </a:r>
                      <a:r>
                        <a:rPr lang="en-US" sz="1400" baseline="0" dirty="0" err="1"/>
                        <a:t>incrementality</a:t>
                      </a:r>
                      <a:endParaRPr lang="en-US" sz="1400" dirty="0"/>
                    </a:p>
                  </a:txBody>
                  <a:tcPr marL="68580" marR="68580" marT="34290" marB="34290"/>
                </a:tc>
                <a:tc>
                  <a:txBody>
                    <a:bodyPr/>
                    <a:lstStyle/>
                    <a:p>
                      <a:r>
                        <a:rPr lang="en-US" sz="1400" dirty="0"/>
                        <a:t>FO + Transitive</a:t>
                      </a:r>
                      <a:r>
                        <a:rPr lang="en-US" sz="1400" baseline="0" dirty="0"/>
                        <a:t> Closure</a:t>
                      </a:r>
                      <a:r>
                        <a:rPr lang="en-US" sz="1400" dirty="0"/>
                        <a:t>, BDDs</a:t>
                      </a:r>
                    </a:p>
                  </a:txBody>
                  <a:tcPr marL="68580" marR="68580" marT="34290" marB="34290"/>
                </a:tc>
                <a:tc>
                  <a:txBody>
                    <a:bodyPr/>
                    <a:lstStyle/>
                    <a:p>
                      <a:r>
                        <a:rPr lang="en-US" sz="1400" dirty="0"/>
                        <a:t>Chemeritskiy</a:t>
                      </a:r>
                    </a:p>
                  </a:txBody>
                  <a:tcPr marL="68580" marR="68580" marT="34290" marB="34290"/>
                </a:tc>
                <a:extLst>
                  <a:ext uri="{0D108BD9-81ED-4DB2-BD59-A6C34878D82A}">
                    <a16:rowId xmlns:a16="http://schemas.microsoft.com/office/drawing/2014/main" val="590611144"/>
                  </a:ext>
                </a:extLst>
              </a:tr>
            </a:tbl>
          </a:graphicData>
        </a:graphic>
      </p:graphicFrame>
    </p:spTree>
    <p:extLst>
      <p:ext uri="{BB962C8B-B14F-4D97-AF65-F5344CB8AC3E}">
        <p14:creationId xmlns:p14="http://schemas.microsoft.com/office/powerpoint/2010/main" val="1024419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Developments in Network Verification</a:t>
            </a:r>
          </a:p>
        </p:txBody>
      </p:sp>
    </p:spTree>
    <p:extLst>
      <p:ext uri="{BB962C8B-B14F-4D97-AF65-F5344CB8AC3E}">
        <p14:creationId xmlns:p14="http://schemas.microsoft.com/office/powerpoint/2010/main" val="34737196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612"/>
          <a:stretch/>
        </p:blipFill>
        <p:spPr>
          <a:xfrm>
            <a:off x="359442" y="1054060"/>
            <a:ext cx="3609147" cy="5277528"/>
          </a:xfrm>
          <a:prstGeom prst="rect">
            <a:avLst/>
          </a:prstGeom>
        </p:spPr>
      </p:pic>
      <p:sp>
        <p:nvSpPr>
          <p:cNvPr id="7" name="Speech Bubble: Rectangle 6"/>
          <p:cNvSpPr/>
          <p:nvPr/>
        </p:nvSpPr>
        <p:spPr>
          <a:xfrm>
            <a:off x="4005722" y="963806"/>
            <a:ext cx="5138278" cy="1165048"/>
          </a:xfrm>
          <a:prstGeom prst="wedgeRectCallout">
            <a:avLst>
              <a:gd name="adj1" fmla="val -59445"/>
              <a:gd name="adj2" fmla="val 2656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a:t>
            </a:r>
          </a:p>
          <a:p>
            <a:endParaRPr lang="en-US" dirty="0"/>
          </a:p>
          <a:p>
            <a:r>
              <a:rPr lang="en-US" dirty="0"/>
              <a:t>Diagnose and fix bugs in SDN applications</a:t>
            </a:r>
          </a:p>
        </p:txBody>
      </p:sp>
      <p:sp>
        <p:nvSpPr>
          <p:cNvPr id="5" name="Speech Bubble: Rectangle 4"/>
          <p:cNvSpPr/>
          <p:nvPr/>
        </p:nvSpPr>
        <p:spPr>
          <a:xfrm>
            <a:off x="3968589" y="2353008"/>
            <a:ext cx="5138278" cy="1689603"/>
          </a:xfrm>
          <a:prstGeom prst="wedgeRectCallout">
            <a:avLst>
              <a:gd name="adj1" fmla="val -57431"/>
              <a:gd name="adj2" fmla="val 918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SDN control can be captured by rule-based systems (</a:t>
            </a:r>
            <a:r>
              <a:rPr lang="en-US" dirty="0" err="1"/>
              <a:t>NDLog</a:t>
            </a:r>
            <a:r>
              <a:rPr lang="en-US" dirty="0"/>
              <a:t>)</a:t>
            </a:r>
          </a:p>
        </p:txBody>
      </p:sp>
      <p:sp>
        <p:nvSpPr>
          <p:cNvPr id="6" name="Speech Bubble: Rectangle 5"/>
          <p:cNvSpPr/>
          <p:nvPr/>
        </p:nvSpPr>
        <p:spPr>
          <a:xfrm>
            <a:off x="3968589" y="4402053"/>
            <a:ext cx="5138278" cy="2210503"/>
          </a:xfrm>
          <a:prstGeom prst="wedgeRectCallout">
            <a:avLst>
              <a:gd name="adj1" fmla="val -57315"/>
              <a:gd name="adj2" fmla="val -2035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Encode an interpreter of </a:t>
            </a:r>
            <a:r>
              <a:rPr lang="en-US" dirty="0" err="1"/>
              <a:t>NDLog</a:t>
            </a:r>
            <a:r>
              <a:rPr lang="en-US" dirty="0"/>
              <a:t> in </a:t>
            </a:r>
            <a:r>
              <a:rPr lang="en-US" dirty="0" err="1"/>
              <a:t>NDLog</a:t>
            </a:r>
            <a:r>
              <a:rPr lang="en-US" dirty="0"/>
              <a:t>. </a:t>
            </a:r>
          </a:p>
          <a:p>
            <a:r>
              <a:rPr lang="en-US" dirty="0"/>
              <a:t>Then rules and data are symmetric.</a:t>
            </a:r>
          </a:p>
          <a:p>
            <a:endParaRPr lang="en-US" dirty="0"/>
          </a:p>
          <a:p>
            <a:r>
              <a:rPr lang="en-US" dirty="0"/>
              <a:t>Perform symbolic exploration of </a:t>
            </a:r>
            <a:r>
              <a:rPr lang="en-US" dirty="0" err="1"/>
              <a:t>NDLog</a:t>
            </a:r>
            <a:r>
              <a:rPr lang="en-US" dirty="0"/>
              <a:t> meta program.</a:t>
            </a:r>
          </a:p>
        </p:txBody>
      </p:sp>
    </p:spTree>
    <p:extLst>
      <p:ext uri="{BB962C8B-B14F-4D97-AF65-F5344CB8AC3E}">
        <p14:creationId xmlns:p14="http://schemas.microsoft.com/office/powerpoint/2010/main" val="258009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peech Bubble: Rectangle 5"/>
          <p:cNvSpPr/>
          <p:nvPr/>
        </p:nvSpPr>
        <p:spPr>
          <a:xfrm>
            <a:off x="4005722" y="210045"/>
            <a:ext cx="5138278" cy="1348770"/>
          </a:xfrm>
          <a:prstGeom prst="wedgeRectCallout">
            <a:avLst>
              <a:gd name="adj1" fmla="val -50496"/>
              <a:gd name="adj2" fmla="val 1196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Check reachability properties in large data-center networks</a:t>
            </a:r>
          </a:p>
        </p:txBody>
      </p:sp>
      <p:sp>
        <p:nvSpPr>
          <p:cNvPr id="7" name="Speech Bubble: Rectangle 6"/>
          <p:cNvSpPr/>
          <p:nvPr/>
        </p:nvSpPr>
        <p:spPr>
          <a:xfrm>
            <a:off x="4119613" y="3696100"/>
            <a:ext cx="4940961" cy="3132215"/>
          </a:xfrm>
          <a:prstGeom prst="wedgeRectCallout">
            <a:avLst>
              <a:gd name="adj1" fmla="val -52440"/>
              <a:gd name="adj2" fmla="val -788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Large data-center networks are actually small.</a:t>
            </a:r>
          </a:p>
          <a:p>
            <a:endParaRPr lang="en-US" dirty="0"/>
          </a:p>
          <a:p>
            <a:r>
              <a:rPr lang="en-US" dirty="0"/>
              <a:t>Many routers do the same (are backups of each-other).</a:t>
            </a:r>
          </a:p>
          <a:p>
            <a:endParaRPr lang="en-US" dirty="0"/>
          </a:p>
          <a:p>
            <a:endParaRPr lang="en-US" dirty="0"/>
          </a:p>
          <a:p>
            <a:endParaRPr lang="en-US" dirty="0"/>
          </a:p>
          <a:p>
            <a:endParaRPr lang="en-US" dirty="0"/>
          </a:p>
        </p:txBody>
      </p:sp>
      <p:sp>
        <p:nvSpPr>
          <p:cNvPr id="8" name="Speech Bubble: Rectangle 7"/>
          <p:cNvSpPr/>
          <p:nvPr/>
        </p:nvSpPr>
        <p:spPr>
          <a:xfrm>
            <a:off x="33688" y="3696099"/>
            <a:ext cx="4085925" cy="3132215"/>
          </a:xfrm>
          <a:prstGeom prst="wedgeRectCallout">
            <a:avLst>
              <a:gd name="adj1" fmla="val 11285"/>
              <a:gd name="adj2" fmla="val -78025"/>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Detect symmetric routing tables and replace by a single representative.</a:t>
            </a:r>
          </a:p>
          <a:p>
            <a:endParaRPr lang="en-US" dirty="0"/>
          </a:p>
          <a:p>
            <a:r>
              <a:rPr lang="en-US" dirty="0"/>
              <a:t>Routes tend to be acyclic. </a:t>
            </a:r>
          </a:p>
          <a:p>
            <a:r>
              <a:rPr lang="en-US" dirty="0"/>
              <a:t>Can use bottom-up method (dynamic programming) to find equivalent routing table entries.</a:t>
            </a:r>
          </a:p>
          <a:p>
            <a:endParaRPr lang="en-US" b="1" dirty="0"/>
          </a:p>
        </p:txBody>
      </p:sp>
      <p:pic>
        <p:nvPicPr>
          <p:cNvPr id="9" name="Picture 8"/>
          <p:cNvPicPr>
            <a:picLocks noChangeAspect="1"/>
          </p:cNvPicPr>
          <p:nvPr/>
        </p:nvPicPr>
        <p:blipFill>
          <a:blip r:embed="rId2"/>
          <a:stretch>
            <a:fillRect/>
          </a:stretch>
        </p:blipFill>
        <p:spPr>
          <a:xfrm>
            <a:off x="106416" y="693644"/>
            <a:ext cx="3615825" cy="989689"/>
          </a:xfrm>
          <a:prstGeom prst="rect">
            <a:avLst/>
          </a:prstGeom>
        </p:spPr>
      </p:pic>
      <p:pic>
        <p:nvPicPr>
          <p:cNvPr id="10" name="Picture 9"/>
          <p:cNvPicPr>
            <a:picLocks noChangeAspect="1"/>
          </p:cNvPicPr>
          <p:nvPr/>
        </p:nvPicPr>
        <p:blipFill rotWithShape="1">
          <a:blip r:embed="rId3"/>
          <a:srcRect l="13137"/>
          <a:stretch/>
        </p:blipFill>
        <p:spPr>
          <a:xfrm>
            <a:off x="106416" y="1756913"/>
            <a:ext cx="3682811" cy="992295"/>
          </a:xfrm>
          <a:prstGeom prst="rect">
            <a:avLst/>
          </a:prstGeom>
        </p:spPr>
      </p:pic>
    </p:spTree>
    <p:extLst>
      <p:ext uri="{BB962C8B-B14F-4D97-AF65-F5344CB8AC3E}">
        <p14:creationId xmlns:p14="http://schemas.microsoft.com/office/powerpoint/2010/main" val="9567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931" y="1660152"/>
            <a:ext cx="4792176" cy="934516"/>
          </a:xfrm>
          <a:prstGeom prst="rect">
            <a:avLst/>
          </a:prstGeom>
        </p:spPr>
      </p:pic>
      <p:sp>
        <p:nvSpPr>
          <p:cNvPr id="6" name="Speech Bubble: Rectangle 5"/>
          <p:cNvSpPr/>
          <p:nvPr/>
        </p:nvSpPr>
        <p:spPr>
          <a:xfrm>
            <a:off x="4005722" y="210045"/>
            <a:ext cx="5138278" cy="1348770"/>
          </a:xfrm>
          <a:prstGeom prst="wedgeRectCallout">
            <a:avLst>
              <a:gd name="adj1" fmla="val -60050"/>
              <a:gd name="adj2" fmla="val 7823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Program repair by fixing Horn Clauses</a:t>
            </a:r>
          </a:p>
        </p:txBody>
      </p:sp>
      <p:sp>
        <p:nvSpPr>
          <p:cNvPr id="7" name="Speech Bubble: Rectangle 6"/>
          <p:cNvSpPr/>
          <p:nvPr/>
        </p:nvSpPr>
        <p:spPr>
          <a:xfrm>
            <a:off x="4119613" y="3696100"/>
            <a:ext cx="4940961" cy="3132215"/>
          </a:xfrm>
          <a:prstGeom prst="wedgeRectCallout">
            <a:avLst>
              <a:gd name="adj1" fmla="val -74161"/>
              <a:gd name="adj2" fmla="val -957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Network Configurations expressible using interval and Boolean predicates.</a:t>
            </a:r>
          </a:p>
        </p:txBody>
      </p:sp>
      <p:sp>
        <p:nvSpPr>
          <p:cNvPr id="8" name="Speech Bubble: Rectangle 7"/>
          <p:cNvSpPr/>
          <p:nvPr/>
        </p:nvSpPr>
        <p:spPr>
          <a:xfrm>
            <a:off x="0" y="3696100"/>
            <a:ext cx="4085925" cy="3132215"/>
          </a:xfrm>
          <a:prstGeom prst="wedgeRectCallout">
            <a:avLst>
              <a:gd name="adj1" fmla="val 16821"/>
              <a:gd name="adj2" fmla="val -94619"/>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Pick a counter-example for unsolved clauses. </a:t>
            </a:r>
          </a:p>
          <a:p>
            <a:endParaRPr lang="en-US" dirty="0"/>
          </a:p>
          <a:p>
            <a:r>
              <a:rPr lang="en-US" dirty="0"/>
              <a:t>Augment failed clause using extra predicates from the repair domain.</a:t>
            </a:r>
          </a:p>
        </p:txBody>
      </p:sp>
      <p:pic>
        <p:nvPicPr>
          <p:cNvPr id="3" name="Picture 2"/>
          <p:cNvPicPr>
            <a:picLocks noChangeAspect="1"/>
          </p:cNvPicPr>
          <p:nvPr/>
        </p:nvPicPr>
        <p:blipFill>
          <a:blip r:embed="rId3"/>
          <a:stretch>
            <a:fillRect/>
          </a:stretch>
        </p:blipFill>
        <p:spPr>
          <a:xfrm>
            <a:off x="0" y="515622"/>
            <a:ext cx="3892189" cy="1043193"/>
          </a:xfrm>
          <a:prstGeom prst="rect">
            <a:avLst/>
          </a:prstGeom>
        </p:spPr>
      </p:pic>
    </p:spTree>
    <p:extLst>
      <p:ext uri="{BB962C8B-B14F-4D97-AF65-F5344CB8AC3E}">
        <p14:creationId xmlns:p14="http://schemas.microsoft.com/office/powerpoint/2010/main" val="77401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14747"/>
            <a:ext cx="4743096" cy="1934539"/>
          </a:xfrm>
          <a:prstGeom prst="rect">
            <a:avLst/>
          </a:prstGeom>
        </p:spPr>
      </p:pic>
      <p:pic>
        <p:nvPicPr>
          <p:cNvPr id="3" name="Picture 2"/>
          <p:cNvPicPr>
            <a:picLocks noChangeAspect="1"/>
          </p:cNvPicPr>
          <p:nvPr/>
        </p:nvPicPr>
        <p:blipFill>
          <a:blip r:embed="rId3"/>
          <a:stretch>
            <a:fillRect/>
          </a:stretch>
        </p:blipFill>
        <p:spPr>
          <a:xfrm>
            <a:off x="0" y="-41305"/>
            <a:ext cx="4743096" cy="1088675"/>
          </a:xfrm>
          <a:prstGeom prst="rect">
            <a:avLst/>
          </a:prstGeom>
        </p:spPr>
      </p:pic>
      <p:sp>
        <p:nvSpPr>
          <p:cNvPr id="4" name="Speech Bubble: Rectangle 3"/>
          <p:cNvSpPr/>
          <p:nvPr/>
        </p:nvSpPr>
        <p:spPr>
          <a:xfrm>
            <a:off x="4005722" y="210045"/>
            <a:ext cx="5138278" cy="1348770"/>
          </a:xfrm>
          <a:prstGeom prst="wedgeRectCallout">
            <a:avLst>
              <a:gd name="adj1" fmla="val -81405"/>
              <a:gd name="adj2" fmla="val 407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networks dynamically in response to events</a:t>
            </a:r>
          </a:p>
        </p:txBody>
      </p:sp>
      <p:sp>
        <p:nvSpPr>
          <p:cNvPr id="5" name="Speech Bubble: Rectangle 4"/>
          <p:cNvSpPr/>
          <p:nvPr/>
        </p:nvSpPr>
        <p:spPr>
          <a:xfrm>
            <a:off x="4119613" y="3696100"/>
            <a:ext cx="4940961" cy="3132215"/>
          </a:xfrm>
          <a:prstGeom prst="wedgeRectCallout">
            <a:avLst>
              <a:gd name="adj1" fmla="val -90914"/>
              <a:gd name="adj2" fmla="val -104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Updates can be captured using data-structure </a:t>
            </a:r>
            <a:r>
              <a:rPr lang="en-US" i="1" dirty="0"/>
              <a:t>Network Event Structures</a:t>
            </a:r>
            <a:endParaRPr lang="en-US" dirty="0"/>
          </a:p>
        </p:txBody>
      </p:sp>
      <p:sp>
        <p:nvSpPr>
          <p:cNvPr id="6" name="Speech Bubble: Rectangle 5"/>
          <p:cNvSpPr/>
          <p:nvPr/>
        </p:nvSpPr>
        <p:spPr>
          <a:xfrm>
            <a:off x="0" y="3696100"/>
            <a:ext cx="4085925" cy="3132215"/>
          </a:xfrm>
          <a:prstGeom prst="wedgeRectCallout">
            <a:avLst>
              <a:gd name="adj1" fmla="val -7207"/>
              <a:gd name="adj2" fmla="val -10506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Instrument </a:t>
            </a:r>
            <a:r>
              <a:rPr lang="en-US" dirty="0" err="1"/>
              <a:t>NetKAT</a:t>
            </a:r>
            <a:r>
              <a:rPr lang="en-US" dirty="0"/>
              <a:t> to handle state</a:t>
            </a:r>
          </a:p>
        </p:txBody>
      </p:sp>
    </p:spTree>
    <p:extLst>
      <p:ext uri="{BB962C8B-B14F-4D97-AF65-F5344CB8AC3E}">
        <p14:creationId xmlns:p14="http://schemas.microsoft.com/office/powerpoint/2010/main" val="3957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80252"/>
            <a:ext cx="9144000" cy="963997"/>
          </a:xfrm>
          <a:prstGeom prst="rect">
            <a:avLst/>
          </a:prstGeom>
        </p:spPr>
      </p:pic>
      <p:pic>
        <p:nvPicPr>
          <p:cNvPr id="3" name="Picture 2"/>
          <p:cNvPicPr>
            <a:picLocks noChangeAspect="1"/>
          </p:cNvPicPr>
          <p:nvPr/>
        </p:nvPicPr>
        <p:blipFill>
          <a:blip r:embed="rId3"/>
          <a:stretch>
            <a:fillRect/>
          </a:stretch>
        </p:blipFill>
        <p:spPr>
          <a:xfrm>
            <a:off x="-62565" y="0"/>
            <a:ext cx="9144000" cy="640466"/>
          </a:xfrm>
          <a:prstGeom prst="rect">
            <a:avLst/>
          </a:prstGeom>
        </p:spPr>
      </p:pic>
      <p:pic>
        <p:nvPicPr>
          <p:cNvPr id="4" name="Picture 3"/>
          <p:cNvPicPr>
            <a:picLocks noChangeAspect="1"/>
          </p:cNvPicPr>
          <p:nvPr/>
        </p:nvPicPr>
        <p:blipFill>
          <a:blip r:embed="rId4"/>
          <a:stretch>
            <a:fillRect/>
          </a:stretch>
        </p:blipFill>
        <p:spPr>
          <a:xfrm>
            <a:off x="291677" y="2673576"/>
            <a:ext cx="4151837" cy="4235482"/>
          </a:xfrm>
          <a:prstGeom prst="rect">
            <a:avLst/>
          </a:prstGeom>
        </p:spPr>
      </p:pic>
      <p:pic>
        <p:nvPicPr>
          <p:cNvPr id="5" name="Picture 4"/>
          <p:cNvPicPr>
            <a:picLocks noChangeAspect="1"/>
          </p:cNvPicPr>
          <p:nvPr/>
        </p:nvPicPr>
        <p:blipFill>
          <a:blip r:embed="rId5"/>
          <a:stretch>
            <a:fillRect/>
          </a:stretch>
        </p:blipFill>
        <p:spPr>
          <a:xfrm>
            <a:off x="190307" y="1603846"/>
            <a:ext cx="4511319" cy="949048"/>
          </a:xfrm>
          <a:prstGeom prst="rect">
            <a:avLst/>
          </a:prstGeom>
        </p:spPr>
      </p:pic>
      <p:pic>
        <p:nvPicPr>
          <p:cNvPr id="6" name="Picture 5"/>
          <p:cNvPicPr>
            <a:picLocks noChangeAspect="1"/>
          </p:cNvPicPr>
          <p:nvPr/>
        </p:nvPicPr>
        <p:blipFill>
          <a:blip r:embed="rId6"/>
          <a:stretch>
            <a:fillRect/>
          </a:stretch>
        </p:blipFill>
        <p:spPr>
          <a:xfrm>
            <a:off x="4908631" y="4345176"/>
            <a:ext cx="4085924" cy="1448124"/>
          </a:xfrm>
          <a:prstGeom prst="rect">
            <a:avLst/>
          </a:prstGeom>
        </p:spPr>
      </p:pic>
      <p:pic>
        <p:nvPicPr>
          <p:cNvPr id="7" name="Picture 6"/>
          <p:cNvPicPr>
            <a:picLocks noChangeAspect="1"/>
          </p:cNvPicPr>
          <p:nvPr/>
        </p:nvPicPr>
        <p:blipFill>
          <a:blip r:embed="rId7"/>
          <a:stretch>
            <a:fillRect/>
          </a:stretch>
        </p:blipFill>
        <p:spPr>
          <a:xfrm>
            <a:off x="4966764" y="2673576"/>
            <a:ext cx="3969659" cy="1571985"/>
          </a:xfrm>
          <a:prstGeom prst="rect">
            <a:avLst/>
          </a:prstGeom>
        </p:spPr>
      </p:pic>
    </p:spTree>
    <p:extLst>
      <p:ext uri="{BB962C8B-B14F-4D97-AF65-F5344CB8AC3E}">
        <p14:creationId xmlns:p14="http://schemas.microsoft.com/office/powerpoint/2010/main" val="143130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50"/>
                </a:solidFill>
              </a:rPr>
              <a:t>INTRODUCTION TO FORMAL METHODS FOR Networking</a:t>
            </a: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a:solidFill>
                  <a:srgbClr val="00B050"/>
                </a:solidFill>
              </a:rPr>
              <a:t>Introduction to Formal Methods</a:t>
            </a:r>
          </a:p>
          <a:p>
            <a:pPr defTabSz="914400"/>
            <a:r>
              <a:rPr lang="en-US" sz="2400" dirty="0">
                <a:solidFill>
                  <a:schemeClr val="bg1">
                    <a:lumMod val="75000"/>
                  </a:schemeClr>
                </a:solidFill>
              </a:rPr>
              <a:t>Data Plane Verification</a:t>
            </a:r>
            <a:endParaRPr lang="en-US" sz="2400" dirty="0">
              <a:solidFill>
                <a:srgbClr val="00B050"/>
              </a:solidFill>
            </a:endParaRPr>
          </a:p>
          <a:p>
            <a:pPr defTabSz="914400"/>
            <a:r>
              <a:rPr lang="en-US" sz="2400" dirty="0">
                <a:solidFill>
                  <a:schemeClr val="bg1">
                    <a:lumMod val="75000"/>
                  </a:schemeClr>
                </a:solidFill>
              </a:rPr>
              <a:t>Data Plane Testing</a:t>
            </a:r>
          </a:p>
          <a:p>
            <a:pPr defTabSz="914400"/>
            <a:r>
              <a:rPr lang="en-US" sz="2400" dirty="0">
                <a:solidFill>
                  <a:schemeClr val="bg1">
                    <a:lumMod val="75000"/>
                  </a:schemeClr>
                </a:solidFill>
              </a:rPr>
              <a:t>Control Plane Verification</a:t>
            </a:r>
          </a:p>
          <a:p>
            <a:pPr defTabSz="914400"/>
            <a:r>
              <a:rPr lang="en-US" sz="2400" dirty="0">
                <a:solidFill>
                  <a:schemeClr val="bg1">
                    <a:lumMod val="75000"/>
                  </a:schemeClr>
                </a:solidFill>
              </a:rPr>
              <a:t>Control Plane Testing</a:t>
            </a:r>
          </a:p>
          <a:p>
            <a:pPr defTabSz="914400"/>
            <a:r>
              <a:rPr lang="en-US" sz="2400" dirty="0">
                <a:solidFill>
                  <a:schemeClr val="bg1">
                    <a:lumMod val="75000"/>
                  </a:schemeClr>
                </a:solidFill>
              </a:rPr>
              <a:t>Synthesis, Semantics</a:t>
            </a:r>
          </a:p>
          <a:p>
            <a:pPr defTabSz="914400"/>
            <a:r>
              <a:rPr lang="en-US" dirty="0"/>
              <a:t>     </a:t>
            </a:r>
          </a:p>
          <a:p>
            <a:pPr defTabSz="914400"/>
            <a:endParaRPr lang="en-US" dirty="0"/>
          </a:p>
          <a:p>
            <a:pPr defTabSz="914400"/>
            <a:endParaRPr lang="en-US" dirty="0"/>
          </a:p>
        </p:txBody>
      </p:sp>
    </p:spTree>
    <p:extLst>
      <p:ext uri="{BB962C8B-B14F-4D97-AF65-F5344CB8AC3E}">
        <p14:creationId xmlns:p14="http://schemas.microsoft.com/office/powerpoint/2010/main" val="349696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786" y="244158"/>
            <a:ext cx="8229600" cy="1143000"/>
          </a:xfrm>
        </p:spPr>
        <p:txBody>
          <a:bodyPr/>
          <a:lstStyle/>
          <a:p>
            <a:r>
              <a:rPr lang="en-US" b="1" dirty="0">
                <a:solidFill>
                  <a:srgbClr val="0070C0"/>
                </a:solidFill>
                <a:effectLst>
                  <a:outerShdw blurRad="38100" dist="38100" dir="2700000" algn="tl">
                    <a:srgbClr val="000000">
                      <a:alpha val="43137"/>
                    </a:srgbClr>
                  </a:outerShdw>
                </a:effectLst>
              </a:rPr>
              <a:t>Verification: Values and Obstacles</a:t>
            </a:r>
          </a:p>
        </p:txBody>
      </p:sp>
      <p:graphicFrame>
        <p:nvGraphicFramePr>
          <p:cNvPr id="3" name="Table 2"/>
          <p:cNvGraphicFramePr>
            <a:graphicFrameLocks noGrp="1"/>
          </p:cNvGraphicFramePr>
          <p:nvPr>
            <p:extLst>
              <p:ext uri="{D42A27DB-BD31-4B8C-83A1-F6EECF244321}">
                <p14:modId xmlns:p14="http://schemas.microsoft.com/office/powerpoint/2010/main" val="1160156110"/>
              </p:ext>
            </p:extLst>
          </p:nvPr>
        </p:nvGraphicFramePr>
        <p:xfrm>
          <a:off x="312420" y="1844358"/>
          <a:ext cx="8740140" cy="4912041"/>
        </p:xfrm>
        <a:graphic>
          <a:graphicData uri="http://schemas.openxmlformats.org/drawingml/2006/table">
            <a:tbl>
              <a:tblPr firstRow="1" bandRow="1">
                <a:tableStyleId>{2D5ABB26-0587-4C30-8999-92F81FD0307C}</a:tableStyleId>
              </a:tblPr>
              <a:tblGrid>
                <a:gridCol w="1413731">
                  <a:extLst>
                    <a:ext uri="{9D8B030D-6E8A-4147-A177-3AD203B41FA5}">
                      <a16:colId xmlns:a16="http://schemas.microsoft.com/office/drawing/2014/main" val="20000"/>
                    </a:ext>
                  </a:extLst>
                </a:gridCol>
                <a:gridCol w="2202609">
                  <a:extLst>
                    <a:ext uri="{9D8B030D-6E8A-4147-A177-3AD203B41FA5}">
                      <a16:colId xmlns:a16="http://schemas.microsoft.com/office/drawing/2014/main" val="20001"/>
                    </a:ext>
                  </a:extLst>
                </a:gridCol>
                <a:gridCol w="2436929">
                  <a:extLst>
                    <a:ext uri="{9D8B030D-6E8A-4147-A177-3AD203B41FA5}">
                      <a16:colId xmlns:a16="http://schemas.microsoft.com/office/drawing/2014/main" val="20002"/>
                    </a:ext>
                  </a:extLst>
                </a:gridCol>
                <a:gridCol w="2686871">
                  <a:extLst>
                    <a:ext uri="{9D8B030D-6E8A-4147-A177-3AD203B41FA5}">
                      <a16:colId xmlns:a16="http://schemas.microsoft.com/office/drawing/2014/main" val="20003"/>
                    </a:ext>
                  </a:extLst>
                </a:gridCol>
              </a:tblGrid>
              <a:tr h="516102">
                <a:tc>
                  <a:txBody>
                    <a:bodyPr/>
                    <a:lstStyle/>
                    <a:p>
                      <a:endParaRPr lang="en-US" dirty="0"/>
                    </a:p>
                  </a:txBody>
                  <a:tcPr/>
                </a:tc>
                <a:tc>
                  <a:txBody>
                    <a:bodyPr/>
                    <a:lstStyle/>
                    <a:p>
                      <a:r>
                        <a:rPr lang="en-US" dirty="0">
                          <a:solidFill>
                            <a:srgbClr val="00B050"/>
                          </a:solidFill>
                        </a:rPr>
                        <a:t>Hardware</a:t>
                      </a:r>
                    </a:p>
                  </a:txBody>
                  <a:tcPr/>
                </a:tc>
                <a:tc>
                  <a:txBody>
                    <a:bodyPr/>
                    <a:lstStyle/>
                    <a:p>
                      <a:r>
                        <a:rPr lang="en-US" dirty="0">
                          <a:solidFill>
                            <a:srgbClr val="00B050"/>
                          </a:solidFill>
                        </a:rPr>
                        <a:t>Software</a:t>
                      </a:r>
                    </a:p>
                  </a:txBody>
                  <a:tcPr/>
                </a:tc>
                <a:tc>
                  <a:txBody>
                    <a:bodyPr/>
                    <a:lstStyle/>
                    <a:p>
                      <a:r>
                        <a:rPr lang="en-US" dirty="0">
                          <a:solidFill>
                            <a:srgbClr val="00B050"/>
                          </a:solidFill>
                        </a:rPr>
                        <a:t>Networks</a:t>
                      </a:r>
                    </a:p>
                  </a:txBody>
                  <a:tcPr/>
                </a:tc>
                <a:extLst>
                  <a:ext uri="{0D108BD9-81ED-4DB2-BD59-A6C34878D82A}">
                    <a16:rowId xmlns:a16="http://schemas.microsoft.com/office/drawing/2014/main" val="10000"/>
                  </a:ext>
                </a:extLst>
              </a:tr>
              <a:tr h="516102">
                <a:tc>
                  <a:txBody>
                    <a:bodyPr/>
                    <a:lstStyle/>
                    <a:p>
                      <a:endParaRPr lang="en-US"/>
                    </a:p>
                  </a:txBody>
                  <a:tcPr/>
                </a:tc>
                <a:tc>
                  <a:txBody>
                    <a:bodyPr/>
                    <a:lstStyle/>
                    <a:p>
                      <a:r>
                        <a:rPr lang="en-US" dirty="0"/>
                        <a:t>Chips</a:t>
                      </a:r>
                    </a:p>
                  </a:txBody>
                  <a:tcPr/>
                </a:tc>
                <a:tc>
                  <a:txBody>
                    <a:bodyPr/>
                    <a:lstStyle/>
                    <a:p>
                      <a:r>
                        <a:rPr lang="en-US" dirty="0"/>
                        <a:t>Devices</a:t>
                      </a:r>
                      <a:r>
                        <a:rPr lang="en-US" baseline="0" dirty="0"/>
                        <a:t> (PC, phone)</a:t>
                      </a:r>
                      <a:endParaRPr lang="en-US" dirty="0"/>
                    </a:p>
                  </a:txBody>
                  <a:tcPr/>
                </a:tc>
                <a:tc>
                  <a:txBody>
                    <a:bodyPr/>
                    <a:lstStyle/>
                    <a:p>
                      <a:r>
                        <a:rPr lang="en-US" dirty="0"/>
                        <a:t>Service</a:t>
                      </a:r>
                    </a:p>
                  </a:txBody>
                  <a:tcPr/>
                </a:tc>
                <a:extLst>
                  <a:ext uri="{0D108BD9-81ED-4DB2-BD59-A6C34878D82A}">
                    <a16:rowId xmlns:a16="http://schemas.microsoft.com/office/drawing/2014/main" val="10001"/>
                  </a:ext>
                </a:extLst>
              </a:tr>
              <a:tr h="800320">
                <a:tc>
                  <a:txBody>
                    <a:bodyPr/>
                    <a:lstStyle/>
                    <a:p>
                      <a:r>
                        <a:rPr lang="en-US" dirty="0"/>
                        <a:t>Bugs are:</a:t>
                      </a:r>
                    </a:p>
                  </a:txBody>
                  <a:tcPr/>
                </a:tc>
                <a:tc>
                  <a:txBody>
                    <a:bodyPr/>
                    <a:lstStyle/>
                    <a:p>
                      <a:r>
                        <a:rPr lang="en-US" dirty="0"/>
                        <a:t>Burned into</a:t>
                      </a:r>
                      <a:br>
                        <a:rPr lang="en-US" dirty="0"/>
                      </a:br>
                      <a:r>
                        <a:rPr lang="en-US" dirty="0"/>
                        <a:t>silicone</a:t>
                      </a:r>
                    </a:p>
                  </a:txBody>
                  <a:tcPr/>
                </a:tc>
                <a:tc>
                  <a:txBody>
                    <a:bodyPr/>
                    <a:lstStyle/>
                    <a:p>
                      <a:r>
                        <a:rPr lang="en-US" dirty="0"/>
                        <a:t>Exploitable,</a:t>
                      </a:r>
                      <a:br>
                        <a:rPr lang="en-US" dirty="0"/>
                      </a:br>
                      <a:r>
                        <a:rPr lang="en-US" dirty="0"/>
                        <a:t>workarounds</a:t>
                      </a:r>
                    </a:p>
                  </a:txBody>
                  <a:tcPr/>
                </a:tc>
                <a:tc>
                  <a:txBody>
                    <a:bodyPr/>
                    <a:lstStyle/>
                    <a:p>
                      <a:r>
                        <a:rPr lang="en-US" dirty="0"/>
                        <a:t>Latent</a:t>
                      </a:r>
                      <a:r>
                        <a:rPr lang="en-US"/>
                        <a:t>, Exposed </a:t>
                      </a:r>
                      <a:br>
                        <a:rPr lang="en-US" dirty="0"/>
                      </a:br>
                      <a:endParaRPr lang="en-US" dirty="0"/>
                    </a:p>
                  </a:txBody>
                  <a:tcPr/>
                </a:tc>
                <a:extLst>
                  <a:ext uri="{0D108BD9-81ED-4DB2-BD59-A6C34878D82A}">
                    <a16:rowId xmlns:a16="http://schemas.microsoft.com/office/drawing/2014/main" val="10002"/>
                  </a:ext>
                </a:extLst>
              </a:tr>
              <a:tr h="729049">
                <a:tc>
                  <a:txBody>
                    <a:bodyPr/>
                    <a:lstStyle/>
                    <a:p>
                      <a:r>
                        <a:rPr lang="en-US" dirty="0"/>
                        <a:t>Dealing</a:t>
                      </a:r>
                      <a:r>
                        <a:rPr lang="en-US" baseline="0" dirty="0"/>
                        <a:t> with</a:t>
                      </a:r>
                      <a:br>
                        <a:rPr lang="en-US" baseline="0" dirty="0"/>
                      </a:br>
                      <a:r>
                        <a:rPr lang="en-US" baseline="0" dirty="0"/>
                        <a:t>bugs:</a:t>
                      </a:r>
                      <a:endParaRPr lang="en-US" dirty="0"/>
                    </a:p>
                  </a:txBody>
                  <a:tcPr/>
                </a:tc>
                <a:tc>
                  <a:txBody>
                    <a:bodyPr/>
                    <a:lstStyle/>
                    <a:p>
                      <a:r>
                        <a:rPr lang="en-US" dirty="0"/>
                        <a:t>Costly recalls</a:t>
                      </a:r>
                    </a:p>
                  </a:txBody>
                  <a:tcPr/>
                </a:tc>
                <a:tc>
                  <a:txBody>
                    <a:bodyPr/>
                    <a:lstStyle/>
                    <a:p>
                      <a:r>
                        <a:rPr lang="en-US" dirty="0"/>
                        <a:t>Online</a:t>
                      </a:r>
                      <a:r>
                        <a:rPr lang="en-US" baseline="0" dirty="0"/>
                        <a:t> updates</a:t>
                      </a:r>
                      <a:endParaRPr lang="en-US" dirty="0"/>
                    </a:p>
                  </a:txBody>
                  <a:tcPr/>
                </a:tc>
                <a:tc>
                  <a:txBody>
                    <a:bodyPr/>
                    <a:lstStyle/>
                    <a:p>
                      <a:r>
                        <a:rPr lang="en-US" dirty="0"/>
                        <a:t>Live site incidents</a:t>
                      </a:r>
                    </a:p>
                  </a:txBody>
                  <a:tcPr/>
                </a:tc>
                <a:extLst>
                  <a:ext uri="{0D108BD9-81ED-4DB2-BD59-A6C34878D82A}">
                    <a16:rowId xmlns:a16="http://schemas.microsoft.com/office/drawing/2014/main" val="10003"/>
                  </a:ext>
                </a:extLst>
              </a:tr>
              <a:tr h="996519">
                <a:tc>
                  <a:txBody>
                    <a:bodyPr/>
                    <a:lstStyle/>
                    <a:p>
                      <a:r>
                        <a:rPr lang="en-US" dirty="0"/>
                        <a:t>Obstacles to eradication:</a:t>
                      </a:r>
                    </a:p>
                  </a:txBody>
                  <a:tcPr/>
                </a:tc>
                <a:tc>
                  <a:txBody>
                    <a:bodyPr/>
                    <a:lstStyle/>
                    <a:p>
                      <a:r>
                        <a:rPr lang="en-US" dirty="0"/>
                        <a:t>Design Complexity</a:t>
                      </a:r>
                    </a:p>
                  </a:txBody>
                  <a:tcPr/>
                </a:tc>
                <a:tc>
                  <a:txBody>
                    <a:bodyPr/>
                    <a:lstStyle/>
                    <a:p>
                      <a:r>
                        <a:rPr lang="en-US" dirty="0"/>
                        <a:t>Code churn, legacy, false positives</a:t>
                      </a:r>
                    </a:p>
                  </a:txBody>
                  <a:tcPr/>
                </a:tc>
                <a:tc>
                  <a:txBody>
                    <a:bodyPr/>
                    <a:lstStyle/>
                    <a:p>
                      <a:r>
                        <a:rPr lang="en-US" baseline="0" dirty="0"/>
                        <a:t>Topology, configuration churn</a:t>
                      </a:r>
                      <a:endParaRPr lang="en-US" dirty="0"/>
                    </a:p>
                  </a:txBody>
                  <a:tcPr/>
                </a:tc>
                <a:extLst>
                  <a:ext uri="{0D108BD9-81ED-4DB2-BD59-A6C34878D82A}">
                    <a16:rowId xmlns:a16="http://schemas.microsoft.com/office/drawing/2014/main" val="10004"/>
                  </a:ext>
                </a:extLst>
              </a:tr>
              <a:tr h="1353949">
                <a:tc>
                  <a:txBody>
                    <a:bodyPr/>
                    <a:lstStyle/>
                    <a:p>
                      <a:r>
                        <a:rPr lang="en-US" dirty="0"/>
                        <a:t>Value proposition</a:t>
                      </a:r>
                    </a:p>
                  </a:txBody>
                  <a:tcPr/>
                </a:tc>
                <a:tc>
                  <a:txBody>
                    <a:bodyPr/>
                    <a:lstStyle/>
                    <a:p>
                      <a:r>
                        <a:rPr lang="en-US" dirty="0"/>
                        <a:t>Cut time to market</a:t>
                      </a:r>
                    </a:p>
                  </a:txBody>
                  <a:tcPr/>
                </a:tc>
                <a:tc>
                  <a:txBody>
                    <a:bodyPr/>
                    <a:lstStyle/>
                    <a:p>
                      <a:r>
                        <a:rPr lang="en-US" dirty="0"/>
                        <a:t>Safety/OS critical systems,</a:t>
                      </a:r>
                    </a:p>
                    <a:p>
                      <a:r>
                        <a:rPr lang="en-US" baseline="0" dirty="0"/>
                        <a:t>Quality of code base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Meet SLA,</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Utilize bandwidth,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Enable richer policies</a:t>
                      </a:r>
                      <a:endParaRPr lang="en-US" dirty="0"/>
                    </a:p>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5448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Goals of Tutorial</a:t>
            </a:r>
          </a:p>
        </p:txBody>
      </p:sp>
      <p:sp>
        <p:nvSpPr>
          <p:cNvPr id="3" name="Content Placeholder 2"/>
          <p:cNvSpPr>
            <a:spLocks noGrp="1"/>
          </p:cNvSpPr>
          <p:nvPr>
            <p:ph idx="1"/>
          </p:nvPr>
        </p:nvSpPr>
        <p:spPr/>
        <p:txBody>
          <a:bodyPr/>
          <a:lstStyle/>
          <a:p>
            <a:pPr marL="0" indent="0">
              <a:buNone/>
            </a:pPr>
            <a:r>
              <a:rPr lang="en-US" sz="2400" dirty="0">
                <a:solidFill>
                  <a:srgbClr val="00B050"/>
                </a:solidFill>
              </a:rPr>
              <a:t>Motivate:</a:t>
            </a:r>
            <a:r>
              <a:rPr lang="en-US" sz="2400" dirty="0"/>
              <a:t> Why this may be an important inter-disciplinary field that can have real impact</a:t>
            </a:r>
          </a:p>
          <a:p>
            <a:pPr marL="0" indent="0">
              <a:buNone/>
            </a:pPr>
            <a:endParaRPr lang="en-US" sz="2400" dirty="0">
              <a:solidFill>
                <a:srgbClr val="00B050"/>
              </a:solidFill>
            </a:endParaRPr>
          </a:p>
          <a:p>
            <a:pPr marL="0" indent="0">
              <a:buNone/>
            </a:pPr>
            <a:r>
              <a:rPr lang="en-US" sz="2400" dirty="0">
                <a:solidFill>
                  <a:srgbClr val="00B050"/>
                </a:solidFill>
              </a:rPr>
              <a:t>Expose:</a:t>
            </a:r>
            <a:r>
              <a:rPr lang="en-US" sz="2400" dirty="0"/>
              <a:t> Networking audience to verification ideas and terminology</a:t>
            </a:r>
          </a:p>
          <a:p>
            <a:pPr marL="0" indent="0">
              <a:buNone/>
            </a:pPr>
            <a:endParaRPr lang="en-US" sz="2400" dirty="0">
              <a:solidFill>
                <a:srgbClr val="00B050"/>
              </a:solidFill>
            </a:endParaRPr>
          </a:p>
          <a:p>
            <a:pPr marL="0" indent="0">
              <a:buNone/>
            </a:pPr>
            <a:r>
              <a:rPr lang="en-US" sz="2400" dirty="0">
                <a:solidFill>
                  <a:srgbClr val="00B050"/>
                </a:solidFill>
              </a:rPr>
              <a:t>Survey: </a:t>
            </a:r>
            <a:r>
              <a:rPr lang="en-US" sz="2400" dirty="0"/>
              <a:t>Describe and put in context existing work in network verification </a:t>
            </a:r>
          </a:p>
          <a:p>
            <a:endParaRPr lang="en-US" sz="2400" dirty="0">
              <a:solidFill>
                <a:srgbClr val="00B050"/>
              </a:solidFill>
            </a:endParaRPr>
          </a:p>
          <a:p>
            <a:pPr marL="0" indent="0">
              <a:buNone/>
            </a:pPr>
            <a:r>
              <a:rPr lang="en-US" sz="2400" dirty="0">
                <a:solidFill>
                  <a:srgbClr val="00B050"/>
                </a:solidFill>
              </a:rPr>
              <a:t>Inspire:</a:t>
            </a:r>
            <a:r>
              <a:rPr lang="en-US" sz="2400" dirty="0"/>
              <a:t>  Resources available, lessons for you to attempt network verification tasks</a:t>
            </a:r>
          </a:p>
        </p:txBody>
      </p:sp>
    </p:spTree>
    <p:extLst>
      <p:ext uri="{BB962C8B-B14F-4D97-AF65-F5344CB8AC3E}">
        <p14:creationId xmlns:p14="http://schemas.microsoft.com/office/powerpoint/2010/main" val="2077295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a:solidFill>
                  <a:srgbClr val="0070C0"/>
                </a:solidFill>
                <a:effectLst>
                  <a:outerShdw blurRad="38100" dist="38100" dir="2700000" algn="tl">
                    <a:srgbClr val="000000">
                      <a:alpha val="43137"/>
                    </a:srgbClr>
                  </a:outerShdw>
                </a:effectLst>
              </a:rPr>
              <a:t>Main Idea: Network as a Program</a:t>
            </a:r>
          </a:p>
        </p:txBody>
      </p:sp>
      <p:sp>
        <p:nvSpPr>
          <p:cNvPr id="21506" name="Content Placeholder 2"/>
          <p:cNvSpPr>
            <a:spLocks noGrp="1"/>
          </p:cNvSpPr>
          <p:nvPr>
            <p:ph idx="1"/>
          </p:nvPr>
        </p:nvSpPr>
        <p:spPr>
          <a:xfrm>
            <a:off x="457200" y="1600200"/>
            <a:ext cx="7468077" cy="868680"/>
          </a:xfrm>
        </p:spPr>
        <p:txBody>
          <a:bodyPr/>
          <a:lstStyle/>
          <a:p>
            <a:r>
              <a:rPr lang="en-US" sz="2200" dirty="0">
                <a:latin typeface="Century Schoolbook" charset="0"/>
                <a:ea typeface="ＭＳ Ｐゴシック" charset="0"/>
                <a:cs typeface="ＭＳ Ｐゴシック" charset="0"/>
              </a:rPr>
              <a:t>Model header as point in high dimensional space and all networking boxes as transformers of header space</a:t>
            </a:r>
          </a:p>
        </p:txBody>
      </p:sp>
      <p:sp>
        <p:nvSpPr>
          <p:cNvPr id="215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Times New Roman" charset="0"/>
                <a:ea typeface="ＭＳ Ｐゴシック" charset="0"/>
                <a:cs typeface="ＭＳ Ｐゴシック" charset="0"/>
              </a:defRPr>
            </a:lvl1pPr>
            <a:lvl2pPr marL="668655" indent="-257175" eaLnBrk="0" hangingPunct="0">
              <a:defRPr sz="2200">
                <a:solidFill>
                  <a:schemeClr val="tx1"/>
                </a:solidFill>
                <a:latin typeface="Times New Roman" charset="0"/>
                <a:ea typeface="ＭＳ Ｐゴシック" charset="0"/>
              </a:defRPr>
            </a:lvl2pPr>
            <a:lvl3pPr marL="1028700" indent="-205740" eaLnBrk="0" hangingPunct="0">
              <a:defRPr sz="2200">
                <a:solidFill>
                  <a:schemeClr val="tx1"/>
                </a:solidFill>
                <a:latin typeface="Times New Roman" charset="0"/>
                <a:ea typeface="ＭＳ Ｐゴシック" charset="0"/>
              </a:defRPr>
            </a:lvl3pPr>
            <a:lvl4pPr marL="1440180" indent="-205740" eaLnBrk="0" hangingPunct="0">
              <a:defRPr sz="2200">
                <a:solidFill>
                  <a:schemeClr val="tx1"/>
                </a:solidFill>
                <a:latin typeface="Times New Roman" charset="0"/>
                <a:ea typeface="ＭＳ Ｐゴシック" charset="0"/>
              </a:defRPr>
            </a:lvl4pPr>
            <a:lvl5pPr marL="1851660" indent="-205740" eaLnBrk="0" hangingPunct="0">
              <a:defRPr sz="2200">
                <a:solidFill>
                  <a:schemeClr val="tx1"/>
                </a:solidFill>
                <a:latin typeface="Times New Roman" charset="0"/>
                <a:ea typeface="ＭＳ Ｐゴシック" charset="0"/>
              </a:defRPr>
            </a:lvl5pPr>
            <a:lvl6pPr marL="2263140" indent="-205740" eaLnBrk="0" fontAlgn="base" hangingPunct="0">
              <a:spcBef>
                <a:spcPct val="0"/>
              </a:spcBef>
              <a:spcAft>
                <a:spcPct val="0"/>
              </a:spcAft>
              <a:defRPr sz="2200">
                <a:solidFill>
                  <a:schemeClr val="tx1"/>
                </a:solidFill>
                <a:latin typeface="Times New Roman" charset="0"/>
                <a:ea typeface="ＭＳ Ｐゴシック" charset="0"/>
              </a:defRPr>
            </a:lvl6pPr>
            <a:lvl7pPr marL="2674620" indent="-205740" eaLnBrk="0" fontAlgn="base" hangingPunct="0">
              <a:spcBef>
                <a:spcPct val="0"/>
              </a:spcBef>
              <a:spcAft>
                <a:spcPct val="0"/>
              </a:spcAft>
              <a:defRPr sz="2200">
                <a:solidFill>
                  <a:schemeClr val="tx1"/>
                </a:solidFill>
                <a:latin typeface="Times New Roman" charset="0"/>
                <a:ea typeface="ＭＳ Ｐゴシック" charset="0"/>
              </a:defRPr>
            </a:lvl7pPr>
            <a:lvl8pPr marL="3086100" indent="-205740" eaLnBrk="0" fontAlgn="base" hangingPunct="0">
              <a:spcBef>
                <a:spcPct val="0"/>
              </a:spcBef>
              <a:spcAft>
                <a:spcPct val="0"/>
              </a:spcAft>
              <a:defRPr sz="2200">
                <a:solidFill>
                  <a:schemeClr val="tx1"/>
                </a:solidFill>
                <a:latin typeface="Times New Roman" charset="0"/>
                <a:ea typeface="ＭＳ Ｐゴシック" charset="0"/>
              </a:defRPr>
            </a:lvl8pPr>
            <a:lvl9pPr marL="3497580" indent="-205740" eaLnBrk="0" fontAlgn="base" hangingPunct="0">
              <a:spcBef>
                <a:spcPct val="0"/>
              </a:spcBef>
              <a:spcAft>
                <a:spcPct val="0"/>
              </a:spcAft>
              <a:defRPr sz="2200">
                <a:solidFill>
                  <a:schemeClr val="tx1"/>
                </a:solidFill>
                <a:latin typeface="Times New Roman" charset="0"/>
                <a:ea typeface="ＭＳ Ｐゴシック" charset="0"/>
              </a:defRPr>
            </a:lvl9pPr>
          </a:lstStyle>
          <a:p>
            <a:pPr eaLnBrk="1" hangingPunct="1"/>
            <a:fld id="{0C6BED58-CC5A-FB4D-A59B-5FF29DD6CD4D}" type="slidenum">
              <a:rPr lang="en-US" sz="1400">
                <a:solidFill>
                  <a:srgbClr val="FFFFFF"/>
                </a:solidFill>
              </a:rPr>
              <a:pPr eaLnBrk="1" hangingPunct="1"/>
              <a:t>20</a:t>
            </a:fld>
            <a:endParaRPr lang="en-US" sz="1400">
              <a:solidFill>
                <a:srgbClr val="FFFFFF"/>
              </a:solidFill>
            </a:endParaRPr>
          </a:p>
        </p:txBody>
      </p:sp>
      <p:cxnSp>
        <p:nvCxnSpPr>
          <p:cNvPr id="23" name="Straight Arrow Connector 22"/>
          <p:cNvCxnSpPr/>
          <p:nvPr/>
        </p:nvCxnSpPr>
        <p:spPr>
          <a:xfrm flipH="1">
            <a:off x="937260" y="3566160"/>
            <a:ext cx="685800" cy="4114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623060" y="274320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623060" y="356616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Can 31"/>
          <p:cNvSpPr/>
          <p:nvPr/>
        </p:nvSpPr>
        <p:spPr>
          <a:xfrm>
            <a:off x="3200400" y="3360420"/>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Packet</a:t>
            </a:r>
          </a:p>
          <a:p>
            <a:pPr algn="ctr">
              <a:defRPr/>
            </a:pPr>
            <a:r>
              <a:rPr lang="en-US" dirty="0"/>
              <a:t>Forwarding</a:t>
            </a:r>
          </a:p>
        </p:txBody>
      </p:sp>
      <p:cxnSp>
        <p:nvCxnSpPr>
          <p:cNvPr id="48" name="Straight Arrow Connector 47"/>
          <p:cNvCxnSpPr/>
          <p:nvPr/>
        </p:nvCxnSpPr>
        <p:spPr>
          <a:xfrm>
            <a:off x="2240280" y="3840480"/>
            <a:ext cx="96012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flipV="1">
            <a:off x="4709160" y="3017520"/>
            <a:ext cx="75438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497" name="TextBox 96"/>
          <p:cNvSpPr txBox="1">
            <a:spLocks noChangeArrowheads="1"/>
          </p:cNvSpPr>
          <p:nvPr/>
        </p:nvSpPr>
        <p:spPr bwMode="auto">
          <a:xfrm>
            <a:off x="2788920" y="342900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1</a:t>
            </a:r>
          </a:p>
        </p:txBody>
      </p:sp>
      <p:sp>
        <p:nvSpPr>
          <p:cNvPr id="19498" name="TextBox 97"/>
          <p:cNvSpPr txBox="1">
            <a:spLocks noChangeArrowheads="1"/>
          </p:cNvSpPr>
          <p:nvPr/>
        </p:nvSpPr>
        <p:spPr bwMode="auto">
          <a:xfrm>
            <a:off x="4702017" y="4029075"/>
            <a:ext cx="281463"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2</a:t>
            </a:r>
          </a:p>
        </p:txBody>
      </p:sp>
      <p:sp>
        <p:nvSpPr>
          <p:cNvPr id="19499" name="TextBox 98"/>
          <p:cNvSpPr txBox="1">
            <a:spLocks noChangeArrowheads="1"/>
          </p:cNvSpPr>
          <p:nvPr/>
        </p:nvSpPr>
        <p:spPr bwMode="auto">
          <a:xfrm>
            <a:off x="4709160" y="315468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3</a:t>
            </a:r>
          </a:p>
        </p:txBody>
      </p:sp>
      <p:cxnSp>
        <p:nvCxnSpPr>
          <p:cNvPr id="49" name="Straight Arrow Connector 48"/>
          <p:cNvCxnSpPr/>
          <p:nvPr/>
        </p:nvCxnSpPr>
        <p:spPr>
          <a:xfrm flipH="1">
            <a:off x="5463540" y="3086100"/>
            <a:ext cx="617220" cy="342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6080760" y="226314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a:off x="6080760" y="308610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1623060" y="3291840"/>
            <a:ext cx="342900" cy="48006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3" name="Cube 72"/>
          <p:cNvSpPr/>
          <p:nvPr/>
        </p:nvSpPr>
        <p:spPr>
          <a:xfrm>
            <a:off x="6149340" y="2743200"/>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5" name="Rectangle 74"/>
          <p:cNvSpPr/>
          <p:nvPr/>
        </p:nvSpPr>
        <p:spPr>
          <a:xfrm>
            <a:off x="1485900" y="4526280"/>
            <a:ext cx="891540" cy="205740"/>
          </a:xfrm>
          <a:prstGeom prst="rect">
            <a:avLst/>
          </a:prstGeom>
          <a:solidFill>
            <a:schemeClr val="accent2">
              <a:lumMod val="40000"/>
              <a:lumOff val="60000"/>
              <a:alpha val="86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0xx1..x1</a:t>
            </a:r>
          </a:p>
        </p:txBody>
      </p:sp>
      <p:sp>
        <p:nvSpPr>
          <p:cNvPr id="76" name="TextBox 75"/>
          <p:cNvSpPr txBox="1">
            <a:spLocks noChangeArrowheads="1"/>
          </p:cNvSpPr>
          <p:nvPr/>
        </p:nvSpPr>
        <p:spPr bwMode="auto">
          <a:xfrm>
            <a:off x="1554480" y="4183380"/>
            <a:ext cx="697230"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Match</a:t>
            </a:r>
          </a:p>
        </p:txBody>
      </p:sp>
      <p:sp>
        <p:nvSpPr>
          <p:cNvPr id="77" name="TextBox 76"/>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78" name="Rectangle 77"/>
          <p:cNvSpPr/>
          <p:nvPr/>
        </p:nvSpPr>
        <p:spPr>
          <a:xfrm>
            <a:off x="2651760" y="4526280"/>
            <a:ext cx="2057400" cy="54864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3</a:t>
            </a:r>
          </a:p>
          <a:p>
            <a:pPr algn="ctr">
              <a:defRPr/>
            </a:pPr>
            <a:r>
              <a:rPr lang="en-US" sz="1300" dirty="0">
                <a:solidFill>
                  <a:schemeClr val="tx1"/>
                </a:solidFill>
              </a:rPr>
              <a:t>Rewrite with 1xx011..x1</a:t>
            </a:r>
          </a:p>
        </p:txBody>
      </p:sp>
      <p:sp>
        <p:nvSpPr>
          <p:cNvPr id="79" name="TextBox 78"/>
          <p:cNvSpPr txBox="1">
            <a:spLocks noChangeArrowheads="1"/>
          </p:cNvSpPr>
          <p:nvPr/>
        </p:nvSpPr>
        <p:spPr bwMode="auto">
          <a:xfrm>
            <a:off x="3268980" y="4193382"/>
            <a:ext cx="73152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Action</a:t>
            </a:r>
          </a:p>
        </p:txBody>
      </p:sp>
      <p:cxnSp>
        <p:nvCxnSpPr>
          <p:cNvPr id="80" name="Curved Connector 79"/>
          <p:cNvCxnSpPr>
            <a:stCxn id="71" idx="0"/>
            <a:endCxn id="73" idx="2"/>
          </p:cNvCxnSpPr>
          <p:nvPr/>
        </p:nvCxnSpPr>
        <p:spPr>
          <a:xfrm rot="5400000" flipH="1" flipV="1">
            <a:off x="3804761" y="947262"/>
            <a:ext cx="377190" cy="4311968"/>
          </a:xfrm>
          <a:prstGeom prst="curvedConnector2">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1485900" y="4526280"/>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11xx..0x</a:t>
            </a:r>
          </a:p>
        </p:txBody>
      </p:sp>
      <p:sp>
        <p:nvSpPr>
          <p:cNvPr id="83" name="TextBox 82"/>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85" name="Rectangle 84"/>
          <p:cNvSpPr/>
          <p:nvPr/>
        </p:nvSpPr>
        <p:spPr>
          <a:xfrm>
            <a:off x="2651760" y="4526280"/>
            <a:ext cx="2057400" cy="5486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2</a:t>
            </a:r>
          </a:p>
          <a:p>
            <a:pPr algn="ctr">
              <a:defRPr/>
            </a:pPr>
            <a:r>
              <a:rPr lang="en-US" sz="1300" dirty="0">
                <a:solidFill>
                  <a:schemeClr val="tx1"/>
                </a:solidFill>
              </a:rPr>
              <a:t>Rewrite with 1x01xx..x1</a:t>
            </a:r>
          </a:p>
        </p:txBody>
      </p:sp>
      <p:sp>
        <p:nvSpPr>
          <p:cNvPr id="98" name="Oval 97"/>
          <p:cNvSpPr/>
          <p:nvPr/>
        </p:nvSpPr>
        <p:spPr>
          <a:xfrm>
            <a:off x="1760220" y="3463637"/>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sp>
        <p:nvSpPr>
          <p:cNvPr id="33" name="Rectangle 5"/>
          <p:cNvSpPr>
            <a:spLocks noChangeArrowheads="1"/>
          </p:cNvSpPr>
          <p:nvPr/>
        </p:nvSpPr>
        <p:spPr bwMode="auto">
          <a:xfrm>
            <a:off x="793454" y="5200427"/>
            <a:ext cx="7570947" cy="13158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dirty="0">
                <a:solidFill>
                  <a:schemeClr val="bg1"/>
                </a:solidFill>
              </a:rPr>
              <a:t>ROUTER ABSTRACTED AS SET OF GUARDED COMMANDS </a:t>
            </a:r>
          </a:p>
          <a:p>
            <a:pPr algn="ctr"/>
            <a:r>
              <a:rPr lang="en-US" dirty="0">
                <a:solidFill>
                  <a:schemeClr val="bg1"/>
                </a:solidFill>
              </a:rPr>
              <a:t>NETWORK BECOMES A PROGRAM </a:t>
            </a:r>
            <a:r>
              <a:rPr lang="en-US" dirty="0">
                <a:solidFill>
                  <a:schemeClr val="bg1"/>
                </a:solidFill>
                <a:sym typeface="Wingdings" pitchFamily="2" charset="2"/>
              </a:rPr>
              <a:t></a:t>
            </a:r>
            <a:r>
              <a:rPr lang="en-US" b="1" dirty="0">
                <a:solidFill>
                  <a:schemeClr val="bg1"/>
                </a:solidFill>
                <a:sym typeface="Wingdings" pitchFamily="2" charset="2"/>
              </a:rPr>
              <a:t>CAN USE PL METHODS</a:t>
            </a:r>
          </a:p>
          <a:p>
            <a:pPr algn="ctr"/>
            <a:r>
              <a:rPr lang="en-US" b="1" dirty="0">
                <a:solidFill>
                  <a:schemeClr val="bg1"/>
                </a:solidFill>
                <a:sym typeface="Wingdings" pitchFamily="2" charset="2"/>
              </a:rPr>
              <a:t>FOR VERIFICATION, TESTING, AND SYNTHESIS</a:t>
            </a:r>
            <a:endParaRPr lang="en-US" b="1" dirty="0">
              <a:solidFill>
                <a:schemeClr val="bg1"/>
              </a:solidFill>
            </a:endParaRPr>
          </a:p>
        </p:txBody>
      </p:sp>
    </p:spTree>
    <p:extLst>
      <p:ext uri="{BB962C8B-B14F-4D97-AF65-F5344CB8AC3E}">
        <p14:creationId xmlns:p14="http://schemas.microsoft.com/office/powerpoint/2010/main" val="12435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8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8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8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76"/>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7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
                                        </p:tgtEl>
                                        <p:attrNameLst>
                                          <p:attrName>style.visibility</p:attrName>
                                        </p:attrNameLst>
                                      </p:cBhvr>
                                      <p:to>
                                        <p:strVal val="hidden"/>
                                      </p:to>
                                    </p:set>
                                  </p:childTnLst>
                                </p:cTn>
                              </p:par>
                            </p:childTnLst>
                          </p:cTn>
                        </p:par>
                        <p:par>
                          <p:cTn id="62" fill="hold">
                            <p:stCondLst>
                              <p:cond delay="0"/>
                            </p:stCondLst>
                            <p:childTnLst>
                              <p:par>
                                <p:cTn id="63" presetID="10" presetClass="entr" presetSubtype="0" fill="hold" grpId="0" nodeType="afterEffect">
                                  <p:stCondLst>
                                    <p:cond delay="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500"/>
                                        <p:tgtEl>
                                          <p:spTgt spid="98"/>
                                        </p:tgtEl>
                                      </p:cBhvr>
                                    </p:animEffect>
                                  </p:childTnLst>
                                </p:cTn>
                              </p:par>
                            </p:childTnLst>
                          </p:cTn>
                        </p:par>
                        <p:par>
                          <p:cTn id="66" fill="hold">
                            <p:stCondLst>
                              <p:cond delay="500"/>
                            </p:stCondLst>
                            <p:childTnLst>
                              <p:par>
                                <p:cTn id="67" presetID="0" presetClass="path" presetSubtype="0" accel="50000" decel="50000" fill="hold" grpId="1" nodeType="afterEffect">
                                  <p:stCondLst>
                                    <p:cond delay="0"/>
                                  </p:stCondLst>
                                  <p:childTnLst>
                                    <p:animMotion origin="layout" path="M 0.02719 -0.02417 C 0.11438 -0.0625 0.20156 -0.10062 0.27953 -0.11104 C 0.3575 -0.12146 0.42641 -0.10417 0.49547 -0.08667 " pathEditMode="relative" ptsTypes="aaA">
                                      <p:cBhvr>
                                        <p:cTn id="68" dur="2000" fill="hold"/>
                                        <p:tgtEl>
                                          <p:spTgt spid="98"/>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p:bldP spid="76" grpId="1"/>
      <p:bldP spid="77" grpId="0"/>
      <p:bldP spid="77" grpId="1"/>
      <p:bldP spid="78" grpId="0" animBg="1"/>
      <p:bldP spid="78" grpId="1" animBg="1"/>
      <p:bldP spid="79" grpId="0"/>
      <p:bldP spid="79" grpId="1"/>
      <p:bldP spid="82" grpId="0" animBg="1"/>
      <p:bldP spid="82" grpId="1" animBg="1"/>
      <p:bldP spid="83" grpId="0"/>
      <p:bldP spid="83" grpId="1"/>
      <p:bldP spid="85" grpId="0" animBg="1"/>
      <p:bldP spid="85" grpId="1" animBg="1"/>
      <p:bldP spid="98" grpId="0" animBg="1"/>
      <p:bldP spid="98" grpId="1"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904457"/>
          </a:xfrm>
        </p:spPr>
        <p:txBody>
          <a:bodyPr>
            <a:normAutofit/>
          </a:bodyPr>
          <a:lstStyle/>
          <a:p>
            <a:r>
              <a:rPr lang="en-US" sz="4000" b="1" dirty="0">
                <a:solidFill>
                  <a:srgbClr val="0070C0"/>
                </a:solidFill>
                <a:effectLst>
                  <a:outerShdw blurRad="38100" dist="38100" dir="2700000" algn="tl">
                    <a:srgbClr val="000000">
                      <a:alpha val="43137"/>
                    </a:srgbClr>
                  </a:outerShdw>
                </a:effectLst>
              </a:rPr>
              <a:t>Semantics Based Landscape (partial)</a:t>
            </a:r>
          </a:p>
        </p:txBody>
      </p:sp>
      <p:sp>
        <p:nvSpPr>
          <p:cNvPr id="3" name="Content Placeholder 2"/>
          <p:cNvSpPr>
            <a:spLocks noGrp="1"/>
          </p:cNvSpPr>
          <p:nvPr>
            <p:ph idx="1"/>
          </p:nvPr>
        </p:nvSpPr>
        <p:spPr>
          <a:xfrm>
            <a:off x="457199" y="1600201"/>
            <a:ext cx="8686801" cy="4856298"/>
          </a:xfrm>
        </p:spPr>
        <p:txBody>
          <a:bodyPr>
            <a:normAutofit fontScale="92500" lnSpcReduction="20000"/>
          </a:bodyPr>
          <a:lstStyle/>
          <a:p>
            <a:pPr marL="0" indent="0">
              <a:buNone/>
            </a:pPr>
            <a:r>
              <a:rPr lang="en-US" b="1" dirty="0">
                <a:solidFill>
                  <a:srgbClr val="00B050"/>
                </a:solidFill>
              </a:rPr>
              <a:t>Hoare style proofs </a:t>
            </a:r>
            <a:r>
              <a:rPr lang="en-US" dirty="0"/>
              <a:t>(1960s-1980s)</a:t>
            </a:r>
            <a:r>
              <a:rPr lang="en-US" b="1" dirty="0">
                <a:solidFill>
                  <a:srgbClr val="00B050"/>
                </a:solidFill>
              </a:rPr>
              <a:t>:</a:t>
            </a:r>
            <a:r>
              <a:rPr lang="en-US" dirty="0"/>
              <a:t> axioms, inference rules, invariants. Scale? Code churn?</a:t>
            </a:r>
            <a:endParaRPr lang="en-US" dirty="0">
              <a:sym typeface="Wingdings" panose="05000000000000000000" pitchFamily="2" charset="2"/>
            </a:endParaRPr>
          </a:p>
          <a:p>
            <a:pPr marL="0" indent="0">
              <a:buNone/>
            </a:pPr>
            <a:endParaRPr lang="en-US" b="1" dirty="0">
              <a:solidFill>
                <a:srgbClr val="00B050"/>
              </a:solidFill>
              <a:sym typeface="Wingdings" panose="05000000000000000000" pitchFamily="2" charset="2"/>
            </a:endParaRPr>
          </a:p>
          <a:p>
            <a:pPr marL="0" indent="0">
              <a:buNone/>
            </a:pPr>
            <a:r>
              <a:rPr lang="en-US" b="1" dirty="0">
                <a:solidFill>
                  <a:srgbClr val="00B050"/>
                </a:solidFill>
                <a:sym typeface="Wingdings" panose="05000000000000000000" pitchFamily="2" charset="2"/>
              </a:rPr>
              <a:t>Model checking: </a:t>
            </a:r>
            <a:r>
              <a:rPr lang="en-US" dirty="0">
                <a:sym typeface="Wingdings" panose="05000000000000000000" pitchFamily="2" charset="2"/>
              </a:rPr>
              <a:t>search </a:t>
            </a:r>
            <a:r>
              <a:rPr lang="en-US" i="1" dirty="0">
                <a:sym typeface="Wingdings" panose="05000000000000000000" pitchFamily="2" charset="2"/>
              </a:rPr>
              <a:t>algorithmically</a:t>
            </a:r>
            <a:r>
              <a:rPr lang="en-US" dirty="0">
                <a:sym typeface="Wingdings" panose="05000000000000000000" pitchFamily="2" charset="2"/>
              </a:rPr>
              <a:t> over state space to check P.  e.g., </a:t>
            </a:r>
            <a:r>
              <a:rPr lang="en-US" dirty="0" err="1">
                <a:sym typeface="Wingdings" panose="05000000000000000000" pitchFamily="2" charset="2"/>
              </a:rPr>
              <a:t>NuSMV</a:t>
            </a:r>
            <a:r>
              <a:rPr lang="en-US" dirty="0">
                <a:sym typeface="Wingdings" panose="05000000000000000000" pitchFamily="2" charset="2"/>
              </a:rPr>
              <a:t>, Impact, IC3</a:t>
            </a:r>
          </a:p>
          <a:p>
            <a:pPr marL="0" indent="0">
              <a:buNone/>
            </a:pPr>
            <a:endParaRPr lang="en-US" b="1" dirty="0">
              <a:solidFill>
                <a:srgbClr val="00B050"/>
              </a:solidFill>
              <a:sym typeface="Wingdings" panose="05000000000000000000" pitchFamily="2" charset="2"/>
            </a:endParaRPr>
          </a:p>
          <a:p>
            <a:pPr marL="0" indent="0">
              <a:buNone/>
            </a:pPr>
            <a:r>
              <a:rPr lang="en-US" b="1" dirty="0">
                <a:solidFill>
                  <a:srgbClr val="00B050"/>
                </a:solidFill>
                <a:sym typeface="Wingdings" panose="05000000000000000000" pitchFamily="2" charset="2"/>
              </a:rPr>
              <a:t>Proof Assistants:</a:t>
            </a:r>
            <a:r>
              <a:rPr lang="en-US" b="1" dirty="0">
                <a:sym typeface="Wingdings" panose="05000000000000000000" pitchFamily="2" charset="2"/>
              </a:rPr>
              <a:t>  </a:t>
            </a:r>
            <a:r>
              <a:rPr lang="en-US" dirty="0">
                <a:sym typeface="Wingdings" panose="05000000000000000000" pitchFamily="2" charset="2"/>
              </a:rPr>
              <a:t>Humans help but system can check proofs. E.g., Coq, Isabelle. </a:t>
            </a:r>
          </a:p>
          <a:p>
            <a:pPr marL="0" indent="0">
              <a:buNone/>
            </a:pPr>
            <a:endParaRPr lang="en-US" b="1" dirty="0">
              <a:solidFill>
                <a:srgbClr val="00B050"/>
              </a:solidFill>
              <a:sym typeface="Wingdings" panose="05000000000000000000" pitchFamily="2" charset="2"/>
            </a:endParaRPr>
          </a:p>
          <a:p>
            <a:pPr marL="0" indent="0">
              <a:buNone/>
            </a:pPr>
            <a:r>
              <a:rPr lang="en-US" b="1" dirty="0">
                <a:solidFill>
                  <a:srgbClr val="00B050"/>
                </a:solidFill>
                <a:sym typeface="Wingdings" panose="05000000000000000000" pitchFamily="2" charset="2"/>
              </a:rPr>
              <a:t>Testing:</a:t>
            </a:r>
            <a:r>
              <a:rPr lang="en-US" b="1" dirty="0">
                <a:sym typeface="Wingdings" panose="05000000000000000000" pitchFamily="2" charset="2"/>
              </a:rPr>
              <a:t>  </a:t>
            </a:r>
            <a:r>
              <a:rPr lang="en-US" dirty="0">
                <a:sym typeface="Wingdings" panose="05000000000000000000" pitchFamily="2" charset="2"/>
              </a:rPr>
              <a:t>Symbolic execution to maximize coverage and check property failures (e.g., Klee, SAGE)</a:t>
            </a:r>
            <a:endParaRPr lang="en-US" dirty="0"/>
          </a:p>
        </p:txBody>
      </p:sp>
    </p:spTree>
    <p:extLst>
      <p:ext uri="{BB962C8B-B14F-4D97-AF65-F5344CB8AC3E}">
        <p14:creationId xmlns:p14="http://schemas.microsoft.com/office/powerpoint/2010/main" val="3707564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458200" cy="904457"/>
          </a:xfrm>
          <a:prstGeom prst="rect">
            <a:avLst/>
          </a:prstGeom>
        </p:spPr>
        <p:txBody>
          <a:bodyPr>
            <a:norm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4000" b="1" dirty="0">
                <a:solidFill>
                  <a:srgbClr val="0070C0"/>
                </a:solidFill>
                <a:effectLst>
                  <a:outerShdw blurRad="38100" dist="38100" dir="2700000" algn="tl">
                    <a:srgbClr val="000000">
                      <a:alpha val="43137"/>
                    </a:srgbClr>
                  </a:outerShdw>
                </a:effectLst>
              </a:rPr>
              <a:t>Ex: Approaches for Token Passing</a:t>
            </a:r>
          </a:p>
        </p:txBody>
      </p:sp>
      <p:sp>
        <p:nvSpPr>
          <p:cNvPr id="3" name="Oval 2"/>
          <p:cNvSpPr/>
          <p:nvPr/>
        </p:nvSpPr>
        <p:spPr>
          <a:xfrm>
            <a:off x="3398820" y="1902840"/>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3" idx="5"/>
            <a:endCxn id="12" idx="1"/>
          </p:cNvCxnSpPr>
          <p:nvPr/>
        </p:nvCxnSpPr>
        <p:spPr>
          <a:xfrm>
            <a:off x="4025265" y="2498477"/>
            <a:ext cx="920916" cy="67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762627" y="3092115"/>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12" idx="3"/>
            <a:endCxn id="9" idx="7"/>
          </p:cNvCxnSpPr>
          <p:nvPr/>
        </p:nvCxnSpPr>
        <p:spPr>
          <a:xfrm flipH="1">
            <a:off x="3917784" y="3667700"/>
            <a:ext cx="1028397" cy="60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291339" y="4169542"/>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1"/>
            <a:endCxn id="6" idx="5"/>
          </p:cNvCxnSpPr>
          <p:nvPr/>
        </p:nvCxnSpPr>
        <p:spPr>
          <a:xfrm flipH="1" flipV="1">
            <a:off x="2389072" y="3687752"/>
            <a:ext cx="1009748" cy="583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838700" y="3072063"/>
            <a:ext cx="733926" cy="697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6" idx="7"/>
            <a:endCxn id="3" idx="3"/>
          </p:cNvCxnSpPr>
          <p:nvPr/>
        </p:nvCxnSpPr>
        <p:spPr>
          <a:xfrm flipV="1">
            <a:off x="2389072" y="2498477"/>
            <a:ext cx="1117229" cy="69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19686" y="3330034"/>
            <a:ext cx="865292" cy="369332"/>
          </a:xfrm>
          <a:prstGeom prst="rect">
            <a:avLst/>
          </a:prstGeom>
          <a:noFill/>
        </p:spPr>
        <p:txBody>
          <a:bodyPr wrap="square" rtlCol="0">
            <a:spAutoFit/>
          </a:bodyPr>
          <a:lstStyle/>
          <a:p>
            <a:r>
              <a:rPr lang="en-US" dirty="0"/>
              <a:t>Token</a:t>
            </a:r>
          </a:p>
        </p:txBody>
      </p:sp>
      <p:cxnSp>
        <p:nvCxnSpPr>
          <p:cNvPr id="24" name="Straight Arrow Connector 23"/>
          <p:cNvCxnSpPr/>
          <p:nvPr/>
        </p:nvCxnSpPr>
        <p:spPr>
          <a:xfrm flipH="1">
            <a:off x="4212255" y="3687752"/>
            <a:ext cx="293590" cy="208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38700" y="2048920"/>
            <a:ext cx="4134465" cy="646331"/>
          </a:xfrm>
          <a:prstGeom prst="rect">
            <a:avLst/>
          </a:prstGeom>
          <a:noFill/>
        </p:spPr>
        <p:txBody>
          <a:bodyPr wrap="none" rtlCol="0">
            <a:spAutoFit/>
          </a:bodyPr>
          <a:lstStyle/>
          <a:p>
            <a:r>
              <a:rPr lang="en-US" dirty="0">
                <a:solidFill>
                  <a:srgbClr val="CF6A3D"/>
                </a:solidFill>
              </a:rPr>
              <a:t>Inductive Invariant I:</a:t>
            </a:r>
            <a:r>
              <a:rPr lang="en-US" dirty="0"/>
              <a:t> Exactly 1 token at</a:t>
            </a:r>
          </a:p>
          <a:p>
            <a:r>
              <a:rPr lang="en-US" dirty="0"/>
              <a:t>Node or Link (also correctness spec)</a:t>
            </a:r>
          </a:p>
        </p:txBody>
      </p:sp>
      <p:sp>
        <p:nvSpPr>
          <p:cNvPr id="26" name="TextBox 25"/>
          <p:cNvSpPr txBox="1"/>
          <p:nvPr/>
        </p:nvSpPr>
        <p:spPr>
          <a:xfrm>
            <a:off x="947584" y="5021449"/>
            <a:ext cx="5045035" cy="369332"/>
          </a:xfrm>
          <a:prstGeom prst="rect">
            <a:avLst/>
          </a:prstGeom>
          <a:noFill/>
        </p:spPr>
        <p:txBody>
          <a:bodyPr wrap="none" rtlCol="0">
            <a:spAutoFit/>
          </a:bodyPr>
          <a:lstStyle/>
          <a:p>
            <a:r>
              <a:rPr lang="en-US" dirty="0">
                <a:solidFill>
                  <a:srgbClr val="00B050"/>
                </a:solidFill>
              </a:rPr>
              <a:t>Proof Assistant </a:t>
            </a:r>
            <a:r>
              <a:rPr lang="en-US" dirty="0"/>
              <a:t>: Show each action  maintains I </a:t>
            </a:r>
          </a:p>
        </p:txBody>
      </p:sp>
      <p:sp>
        <p:nvSpPr>
          <p:cNvPr id="27" name="TextBox 26"/>
          <p:cNvSpPr txBox="1"/>
          <p:nvPr/>
        </p:nvSpPr>
        <p:spPr>
          <a:xfrm>
            <a:off x="947584" y="5527139"/>
            <a:ext cx="7327070" cy="1200329"/>
          </a:xfrm>
          <a:prstGeom prst="rect">
            <a:avLst/>
          </a:prstGeom>
          <a:noFill/>
        </p:spPr>
        <p:txBody>
          <a:bodyPr wrap="none" rtlCol="0">
            <a:spAutoFit/>
          </a:bodyPr>
          <a:lstStyle/>
          <a:p>
            <a:r>
              <a:rPr lang="en-US" dirty="0">
                <a:solidFill>
                  <a:srgbClr val="00B050"/>
                </a:solidFill>
              </a:rPr>
              <a:t>Algorithmic Search</a:t>
            </a:r>
            <a:r>
              <a:rPr lang="en-US" dirty="0"/>
              <a:t>: Want to show for all states reachable from s</a:t>
            </a:r>
            <a:r>
              <a:rPr lang="en-US" baseline="-25000" dirty="0"/>
              <a:t>0</a:t>
            </a:r>
            <a:r>
              <a:rPr lang="en-US" dirty="0"/>
              <a:t> that </a:t>
            </a:r>
          </a:p>
          <a:p>
            <a:r>
              <a:rPr lang="en-US" dirty="0"/>
              <a:t>there is exactly 1 Token in every state.</a:t>
            </a:r>
          </a:p>
          <a:p>
            <a:endParaRPr lang="en-US" dirty="0"/>
          </a:p>
          <a:p>
            <a:r>
              <a:rPr lang="en-US" dirty="0">
                <a:solidFill>
                  <a:srgbClr val="00B050"/>
                </a:solidFill>
              </a:rPr>
              <a:t>Testing:</a:t>
            </a:r>
            <a:r>
              <a:rPr lang="en-US" dirty="0"/>
              <a:t> Generate executions to exercise every action.  </a:t>
            </a:r>
          </a:p>
        </p:txBody>
      </p:sp>
      <p:sp>
        <p:nvSpPr>
          <p:cNvPr id="28" name="TextBox 27"/>
          <p:cNvSpPr txBox="1"/>
          <p:nvPr/>
        </p:nvSpPr>
        <p:spPr>
          <a:xfrm>
            <a:off x="3634457" y="1941290"/>
            <a:ext cx="405213" cy="369332"/>
          </a:xfrm>
          <a:prstGeom prst="rect">
            <a:avLst/>
          </a:prstGeom>
          <a:noFill/>
        </p:spPr>
        <p:txBody>
          <a:bodyPr wrap="square" rtlCol="0">
            <a:spAutoFit/>
          </a:bodyPr>
          <a:lstStyle/>
          <a:p>
            <a:r>
              <a:rPr lang="en-US" dirty="0"/>
              <a:t>A</a:t>
            </a:r>
          </a:p>
        </p:txBody>
      </p:sp>
      <p:sp>
        <p:nvSpPr>
          <p:cNvPr id="29" name="TextBox 28"/>
          <p:cNvSpPr txBox="1"/>
          <p:nvPr/>
        </p:nvSpPr>
        <p:spPr>
          <a:xfrm>
            <a:off x="4838700" y="1491551"/>
            <a:ext cx="3527632" cy="646331"/>
          </a:xfrm>
          <a:prstGeom prst="rect">
            <a:avLst/>
          </a:prstGeom>
          <a:noFill/>
        </p:spPr>
        <p:txBody>
          <a:bodyPr wrap="none" rtlCol="0">
            <a:spAutoFit/>
          </a:bodyPr>
          <a:lstStyle/>
          <a:p>
            <a:r>
              <a:rPr lang="en-US" dirty="0">
                <a:solidFill>
                  <a:srgbClr val="CF6A3D"/>
                </a:solidFill>
              </a:rPr>
              <a:t>Program:</a:t>
            </a:r>
            <a:r>
              <a:rPr lang="en-US" dirty="0"/>
              <a:t> Receive &amp; Send Token</a:t>
            </a:r>
          </a:p>
          <a:p>
            <a:r>
              <a:rPr lang="en-US" dirty="0"/>
              <a:t>Initially: s</a:t>
            </a:r>
            <a:r>
              <a:rPr lang="en-US" baseline="-25000" dirty="0"/>
              <a:t>0 </a:t>
            </a:r>
            <a:r>
              <a:rPr lang="en-US" dirty="0"/>
              <a:t>token is at A</a:t>
            </a:r>
          </a:p>
        </p:txBody>
      </p:sp>
    </p:spTree>
    <p:extLst>
      <p:ext uri="{BB962C8B-B14F-4D97-AF65-F5344CB8AC3E}">
        <p14:creationId xmlns:p14="http://schemas.microsoft.com/office/powerpoint/2010/main" val="393041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904457"/>
          </a:xfrm>
        </p:spPr>
        <p:txBody>
          <a:bodyPr>
            <a:normAutofit/>
          </a:bodyPr>
          <a:lstStyle/>
          <a:p>
            <a:r>
              <a:rPr lang="en-US" sz="4000" b="1" dirty="0">
                <a:solidFill>
                  <a:srgbClr val="0070C0"/>
                </a:solidFill>
                <a:effectLst>
                  <a:outerShdw blurRad="38100" dist="38100" dir="2700000" algn="tl">
                    <a:srgbClr val="000000">
                      <a:alpha val="43137"/>
                    </a:srgbClr>
                  </a:outerShdw>
                </a:effectLst>
              </a:rPr>
              <a:t>Pros and Cons</a:t>
            </a:r>
          </a:p>
        </p:txBody>
      </p:sp>
      <p:sp>
        <p:nvSpPr>
          <p:cNvPr id="3" name="Content Placeholder 2"/>
          <p:cNvSpPr>
            <a:spLocks noGrp="1"/>
          </p:cNvSpPr>
          <p:nvPr>
            <p:ph idx="1"/>
          </p:nvPr>
        </p:nvSpPr>
        <p:spPr>
          <a:xfrm>
            <a:off x="457199" y="1600201"/>
            <a:ext cx="8686801" cy="4563876"/>
          </a:xfrm>
        </p:spPr>
        <p:txBody>
          <a:bodyPr>
            <a:normAutofit fontScale="77500" lnSpcReduction="20000"/>
          </a:bodyPr>
          <a:lstStyle/>
          <a:p>
            <a:pPr marL="0" indent="0">
              <a:buNone/>
            </a:pPr>
            <a:r>
              <a:rPr lang="en-US" dirty="0">
                <a:solidFill>
                  <a:srgbClr val="00B050"/>
                </a:solidFill>
                <a:sym typeface="Wingdings" panose="05000000000000000000" pitchFamily="2" charset="2"/>
              </a:rPr>
              <a:t>Model checking: </a:t>
            </a:r>
            <a:r>
              <a:rPr lang="en-US" dirty="0">
                <a:sym typeface="Wingdings" panose="05000000000000000000" pitchFamily="2" charset="2"/>
              </a:rPr>
              <a:t>SPIN, </a:t>
            </a:r>
            <a:r>
              <a:rPr lang="en-US" dirty="0" err="1">
                <a:sym typeface="Wingdings" panose="05000000000000000000" pitchFamily="2" charset="2"/>
              </a:rPr>
              <a:t>nuSMV</a:t>
            </a:r>
            <a:r>
              <a:rPr lang="en-US" dirty="0">
                <a:sym typeface="Wingdings" panose="05000000000000000000" pitchFamily="2" charset="2"/>
              </a:rPr>
              <a:t>, Impact, IC3</a:t>
            </a:r>
          </a:p>
          <a:p>
            <a:pPr lvl="1"/>
            <a:r>
              <a:rPr lang="en-US" dirty="0">
                <a:sym typeface="Wingdings" panose="05000000000000000000" pitchFamily="2" charset="2"/>
              </a:rPr>
              <a:t>Pros: “push-button verification”; </a:t>
            </a:r>
          </a:p>
          <a:p>
            <a:pPr lvl="1"/>
            <a:r>
              <a:rPr lang="en-US" dirty="0">
                <a:sym typeface="Wingdings" panose="05000000000000000000" pitchFamily="2" charset="2"/>
              </a:rPr>
              <a:t>Cons: finite state systems (e.g., fixed network).  Hard to scale (needs abstraction, compression)</a:t>
            </a:r>
          </a:p>
          <a:p>
            <a:pPr marL="0" indent="0">
              <a:buNone/>
            </a:pPr>
            <a:endParaRPr lang="en-US" dirty="0">
              <a:solidFill>
                <a:srgbClr val="00B050"/>
              </a:solidFill>
              <a:sym typeface="Wingdings" panose="05000000000000000000" pitchFamily="2" charset="2"/>
            </a:endParaRPr>
          </a:p>
          <a:p>
            <a:pPr marL="0" indent="0">
              <a:buNone/>
            </a:pPr>
            <a:r>
              <a:rPr lang="en-US" dirty="0">
                <a:solidFill>
                  <a:srgbClr val="00B050"/>
                </a:solidFill>
                <a:sym typeface="Wingdings" panose="05000000000000000000" pitchFamily="2" charset="2"/>
              </a:rPr>
              <a:t>Proof Assistants:  </a:t>
            </a:r>
            <a:r>
              <a:rPr lang="en-US" dirty="0">
                <a:sym typeface="Wingdings" panose="05000000000000000000" pitchFamily="2" charset="2"/>
              </a:rPr>
              <a:t>Coq, Isabelle. </a:t>
            </a:r>
          </a:p>
          <a:p>
            <a:pPr lvl="1"/>
            <a:r>
              <a:rPr lang="en-US" dirty="0">
                <a:sym typeface="Wingdings" panose="05000000000000000000" pitchFamily="2" charset="2"/>
              </a:rPr>
              <a:t>Pros: Much harder work (must supply invariants)</a:t>
            </a:r>
          </a:p>
          <a:p>
            <a:pPr lvl="1"/>
            <a:r>
              <a:rPr lang="en-US" dirty="0">
                <a:sym typeface="Wingdings" panose="05000000000000000000" pitchFamily="2" charset="2"/>
              </a:rPr>
              <a:t>Cons: works for infinite state systems (e.g., all networks) and ideally needs methods to suggest invariants</a:t>
            </a:r>
          </a:p>
          <a:p>
            <a:pPr marL="0" indent="0">
              <a:buNone/>
            </a:pPr>
            <a:br>
              <a:rPr lang="en-US" dirty="0">
                <a:solidFill>
                  <a:srgbClr val="00B050"/>
                </a:solidFill>
                <a:sym typeface="Wingdings" panose="05000000000000000000" pitchFamily="2" charset="2"/>
              </a:rPr>
            </a:br>
            <a:r>
              <a:rPr lang="en-US" dirty="0">
                <a:solidFill>
                  <a:srgbClr val="00B050"/>
                </a:solidFill>
                <a:sym typeface="Wingdings" panose="05000000000000000000" pitchFamily="2" charset="2"/>
              </a:rPr>
              <a:t>Testing:</a:t>
            </a:r>
            <a:r>
              <a:rPr lang="en-US" dirty="0">
                <a:sym typeface="Wingdings" panose="05000000000000000000" pitchFamily="2" charset="2"/>
              </a:rPr>
              <a:t> </a:t>
            </a:r>
          </a:p>
          <a:p>
            <a:pPr lvl="1"/>
            <a:r>
              <a:rPr lang="en-US" dirty="0">
                <a:sym typeface="Wingdings" panose="05000000000000000000" pitchFamily="2" charset="2"/>
              </a:rPr>
              <a:t>Pros:  Can uncover bugs in large code without models</a:t>
            </a:r>
          </a:p>
          <a:p>
            <a:pPr lvl="1"/>
            <a:r>
              <a:rPr lang="en-US" dirty="0">
                <a:sym typeface="Wingdings" panose="05000000000000000000" pitchFamily="2" charset="2"/>
              </a:rPr>
              <a:t>Cons:  Incomplete (state space too large), imprecise</a:t>
            </a:r>
            <a:endParaRPr lang="en-US" dirty="0"/>
          </a:p>
        </p:txBody>
      </p:sp>
    </p:spTree>
    <p:extLst>
      <p:ext uri="{BB962C8B-B14F-4D97-AF65-F5344CB8AC3E}">
        <p14:creationId xmlns:p14="http://schemas.microsoft.com/office/powerpoint/2010/main" val="2532310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To apply these techniques</a:t>
            </a:r>
          </a:p>
        </p:txBody>
      </p:sp>
      <p:sp>
        <p:nvSpPr>
          <p:cNvPr id="5" name="Text Placeholder 4"/>
          <p:cNvSpPr>
            <a:spLocks noGrp="1"/>
          </p:cNvSpPr>
          <p:nvPr>
            <p:ph type="body" idx="1"/>
          </p:nvPr>
        </p:nvSpPr>
        <p:spPr/>
        <p:txBody>
          <a:bodyPr/>
          <a:lstStyle/>
          <a:p>
            <a:r>
              <a:rPr lang="en-US" dirty="0"/>
              <a:t>Need to have:</a:t>
            </a:r>
          </a:p>
        </p:txBody>
      </p:sp>
      <p:sp>
        <p:nvSpPr>
          <p:cNvPr id="3" name="Content Placeholder 2"/>
          <p:cNvSpPr>
            <a:spLocks noGrp="1"/>
          </p:cNvSpPr>
          <p:nvPr>
            <p:ph sz="half" idx="2"/>
          </p:nvPr>
        </p:nvSpPr>
        <p:spPr>
          <a:xfrm>
            <a:off x="457200" y="2338128"/>
            <a:ext cx="4040188" cy="3951288"/>
          </a:xfrm>
        </p:spPr>
        <p:txBody>
          <a:bodyPr/>
          <a:lstStyle/>
          <a:p>
            <a:r>
              <a:rPr lang="en-US" dirty="0"/>
              <a:t>a </a:t>
            </a:r>
            <a:r>
              <a:rPr lang="en-US" b="1" dirty="0"/>
              <a:t>modelling language </a:t>
            </a:r>
            <a:r>
              <a:rPr lang="en-US" dirty="0"/>
              <a:t>for networks</a:t>
            </a:r>
          </a:p>
          <a:p>
            <a:endParaRPr lang="en-US" dirty="0"/>
          </a:p>
          <a:p>
            <a:r>
              <a:rPr lang="en-US" dirty="0"/>
              <a:t>a </a:t>
            </a:r>
            <a:r>
              <a:rPr lang="en-US" b="1" dirty="0"/>
              <a:t>specification language </a:t>
            </a:r>
            <a:r>
              <a:rPr lang="en-US" dirty="0"/>
              <a:t>for correctness</a:t>
            </a:r>
          </a:p>
          <a:p>
            <a:endParaRPr lang="en-US" dirty="0"/>
          </a:p>
          <a:p>
            <a:r>
              <a:rPr lang="en-US" dirty="0"/>
              <a:t>a </a:t>
            </a:r>
            <a:r>
              <a:rPr lang="en-US" b="1" dirty="0"/>
              <a:t>system</a:t>
            </a:r>
            <a:r>
              <a:rPr lang="en-US" dirty="0"/>
              <a:t>, </a:t>
            </a:r>
            <a:r>
              <a:rPr lang="en-US" b="1" dirty="0"/>
              <a:t>data structures </a:t>
            </a:r>
            <a:r>
              <a:rPr lang="en-US" dirty="0"/>
              <a:t>to encode program and data and a </a:t>
            </a:r>
            <a:r>
              <a:rPr lang="en-US" b="1" dirty="0"/>
              <a:t>solver</a:t>
            </a:r>
            <a:endParaRPr lang="en-US" dirty="0"/>
          </a:p>
        </p:txBody>
      </p:sp>
      <p:sp>
        <p:nvSpPr>
          <p:cNvPr id="6" name="Text Placeholder 5"/>
          <p:cNvSpPr>
            <a:spLocks noGrp="1"/>
          </p:cNvSpPr>
          <p:nvPr>
            <p:ph type="body" sz="quarter" idx="3"/>
          </p:nvPr>
        </p:nvSpPr>
        <p:spPr/>
        <p:txBody>
          <a:bodyPr/>
          <a:lstStyle/>
          <a:p>
            <a:r>
              <a:rPr lang="en-US" dirty="0"/>
              <a:t>Examples:</a:t>
            </a:r>
          </a:p>
        </p:txBody>
      </p:sp>
      <p:sp>
        <p:nvSpPr>
          <p:cNvPr id="7" name="Content Placeholder 6"/>
          <p:cNvSpPr>
            <a:spLocks noGrp="1"/>
          </p:cNvSpPr>
          <p:nvPr>
            <p:ph sz="quarter" idx="4"/>
          </p:nvPr>
        </p:nvSpPr>
        <p:spPr>
          <a:xfrm>
            <a:off x="4645024" y="2338128"/>
            <a:ext cx="4041775" cy="3951288"/>
          </a:xfrm>
        </p:spPr>
        <p:txBody>
          <a:bodyPr/>
          <a:lstStyle/>
          <a:p>
            <a:r>
              <a:rPr lang="en-US" dirty="0"/>
              <a:t>state machines, </a:t>
            </a:r>
            <a:r>
              <a:rPr lang="en-US" dirty="0" err="1"/>
              <a:t>Datalog</a:t>
            </a:r>
            <a:r>
              <a:rPr lang="en-US" dirty="0"/>
              <a:t>, Propositional Logic</a:t>
            </a:r>
          </a:p>
          <a:p>
            <a:endParaRPr lang="en-US" dirty="0"/>
          </a:p>
          <a:p>
            <a:r>
              <a:rPr lang="en-US" dirty="0"/>
              <a:t>CTL, Modal Logic, </a:t>
            </a:r>
            <a:r>
              <a:rPr lang="en-US" dirty="0" err="1"/>
              <a:t>Datalog</a:t>
            </a:r>
            <a:endParaRPr lang="en-US" dirty="0"/>
          </a:p>
          <a:p>
            <a:endParaRPr lang="en-US" dirty="0"/>
          </a:p>
          <a:p>
            <a:endParaRPr lang="en-US" dirty="0"/>
          </a:p>
          <a:p>
            <a:r>
              <a:rPr lang="en-US" dirty="0" err="1"/>
              <a:t>NuSMV</a:t>
            </a:r>
            <a:r>
              <a:rPr lang="en-US" dirty="0"/>
              <a:t> using BDDs or IC3 for routers and packets</a:t>
            </a:r>
            <a:br>
              <a:rPr lang="en-US" dirty="0"/>
            </a:br>
            <a:br>
              <a:rPr lang="en-US" dirty="0"/>
            </a:br>
            <a:r>
              <a:rPr lang="en-US" dirty="0"/>
              <a:t>SMT solver (Z3) for checking logic formulas</a:t>
            </a:r>
          </a:p>
          <a:p>
            <a:endParaRPr lang="en-US" dirty="0"/>
          </a:p>
          <a:p>
            <a:endParaRPr lang="en-US" dirty="0"/>
          </a:p>
        </p:txBody>
      </p:sp>
      <p:cxnSp>
        <p:nvCxnSpPr>
          <p:cNvPr id="4" name="Straight Arrow Connector 3"/>
          <p:cNvCxnSpPr>
            <a:cxnSpLocks noChangeShapeType="1"/>
          </p:cNvCxnSpPr>
          <p:nvPr/>
        </p:nvCxnSpPr>
        <p:spPr bwMode="auto">
          <a:xfrm>
            <a:off x="1764119" y="2786364"/>
            <a:ext cx="0" cy="42966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39482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Reactive System/State Machine</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57199" y="1417638"/>
                <a:ext cx="4624629" cy="3951288"/>
              </a:xfrm>
            </p:spPr>
            <p:txBody>
              <a:bodyPr/>
              <a:lstStyle/>
              <a:p>
                <a:pPr marL="0" indent="0">
                  <a:buNone/>
                </a:pPr>
                <a:r>
                  <a:rPr lang="en-US" b="0" dirty="0"/>
                  <a:t> </a:t>
                </a:r>
                <a14:m>
                  <m:oMath xmlns:m="http://schemas.openxmlformats.org/officeDocument/2006/math">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r>
                          <a:rPr lang="en-US" b="0" i="1" dirty="0" smtClean="0">
                            <a:latin typeface="Cambria Math" panose="02040503050406030204" pitchFamily="18" charset="0"/>
                          </a:rPr>
                          <m:t>, </m:t>
                        </m:r>
                        <m:r>
                          <a:rPr lang="en-US" b="0" i="1" dirty="0" smtClean="0">
                            <a:latin typeface="Cambria Math" panose="02040503050406030204" pitchFamily="18" charset="0"/>
                          </a:rPr>
                          <m:t>𝐼𝑛𝑖𝑡</m:t>
                        </m:r>
                        <m:r>
                          <a:rPr lang="en-US" b="0" i="1" dirty="0" smtClean="0">
                            <a:latin typeface="Cambria Math" panose="02040503050406030204" pitchFamily="18" charset="0"/>
                          </a:rPr>
                          <m:t>, </m:t>
                        </m:r>
                        <m:r>
                          <a:rPr lang="en-US" b="0" i="1" dirty="0" smtClean="0">
                            <a:latin typeface="Cambria Math" panose="02040503050406030204" pitchFamily="18" charset="0"/>
                          </a:rPr>
                          <m:t>𝑇</m:t>
                        </m:r>
                      </m:e>
                    </m:d>
                  </m:oMath>
                </a14:m>
                <a:endParaRPr lang="en-US" b="0" dirty="0"/>
              </a:p>
              <a:p>
                <a14:m>
                  <m:oMath xmlns:m="http://schemas.openxmlformats.org/officeDocument/2006/math">
                    <m:r>
                      <a:rPr lang="en-US" i="1" dirty="0">
                        <a:latin typeface="Cambria Math" panose="02040503050406030204" pitchFamily="18" charset="0"/>
                      </a:rPr>
                      <m:t>𝑆</m:t>
                    </m:r>
                  </m:oMath>
                </a14:m>
                <a:r>
                  <a:rPr lang="en-US" dirty="0"/>
                  <a:t> – set of states</a:t>
                </a:r>
              </a:p>
              <a:p>
                <a14:m>
                  <m:oMath xmlns:m="http://schemas.openxmlformats.org/officeDocument/2006/math">
                    <m:r>
                      <a:rPr lang="en-US" i="1" dirty="0" smtClean="0">
                        <a:latin typeface="Cambria Math" panose="02040503050406030204" pitchFamily="18" charset="0"/>
                      </a:rPr>
                      <m:t>𝐼𝑛𝑖𝑡</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a:t>– set initial states</a:t>
                </a:r>
              </a:p>
              <a:p>
                <a14:m>
                  <m:oMath xmlns:m="http://schemas.openxmlformats.org/officeDocument/2006/math">
                    <m:r>
                      <a:rPr lang="en-US" i="1" dirty="0" smtClean="0">
                        <a:latin typeface="Cambria Math" panose="02040503050406030204" pitchFamily="18" charset="0"/>
                      </a:rPr>
                      <m:t>𝑇</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a:t>–  transitions</a:t>
                </a:r>
              </a:p>
              <a:p>
                <a:pPr marL="0" indent="0">
                  <a:buNone/>
                </a:pPr>
                <a:endParaRPr lang="en-US" b="1" dirty="0"/>
              </a:p>
              <a:p>
                <a:pPr marL="0" indent="0">
                  <a:buNone/>
                </a:pPr>
                <a:r>
                  <a:rPr lang="en-US" b="1" dirty="0"/>
                  <a:t>Runs</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0</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m:t>
                    </m:r>
                  </m:oMath>
                </a14:m>
                <a:endParaRPr lang="en-US" dirty="0"/>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err="1" smtClean="0">
                        <a:latin typeface="Cambria Math" panose="02040503050406030204" pitchFamily="18" charset="0"/>
                      </a:rPr>
                      <m:t>𝐼𝑛𝑖𝑡</m:t>
                    </m:r>
                  </m:oMath>
                </a14:m>
                <a:endParaRPr lang="en-US" dirty="0"/>
              </a:p>
              <a:p>
                <a14:m>
                  <m:oMath xmlns:m="http://schemas.openxmlformats.org/officeDocument/2006/math">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𝑇</m:t>
                    </m:r>
                    <m:r>
                      <a:rPr lang="en-US" b="0" i="1" dirty="0" smtClean="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 = 0,1,2, …</m:t>
                    </m:r>
                  </m:oMath>
                </a14:m>
                <a:r>
                  <a:rPr lang="en-US" dirty="0"/>
                  <a:t> </a:t>
                </a:r>
              </a:p>
              <a:p>
                <a:pPr marL="0" indent="0">
                  <a:buNone/>
                </a:pPr>
                <a:endParaRPr lang="en-US" b="1" dirty="0"/>
              </a:p>
              <a:p>
                <a:pPr marL="0" indent="0">
                  <a:buNone/>
                </a:pPr>
                <a:r>
                  <a:rPr lang="en-US" b="1" dirty="0"/>
                  <a:t>Computation Tree</a:t>
                </a:r>
                <a:r>
                  <a:rPr lang="en-US" dirty="0"/>
                  <a:t>:</a:t>
                </a:r>
              </a:p>
              <a:p>
                <a14:m>
                  <m:oMath xmlns:m="http://schemas.openxmlformats.org/officeDocument/2006/math">
                    <m:r>
                      <a:rPr lang="en-US" i="1" dirty="0">
                        <a:latin typeface="Cambria Math" panose="02040503050406030204" pitchFamily="18" charset="0"/>
                      </a:rPr>
                      <m:t>𝑇</m:t>
                    </m:r>
                  </m:oMath>
                </a14:m>
                <a:r>
                  <a:rPr lang="en-US" dirty="0"/>
                  <a:t> describes edges in a tree</a:t>
                </a:r>
              </a:p>
              <a:p>
                <a:pPr marL="0" indent="0">
                  <a:buNone/>
                </a:pPr>
                <a:r>
                  <a:rPr lang="en-US" dirty="0"/>
                  <a:t>     of all behaviors.</a:t>
                </a:r>
              </a:p>
              <a:p>
                <a:pPr marL="0"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457199" y="1417638"/>
                <a:ext cx="4624629" cy="3951288"/>
              </a:xfrm>
              <a:blipFill>
                <a:blip r:embed="rId3"/>
                <a:stretch>
                  <a:fillRect l="-1976" b="-37346"/>
                </a:stretch>
              </a:blipFill>
            </p:spPr>
            <p:txBody>
              <a:bodyPr/>
              <a:lstStyle/>
              <a:p>
                <a:r>
                  <a:rPr lang="en-US">
                    <a:noFill/>
                  </a:rPr>
                  <a:t> </a:t>
                </a:r>
              </a:p>
            </p:txBody>
          </p:sp>
        </mc:Fallback>
      </mc:AlternateContent>
      <p:cxnSp>
        <p:nvCxnSpPr>
          <p:cNvPr id="7" name="Straight Arrow Connector 6"/>
          <p:cNvCxnSpPr/>
          <p:nvPr/>
        </p:nvCxnSpPr>
        <p:spPr>
          <a:xfrm flipV="1">
            <a:off x="5857537" y="1788834"/>
            <a:ext cx="483852" cy="40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val 16"/>
              <p:cNvSpPr/>
              <p:nvPr/>
            </p:nvSpPr>
            <p:spPr>
              <a:xfrm>
                <a:off x="5520508" y="2142125"/>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17" name="Oval 16"/>
              <p:cNvSpPr>
                <a:spLocks noRot="1" noChangeAspect="1" noMove="1" noResize="1" noEditPoints="1" noAdjustHandles="1" noChangeArrowheads="1" noChangeShapeType="1" noTextEdit="1"/>
              </p:cNvSpPr>
              <p:nvPr/>
            </p:nvSpPr>
            <p:spPr>
              <a:xfrm>
                <a:off x="5520508" y="2142125"/>
                <a:ext cx="394854" cy="363682"/>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6325802" y="1562482"/>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18" name="Oval 17"/>
              <p:cNvSpPr>
                <a:spLocks noRot="1" noChangeAspect="1" noMove="1" noResize="1" noEditPoints="1" noAdjustHandles="1" noChangeArrowheads="1" noChangeShapeType="1" noTextEdit="1"/>
              </p:cNvSpPr>
              <p:nvPr/>
            </p:nvSpPr>
            <p:spPr>
              <a:xfrm>
                <a:off x="6325802" y="1562482"/>
                <a:ext cx="394854" cy="363682"/>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6341389" y="2397352"/>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6341389" y="2397352"/>
                <a:ext cx="394854" cy="363682"/>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177857" y="199210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20" name="Oval 19"/>
              <p:cNvSpPr>
                <a:spLocks noRot="1" noChangeAspect="1" noMove="1" noResize="1" noEditPoints="1" noAdjustHandles="1" noChangeArrowheads="1" noChangeShapeType="1" noTextEdit="1"/>
              </p:cNvSpPr>
              <p:nvPr/>
            </p:nvSpPr>
            <p:spPr>
              <a:xfrm>
                <a:off x="7177857" y="1992109"/>
                <a:ext cx="394854" cy="363682"/>
              </a:xfrm>
              <a:prstGeom prst="ellipse">
                <a:avLst/>
              </a:prstGeom>
              <a:blipFill>
                <a:blip r:embed="rId7"/>
                <a:stretch>
                  <a:fillRect/>
                </a:stretch>
              </a:blipFill>
            </p:spPr>
            <p:txBody>
              <a:bodyPr/>
              <a:lstStyle/>
              <a:p>
                <a:r>
                  <a:rPr lang="en-US">
                    <a:noFill/>
                  </a:rPr>
                  <a:t> </a:t>
                </a:r>
              </a:p>
            </p:txBody>
          </p:sp>
        </mc:Fallback>
      </mc:AlternateContent>
      <p:cxnSp>
        <p:nvCxnSpPr>
          <p:cNvPr id="9" name="Straight Arrow Connector 8"/>
          <p:cNvCxnSpPr>
            <a:stCxn id="17" idx="6"/>
          </p:cNvCxnSpPr>
          <p:nvPr/>
        </p:nvCxnSpPr>
        <p:spPr>
          <a:xfrm>
            <a:off x="5915362" y="2323966"/>
            <a:ext cx="410440" cy="2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9" idx="7"/>
          </p:cNvCxnSpPr>
          <p:nvPr/>
        </p:nvCxnSpPr>
        <p:spPr>
          <a:xfrm flipV="1">
            <a:off x="6678418" y="2195385"/>
            <a:ext cx="483852" cy="25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20656" y="1788834"/>
            <a:ext cx="441614" cy="245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7" idx="7"/>
          </p:cNvCxnSpPr>
          <p:nvPr/>
        </p:nvCxnSpPr>
        <p:spPr>
          <a:xfrm flipH="1">
            <a:off x="5857537" y="2142125"/>
            <a:ext cx="1304733" cy="5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p:cNvSpPr/>
              <p:nvPr/>
            </p:nvSpPr>
            <p:spPr>
              <a:xfrm>
                <a:off x="4756438" y="361893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37" name="Oval 36"/>
              <p:cNvSpPr>
                <a:spLocks noRot="1" noChangeAspect="1" noMove="1" noResize="1" noEditPoints="1" noAdjustHandles="1" noChangeArrowheads="1" noChangeShapeType="1" noTextEdit="1"/>
              </p:cNvSpPr>
              <p:nvPr/>
            </p:nvSpPr>
            <p:spPr>
              <a:xfrm>
                <a:off x="4756438" y="3618934"/>
                <a:ext cx="394854" cy="363682"/>
              </a:xfrm>
              <a:prstGeom prst="ellipse">
                <a:avLst/>
              </a:prstGeom>
              <a:blipFill>
                <a:blip r:embed="rId8"/>
                <a:stretch>
                  <a:fillRect/>
                </a:stretch>
              </a:blipFill>
            </p:spPr>
            <p:txBody>
              <a:bodyPr/>
              <a:lstStyle/>
              <a:p>
                <a:r>
                  <a:rPr lang="en-US">
                    <a:noFill/>
                  </a:rPr>
                  <a:t> </a:t>
                </a:r>
              </a:p>
            </p:txBody>
          </p:sp>
        </mc:Fallback>
      </mc:AlternateContent>
      <p:cxnSp>
        <p:nvCxnSpPr>
          <p:cNvPr id="29" name="Straight Arrow Connector 28"/>
          <p:cNvCxnSpPr/>
          <p:nvPr/>
        </p:nvCxnSpPr>
        <p:spPr>
          <a:xfrm>
            <a:off x="5209116" y="3771900"/>
            <a:ext cx="648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p:cNvSpPr/>
              <p:nvPr/>
            </p:nvSpPr>
            <p:spPr>
              <a:xfrm>
                <a:off x="5873123" y="361893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5873123" y="3618934"/>
                <a:ext cx="394854" cy="363682"/>
              </a:xfrm>
              <a:prstGeom prst="ellipse">
                <a:avLst/>
              </a:prstGeom>
              <a:blipFill>
                <a:blip r:embed="rId9"/>
                <a:stretch>
                  <a:fillRect/>
                </a:stretch>
              </a:blipFill>
            </p:spPr>
            <p:txBody>
              <a:bodyPr/>
              <a:lstStyle/>
              <a:p>
                <a:r>
                  <a:rPr lang="en-US">
                    <a:noFill/>
                  </a:rPr>
                  <a:t> </a:t>
                </a:r>
              </a:p>
            </p:txBody>
          </p:sp>
        </mc:Fallback>
      </mc:AlternateContent>
      <p:cxnSp>
        <p:nvCxnSpPr>
          <p:cNvPr id="41" name="Straight Arrow Connector 40"/>
          <p:cNvCxnSpPr/>
          <p:nvPr/>
        </p:nvCxnSpPr>
        <p:spPr>
          <a:xfrm>
            <a:off x="6205577" y="3747655"/>
            <a:ext cx="648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p:cNvSpPr/>
              <p:nvPr/>
            </p:nvSpPr>
            <p:spPr>
              <a:xfrm>
                <a:off x="6885107" y="3621367"/>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6885107" y="3621367"/>
                <a:ext cx="394854" cy="363682"/>
              </a:xfrm>
              <a:prstGeom prst="ellipse">
                <a:avLst/>
              </a:prstGeom>
              <a:blipFill>
                <a:blip r:embed="rId10"/>
                <a:stretch>
                  <a:fillRect/>
                </a:stretch>
              </a:blipFill>
            </p:spPr>
            <p:txBody>
              <a:bodyPr/>
              <a:lstStyle/>
              <a:p>
                <a:r>
                  <a:rPr lang="en-US">
                    <a:noFill/>
                  </a:rPr>
                  <a:t> </a:t>
                </a:r>
              </a:p>
            </p:txBody>
          </p:sp>
        </mc:Fallback>
      </mc:AlternateContent>
      <p:cxnSp>
        <p:nvCxnSpPr>
          <p:cNvPr id="35" name="Straight Arrow Connector 34"/>
          <p:cNvCxnSpPr/>
          <p:nvPr/>
        </p:nvCxnSpPr>
        <p:spPr>
          <a:xfrm>
            <a:off x="7279961" y="3747655"/>
            <a:ext cx="403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683401" y="3747655"/>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899425" y="3755056"/>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175840" y="3755055"/>
            <a:ext cx="889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Oval 50"/>
              <p:cNvSpPr/>
              <p:nvPr/>
            </p:nvSpPr>
            <p:spPr>
              <a:xfrm>
                <a:off x="6908558" y="435831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51" name="Oval 50"/>
              <p:cNvSpPr>
                <a:spLocks noRot="1" noChangeAspect="1" noMove="1" noResize="1" noEditPoints="1" noAdjustHandles="1" noChangeArrowheads="1" noChangeShapeType="1" noTextEdit="1"/>
              </p:cNvSpPr>
              <p:nvPr/>
            </p:nvSpPr>
            <p:spPr>
              <a:xfrm>
                <a:off x="6908558" y="4358314"/>
                <a:ext cx="394854" cy="363682"/>
              </a:xfrm>
              <a:prstGeom prst="ellipse">
                <a:avLst/>
              </a:prstGeom>
              <a:blipFill>
                <a:blip r:embed="rId11"/>
                <a:stretch>
                  <a:fillRect/>
                </a:stretch>
              </a:blipFill>
            </p:spPr>
            <p:txBody>
              <a:bodyPr/>
              <a:lstStyle/>
              <a:p>
                <a:r>
                  <a:rPr lang="en-US">
                    <a:noFill/>
                  </a:rPr>
                  <a:t> </a:t>
                </a:r>
              </a:p>
            </p:txBody>
          </p:sp>
        </mc:Fallback>
      </mc:AlternateContent>
      <p:cxnSp>
        <p:nvCxnSpPr>
          <p:cNvPr id="39" name="Straight Arrow Connector 38"/>
          <p:cNvCxnSpPr>
            <a:stCxn id="51" idx="3"/>
            <a:endCxn id="57" idx="7"/>
          </p:cNvCxnSpPr>
          <p:nvPr/>
        </p:nvCxnSpPr>
        <p:spPr>
          <a:xfrm flipH="1">
            <a:off x="6744584" y="4668736"/>
            <a:ext cx="221799" cy="241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1" idx="5"/>
            <a:endCxn id="59" idx="1"/>
          </p:cNvCxnSpPr>
          <p:nvPr/>
        </p:nvCxnSpPr>
        <p:spPr>
          <a:xfrm>
            <a:off x="7245587" y="4668736"/>
            <a:ext cx="191773" cy="26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Oval 56"/>
              <p:cNvSpPr/>
              <p:nvPr/>
            </p:nvSpPr>
            <p:spPr>
              <a:xfrm>
                <a:off x="6407555" y="485718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57" name="Oval 56"/>
              <p:cNvSpPr>
                <a:spLocks noRot="1" noChangeAspect="1" noMove="1" noResize="1" noEditPoints="1" noAdjustHandles="1" noChangeArrowheads="1" noChangeShapeType="1" noTextEdit="1"/>
              </p:cNvSpPr>
              <p:nvPr/>
            </p:nvSpPr>
            <p:spPr>
              <a:xfrm>
                <a:off x="6407555" y="4857189"/>
                <a:ext cx="394854" cy="363682"/>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7379535" y="4876996"/>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59" name="Oval 58"/>
              <p:cNvSpPr>
                <a:spLocks noRot="1" noChangeAspect="1" noMove="1" noResize="1" noEditPoints="1" noAdjustHandles="1" noChangeArrowheads="1" noChangeShapeType="1" noTextEdit="1"/>
              </p:cNvSpPr>
              <p:nvPr/>
            </p:nvSpPr>
            <p:spPr>
              <a:xfrm>
                <a:off x="7379535" y="4876996"/>
                <a:ext cx="394854" cy="363682"/>
              </a:xfrm>
              <a:prstGeom prst="ellipse">
                <a:avLst/>
              </a:prstGeom>
              <a:blipFill>
                <a:blip r:embed="rId13"/>
                <a:stretch>
                  <a:fillRect/>
                </a:stretch>
              </a:blipFill>
            </p:spPr>
            <p:txBody>
              <a:bodyPr/>
              <a:lstStyle/>
              <a:p>
                <a:r>
                  <a:rPr lang="en-US">
                    <a:noFill/>
                  </a:rPr>
                  <a:t> </a:t>
                </a:r>
              </a:p>
            </p:txBody>
          </p:sp>
        </mc:Fallback>
      </mc:AlternateContent>
      <p:cxnSp>
        <p:nvCxnSpPr>
          <p:cNvPr id="70" name="Straight Arrow Connector 69"/>
          <p:cNvCxnSpPr>
            <a:stCxn id="57" idx="3"/>
            <a:endCxn id="71" idx="7"/>
          </p:cNvCxnSpPr>
          <p:nvPr/>
        </p:nvCxnSpPr>
        <p:spPr>
          <a:xfrm flipH="1">
            <a:off x="6293152" y="5167611"/>
            <a:ext cx="172228" cy="21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val 70"/>
              <p:cNvSpPr/>
              <p:nvPr/>
            </p:nvSpPr>
            <p:spPr>
              <a:xfrm>
                <a:off x="5956123" y="5333310"/>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71" name="Oval 70"/>
              <p:cNvSpPr>
                <a:spLocks noRot="1" noChangeAspect="1" noMove="1" noResize="1" noEditPoints="1" noAdjustHandles="1" noChangeArrowheads="1" noChangeShapeType="1" noTextEdit="1"/>
              </p:cNvSpPr>
              <p:nvPr/>
            </p:nvSpPr>
            <p:spPr>
              <a:xfrm>
                <a:off x="5956123" y="5333310"/>
                <a:ext cx="394854" cy="363682"/>
              </a:xfrm>
              <a:prstGeom prst="ellipse">
                <a:avLst/>
              </a:prstGeom>
              <a:blipFill>
                <a:blip r:embed="rId14"/>
                <a:stretch>
                  <a:fillRect/>
                </a:stretch>
              </a:blipFill>
            </p:spPr>
            <p:txBody>
              <a:bodyPr/>
              <a:lstStyle/>
              <a:p>
                <a:r>
                  <a:rPr lang="en-US">
                    <a:noFill/>
                  </a:rPr>
                  <a:t> </a:t>
                </a:r>
              </a:p>
            </p:txBody>
          </p:sp>
        </mc:Fallback>
      </mc:AlternateContent>
      <p:cxnSp>
        <p:nvCxnSpPr>
          <p:cNvPr id="73" name="Straight Arrow Connector 72"/>
          <p:cNvCxnSpPr/>
          <p:nvPr/>
        </p:nvCxnSpPr>
        <p:spPr>
          <a:xfrm flipH="1">
            <a:off x="5882776" y="5651845"/>
            <a:ext cx="142092" cy="130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Oval 73"/>
              <p:cNvSpPr/>
              <p:nvPr/>
            </p:nvSpPr>
            <p:spPr>
              <a:xfrm>
                <a:off x="5552907" y="5742549"/>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0</m:t>
                          </m:r>
                        </m:sub>
                      </m:sSub>
                    </m:oMath>
                  </m:oMathPara>
                </a14:m>
                <a:endParaRPr lang="en-US" dirty="0"/>
              </a:p>
            </p:txBody>
          </p:sp>
        </mc:Choice>
        <mc:Fallback xmlns="">
          <p:sp>
            <p:nvSpPr>
              <p:cNvPr id="74" name="Oval 73"/>
              <p:cNvSpPr>
                <a:spLocks noRot="1" noChangeAspect="1" noMove="1" noResize="1" noEditPoints="1" noAdjustHandles="1" noChangeArrowheads="1" noChangeShapeType="1" noTextEdit="1"/>
              </p:cNvSpPr>
              <p:nvPr/>
            </p:nvSpPr>
            <p:spPr>
              <a:xfrm>
                <a:off x="5552907" y="5742549"/>
                <a:ext cx="394854" cy="363682"/>
              </a:xfrm>
              <a:prstGeom prst="ellipse">
                <a:avLst/>
              </a:prstGeom>
              <a:blipFill>
                <a:blip r:embed="rId15"/>
                <a:stretch>
                  <a:fillRect/>
                </a:stretch>
              </a:blipFill>
            </p:spPr>
            <p:txBody>
              <a:bodyPr/>
              <a:lstStyle/>
              <a:p>
                <a:r>
                  <a:rPr lang="en-US">
                    <a:noFill/>
                  </a:rPr>
                  <a:t> </a:t>
                </a:r>
              </a:p>
            </p:txBody>
          </p:sp>
        </mc:Fallback>
      </mc:AlternateContent>
      <p:cxnSp>
        <p:nvCxnSpPr>
          <p:cNvPr id="79" name="Straight Arrow Connector 78"/>
          <p:cNvCxnSpPr>
            <a:stCxn id="59" idx="5"/>
            <a:endCxn id="80" idx="1"/>
          </p:cNvCxnSpPr>
          <p:nvPr/>
        </p:nvCxnSpPr>
        <p:spPr>
          <a:xfrm>
            <a:off x="7716564" y="5187418"/>
            <a:ext cx="272830" cy="335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Oval 79"/>
              <p:cNvSpPr/>
              <p:nvPr/>
            </p:nvSpPr>
            <p:spPr>
              <a:xfrm>
                <a:off x="7931569" y="5470004"/>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2</m:t>
                          </m:r>
                        </m:sub>
                      </m:sSub>
                    </m:oMath>
                  </m:oMathPara>
                </a14:m>
                <a:endParaRPr lang="en-US" dirty="0"/>
              </a:p>
            </p:txBody>
          </p:sp>
        </mc:Choice>
        <mc:Fallback xmlns="">
          <p:sp>
            <p:nvSpPr>
              <p:cNvPr id="80" name="Oval 79"/>
              <p:cNvSpPr>
                <a:spLocks noRot="1" noChangeAspect="1" noMove="1" noResize="1" noEditPoints="1" noAdjustHandles="1" noChangeArrowheads="1" noChangeShapeType="1" noTextEdit="1"/>
              </p:cNvSpPr>
              <p:nvPr/>
            </p:nvSpPr>
            <p:spPr>
              <a:xfrm>
                <a:off x="7931569" y="5470004"/>
                <a:ext cx="394854" cy="363682"/>
              </a:xfrm>
              <a:prstGeom prst="ellipse">
                <a:avLst/>
              </a:prstGeom>
              <a:blipFill>
                <a:blip r:embed="rId16"/>
                <a:stretch>
                  <a:fillRect/>
                </a:stretch>
              </a:blipFill>
            </p:spPr>
            <p:txBody>
              <a:bodyPr/>
              <a:lstStyle/>
              <a:p>
                <a:r>
                  <a:rPr lang="en-US">
                    <a:noFill/>
                  </a:rPr>
                  <a:t> </a:t>
                </a:r>
              </a:p>
            </p:txBody>
          </p:sp>
        </mc:Fallback>
      </mc:AlternateContent>
      <p:cxnSp>
        <p:nvCxnSpPr>
          <p:cNvPr id="83" name="Straight Arrow Connector 82"/>
          <p:cNvCxnSpPr/>
          <p:nvPr/>
        </p:nvCxnSpPr>
        <p:spPr>
          <a:xfrm>
            <a:off x="8345663" y="6016373"/>
            <a:ext cx="171525" cy="251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8561687" y="6278794"/>
            <a:ext cx="45719" cy="130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631497" y="6398333"/>
            <a:ext cx="45719" cy="130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74" idx="3"/>
            <a:endCxn id="63" idx="7"/>
          </p:cNvCxnSpPr>
          <p:nvPr/>
        </p:nvCxnSpPr>
        <p:spPr>
          <a:xfrm flipH="1">
            <a:off x="5395342" y="6052971"/>
            <a:ext cx="215390" cy="241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74" idx="5"/>
            <a:endCxn id="64" idx="1"/>
          </p:cNvCxnSpPr>
          <p:nvPr/>
        </p:nvCxnSpPr>
        <p:spPr>
          <a:xfrm>
            <a:off x="5889936" y="6052971"/>
            <a:ext cx="198182" cy="26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Oval 62"/>
              <p:cNvSpPr/>
              <p:nvPr/>
            </p:nvSpPr>
            <p:spPr>
              <a:xfrm>
                <a:off x="5058313" y="6241416"/>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p>
            </p:txBody>
          </p:sp>
        </mc:Choice>
        <mc:Fallback xmlns="">
          <p:sp>
            <p:nvSpPr>
              <p:cNvPr id="63" name="Oval 62"/>
              <p:cNvSpPr>
                <a:spLocks noRot="1" noChangeAspect="1" noMove="1" noResize="1" noEditPoints="1" noAdjustHandles="1" noChangeArrowheads="1" noChangeShapeType="1" noTextEdit="1"/>
              </p:cNvSpPr>
              <p:nvPr/>
            </p:nvSpPr>
            <p:spPr>
              <a:xfrm>
                <a:off x="5058313" y="6241416"/>
                <a:ext cx="394854" cy="363682"/>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Oval 63"/>
              <p:cNvSpPr/>
              <p:nvPr/>
            </p:nvSpPr>
            <p:spPr>
              <a:xfrm>
                <a:off x="6030293" y="6261223"/>
                <a:ext cx="394854" cy="36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3</m:t>
                          </m:r>
                        </m:sub>
                      </m:sSub>
                    </m:oMath>
                  </m:oMathPara>
                </a14:m>
                <a:endParaRPr lang="en-US" dirty="0"/>
              </a:p>
            </p:txBody>
          </p:sp>
        </mc:Choice>
        <mc:Fallback xmlns="">
          <p:sp>
            <p:nvSpPr>
              <p:cNvPr id="64" name="Oval 63"/>
              <p:cNvSpPr>
                <a:spLocks noRot="1" noChangeAspect="1" noMove="1" noResize="1" noEditPoints="1" noAdjustHandles="1" noChangeArrowheads="1" noChangeShapeType="1" noTextEdit="1"/>
              </p:cNvSpPr>
              <p:nvPr/>
            </p:nvSpPr>
            <p:spPr>
              <a:xfrm>
                <a:off x="6030293" y="6261223"/>
                <a:ext cx="394854" cy="363682"/>
              </a:xfrm>
              <a:prstGeom prst="ellipse">
                <a:avLst/>
              </a:prstGeom>
              <a:blipFill>
                <a:blip r:embed="rId18"/>
                <a:stretch>
                  <a:fillRect/>
                </a:stretch>
              </a:blipFill>
            </p:spPr>
            <p:txBody>
              <a:bodyPr/>
              <a:lstStyle/>
              <a:p>
                <a:r>
                  <a:rPr lang="en-US">
                    <a:noFill/>
                  </a:rPr>
                  <a:t> </a:t>
                </a:r>
              </a:p>
            </p:txBody>
          </p:sp>
        </mc:Fallback>
      </mc:AlternateContent>
      <p:cxnSp>
        <p:nvCxnSpPr>
          <p:cNvPr id="65" name="Straight Arrow Connector 64"/>
          <p:cNvCxnSpPr>
            <a:stCxn id="63" idx="3"/>
          </p:cNvCxnSpPr>
          <p:nvPr/>
        </p:nvCxnSpPr>
        <p:spPr>
          <a:xfrm flipH="1">
            <a:off x="4943910" y="6551838"/>
            <a:ext cx="172228" cy="21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52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effectLst>
                  <a:outerShdw blurRad="38100" dist="38100" dir="2700000" algn="tl">
                    <a:srgbClr val="000000">
                      <a:alpha val="43137"/>
                    </a:srgbClr>
                  </a:outerShdw>
                </a:effectLst>
              </a:rPr>
              <a:t>A </a:t>
            </a:r>
            <a:r>
              <a:rPr lang="en-US" sz="4000" b="1" dirty="0">
                <a:solidFill>
                  <a:srgbClr val="0070C0"/>
                </a:solidFill>
                <a:effectLst>
                  <a:outerShdw blurRad="38100" dist="38100" dir="2700000" algn="tl">
                    <a:srgbClr val="000000">
                      <a:alpha val="43137"/>
                    </a:srgbClr>
                  </a:outerShdw>
                </a:effectLst>
              </a:rPr>
              <a:t>Sample Network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322" y="1847978"/>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1110" y="416971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53728"/>
            <a:ext cx="3118657" cy="14036"/>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1641522" cy="1897553"/>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3517616" y="2246101"/>
            <a:ext cx="1672693" cy="1907888"/>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3731526" y="4349526"/>
            <a:ext cx="1677042"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a:endCxn id="22" idx="1"/>
          </p:cNvCxnSpPr>
          <p:nvPr/>
        </p:nvCxnSpPr>
        <p:spPr bwMode="auto">
          <a:xfrm flipV="1">
            <a:off x="5629633" y="2027791"/>
            <a:ext cx="1383939" cy="2503"/>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7013572" y="1827736"/>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5507238" y="4149471"/>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2465715" y="1504583"/>
            <a:ext cx="1749197" cy="369332"/>
          </a:xfrm>
          <a:prstGeom prst="rect">
            <a:avLst/>
          </a:prstGeom>
        </p:spPr>
        <p:txBody>
          <a:bodyPr wrap="none">
            <a:spAutoFit/>
          </a:bodyPr>
          <a:lstStyle/>
          <a:p>
            <a:r>
              <a:rPr lang="en-US" dirty="0"/>
              <a:t>src:10* </a:t>
            </a:r>
            <a:r>
              <a:rPr lang="en-US" dirty="0" err="1"/>
              <a:t>dst</a:t>
            </a:r>
            <a:r>
              <a:rPr lang="en-US" dirty="0"/>
              <a:t>: 01*</a:t>
            </a:r>
          </a:p>
        </p:txBody>
      </p:sp>
      <p:sp>
        <p:nvSpPr>
          <p:cNvPr id="25" name="Rectangle 24"/>
          <p:cNvSpPr/>
          <p:nvPr/>
        </p:nvSpPr>
        <p:spPr>
          <a:xfrm>
            <a:off x="580282" y="3082555"/>
            <a:ext cx="1569660" cy="369332"/>
          </a:xfrm>
          <a:prstGeom prst="rect">
            <a:avLst/>
          </a:prstGeom>
        </p:spPr>
        <p:txBody>
          <a:bodyPr wrap="none">
            <a:spAutoFit/>
          </a:bodyPr>
          <a:lstStyle/>
          <a:p>
            <a:r>
              <a:rPr lang="en-US" dirty="0"/>
              <a:t>src:1** </a:t>
            </a:r>
            <a:r>
              <a:rPr lang="en-US" dirty="0" err="1"/>
              <a:t>dst</a:t>
            </a:r>
            <a:r>
              <a:rPr lang="en-US" dirty="0"/>
              <a:t>:***</a:t>
            </a:r>
          </a:p>
        </p:txBody>
      </p:sp>
      <p:sp>
        <p:nvSpPr>
          <p:cNvPr id="26" name="Rectangle 25"/>
          <p:cNvSpPr/>
          <p:nvPr/>
        </p:nvSpPr>
        <p:spPr>
          <a:xfrm>
            <a:off x="5843333" y="1537859"/>
            <a:ext cx="1608133" cy="369332"/>
          </a:xfrm>
          <a:prstGeom prst="rect">
            <a:avLst/>
          </a:prstGeom>
        </p:spPr>
        <p:txBody>
          <a:bodyPr wrap="none">
            <a:spAutoFit/>
          </a:bodyPr>
          <a:lstStyle/>
          <a:p>
            <a:r>
              <a:rPr lang="en-US" dirty="0"/>
              <a:t>src:10* </a:t>
            </a:r>
            <a:r>
              <a:rPr lang="en-US" dirty="0" err="1"/>
              <a:t>dst</a:t>
            </a:r>
            <a:r>
              <a:rPr lang="en-US" dirty="0"/>
              <a:t>:***</a:t>
            </a:r>
          </a:p>
        </p:txBody>
      </p:sp>
      <p:sp>
        <p:nvSpPr>
          <p:cNvPr id="27" name="Rectangle 26"/>
          <p:cNvSpPr/>
          <p:nvPr/>
        </p:nvSpPr>
        <p:spPr>
          <a:xfrm>
            <a:off x="3769918" y="4529340"/>
            <a:ext cx="1569660" cy="369332"/>
          </a:xfrm>
          <a:prstGeom prst="rect">
            <a:avLst/>
          </a:prstGeom>
        </p:spPr>
        <p:txBody>
          <a:bodyPr wrap="none">
            <a:spAutoFit/>
          </a:bodyPr>
          <a:lstStyle/>
          <a:p>
            <a:r>
              <a:rPr lang="en-US" dirty="0" err="1"/>
              <a:t>src</a:t>
            </a:r>
            <a:r>
              <a:rPr lang="en-US" dirty="0"/>
              <a:t>:*** dst:1**</a:t>
            </a:r>
          </a:p>
        </p:txBody>
      </p:sp>
      <p:sp>
        <p:nvSpPr>
          <p:cNvPr id="28" name="Rectangle 27"/>
          <p:cNvSpPr/>
          <p:nvPr/>
        </p:nvSpPr>
        <p:spPr>
          <a:xfrm>
            <a:off x="4453820" y="3179581"/>
            <a:ext cx="2781531" cy="369332"/>
          </a:xfrm>
          <a:prstGeom prst="rect">
            <a:avLst/>
          </a:prstGeom>
        </p:spPr>
        <p:txBody>
          <a:bodyPr wrap="none">
            <a:spAutoFit/>
          </a:bodyPr>
          <a:lstStyle/>
          <a:p>
            <a:r>
              <a:rPr lang="en-US" dirty="0"/>
              <a:t>src:1** </a:t>
            </a:r>
            <a:r>
              <a:rPr lang="en-US" dirty="0" err="1"/>
              <a:t>dst</a:t>
            </a:r>
            <a:r>
              <a:rPr lang="en-US" dirty="0"/>
              <a:t>:***;  </a:t>
            </a:r>
            <a:r>
              <a:rPr lang="en-US" dirty="0" err="1"/>
              <a:t>dst</a:t>
            </a:r>
            <a:r>
              <a:rPr lang="en-US" dirty="0"/>
              <a:t>[1] := 0</a:t>
            </a:r>
          </a:p>
        </p:txBody>
      </p:sp>
      <p:sp>
        <p:nvSpPr>
          <p:cNvPr id="37" name="Rectangle 36"/>
          <p:cNvSpPr/>
          <p:nvPr/>
        </p:nvSpPr>
        <p:spPr>
          <a:xfrm>
            <a:off x="1161088" y="1442034"/>
            <a:ext cx="7195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R1</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8" name="Rectangle 37"/>
          <p:cNvSpPr/>
          <p:nvPr/>
        </p:nvSpPr>
        <p:spPr>
          <a:xfrm>
            <a:off x="4929561" y="1386933"/>
            <a:ext cx="7195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R2</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a:off x="3074784" y="4613047"/>
            <a:ext cx="719508"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R3</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0" name="TextBox 39"/>
          <p:cNvSpPr txBox="1"/>
          <p:nvPr/>
        </p:nvSpPr>
        <p:spPr>
          <a:xfrm>
            <a:off x="1023267" y="5116804"/>
            <a:ext cx="6666006" cy="646331"/>
          </a:xfrm>
          <a:prstGeom prst="rect">
            <a:avLst/>
          </a:prstGeom>
          <a:noFill/>
        </p:spPr>
        <p:txBody>
          <a:bodyPr wrap="square" rtlCol="0">
            <a:spAutoFit/>
          </a:bodyPr>
          <a:lstStyle/>
          <a:p>
            <a:r>
              <a:rPr lang="en-US" b="1" dirty="0"/>
              <a:t>Program:  </a:t>
            </a:r>
            <a:r>
              <a:rPr lang="en-US" dirty="0"/>
              <a:t>Packets matching source IP 101 or 100, </a:t>
            </a:r>
            <a:br>
              <a:rPr lang="en-US" dirty="0"/>
            </a:br>
            <a:r>
              <a:rPr lang="en-US" dirty="0"/>
              <a:t>and destination IP 010 or 011 are forwarded from R1 to R2</a:t>
            </a:r>
          </a:p>
        </p:txBody>
      </p:sp>
      <p:sp>
        <p:nvSpPr>
          <p:cNvPr id="29" name="TextBox 28"/>
          <p:cNvSpPr txBox="1"/>
          <p:nvPr/>
        </p:nvSpPr>
        <p:spPr>
          <a:xfrm>
            <a:off x="1017110" y="5794273"/>
            <a:ext cx="7824901" cy="923330"/>
          </a:xfrm>
          <a:prstGeom prst="rect">
            <a:avLst/>
          </a:prstGeom>
          <a:noFill/>
        </p:spPr>
        <p:txBody>
          <a:bodyPr wrap="square" rtlCol="0">
            <a:spAutoFit/>
          </a:bodyPr>
          <a:lstStyle/>
          <a:p>
            <a:r>
              <a:rPr lang="en-US" b="1" dirty="0"/>
              <a:t>States:   </a:t>
            </a:r>
            <a:r>
              <a:rPr lang="en-US" dirty="0"/>
              <a:t>Headers at Ports : (h, p)</a:t>
            </a:r>
          </a:p>
          <a:p>
            <a:r>
              <a:rPr lang="en-US" b="1" dirty="0"/>
              <a:t>Initially: </a:t>
            </a:r>
            <a:r>
              <a:rPr lang="en-US" dirty="0"/>
              <a:t>All possible packets is at Port A</a:t>
            </a:r>
          </a:p>
          <a:p>
            <a:r>
              <a:rPr lang="en-US" b="1" dirty="0"/>
              <a:t>State Transitions: </a:t>
            </a:r>
            <a:r>
              <a:rPr lang="en-US" dirty="0"/>
              <a:t>Router forwarding rules move packets between ports </a:t>
            </a:r>
          </a:p>
        </p:txBody>
      </p:sp>
    </p:spTree>
    <p:extLst>
      <p:ext uri="{BB962C8B-B14F-4D97-AF65-F5344CB8AC3E}">
        <p14:creationId xmlns:p14="http://schemas.microsoft.com/office/powerpoint/2010/main" val="396222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sz="4000" b="1" dirty="0">
                <a:solidFill>
                  <a:srgbClr val="0070C0"/>
                </a:solidFill>
                <a:effectLst>
                  <a:outerShdw blurRad="38100" dist="38100" dir="2700000" algn="tl">
                    <a:srgbClr val="000000">
                      <a:alpha val="43137"/>
                    </a:srgbClr>
                  </a:outerShdw>
                </a:effectLst>
              </a:rPr>
              <a:t>Networks as Reactive Systems</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457200" y="1220364"/>
                <a:ext cx="8502163" cy="4920518"/>
              </a:xfrm>
            </p:spPr>
            <p:txBody>
              <a:bodyPr/>
              <a:lstStyle/>
              <a:p>
                <a:pPr marL="0" indent="0">
                  <a:buNone/>
                </a:pP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𝑁𝑜𝑑𝑒𝑠</m:t>
                    </m:r>
                    <m:r>
                      <a:rPr lang="en-US" b="0" i="1" smtClean="0">
                        <a:latin typeface="Cambria Math" panose="02040503050406030204" pitchFamily="18" charset="0"/>
                      </a:rPr>
                      <m:t>, </m:t>
                    </m:r>
                    <m:r>
                      <a:rPr lang="en-US" b="0" i="1" smtClean="0">
                        <a:latin typeface="Cambria Math" panose="02040503050406030204" pitchFamily="18" charset="0"/>
                      </a:rPr>
                      <m:t>𝑃𝑜𝑟𝑡𝑠</m:t>
                    </m:r>
                    <m:r>
                      <a:rPr lang="en-US" b="0" i="1" smtClean="0">
                        <a:latin typeface="Cambria Math" panose="02040503050406030204" pitchFamily="18" charset="0"/>
                      </a:rPr>
                      <m:t>, </m:t>
                    </m:r>
                    <m:r>
                      <a:rPr lang="en-US" b="0" i="1" smtClean="0">
                        <a:latin typeface="Cambria Math" panose="02040503050406030204" pitchFamily="18" charset="0"/>
                      </a:rPr>
                      <m:t>𝐻𝑒𝑎𝑑𝑒𝑟</m:t>
                    </m:r>
                    <m:r>
                      <a:rPr lang="en-US" b="0" i="1" smtClean="0">
                        <a:latin typeface="Cambria Math" panose="02040503050406030204" pitchFamily="18" charset="0"/>
                      </a:rPr>
                      <m:t>, </m:t>
                    </m:r>
                    <m:r>
                      <a:rPr lang="en-US" b="0" i="1" smtClean="0">
                        <a:latin typeface="Cambria Math" panose="02040503050406030204" pitchFamily="18" charset="0"/>
                      </a:rPr>
                      <m:t>𝑇𝑟𝑎𝑛𝑠</m:t>
                    </m:r>
                    <m:r>
                      <a:rPr lang="en-US" b="0" i="1" smtClean="0">
                        <a:latin typeface="Cambria Math" panose="02040503050406030204" pitchFamily="18" charset="0"/>
                      </a:rPr>
                      <m:t>〉 </m:t>
                    </m:r>
                  </m:oMath>
                </a14:m>
                <a:endParaRPr lang="en-US" dirty="0"/>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𝑁𝑜𝑑𝑒𝑠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𝑃𝑜𝑟𝑡𝑠</m:t>
                        </m:r>
                      </m:sup>
                    </m:sSup>
                  </m:oMath>
                </a14:m>
                <a:r>
                  <a:rPr lang="en-US" b="0" dirty="0"/>
                  <a:t>				 - outpu</a:t>
                </a:r>
                <a:r>
                  <a:rPr lang="en-US" dirty="0"/>
                  <a:t>t ports</a:t>
                </a:r>
                <a:endParaRPr lang="en-US" b="0" dirty="0"/>
              </a:p>
              <a:p>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𝑃𝑜𝑟</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𝑁</m:t>
                        </m:r>
                      </m:sub>
                    </m:sSub>
                    <m:r>
                      <a:rPr lang="en-US" b="0" i="1" smtClean="0">
                        <a:latin typeface="Cambria Math" panose="02040503050406030204" pitchFamily="18" charset="0"/>
                      </a:rPr>
                      <m:t> :</m:t>
                    </m:r>
                    <m:r>
                      <a:rPr lang="en-US" i="1">
                        <a:latin typeface="Cambria Math" panose="02040503050406030204" pitchFamily="18" charset="0"/>
                      </a:rPr>
                      <m:t>=</m:t>
                    </m:r>
                    <m:d>
                      <m:dPr>
                        <m:begChr m:val="{"/>
                        <m:endChr m:val="|"/>
                        <m:ctrlPr>
                          <a:rPr lang="pt-BR" i="1">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e>
                    </m:d>
                    <m:r>
                      <a:rPr lang="en-US" b="0" i="1" smtClean="0">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 </m:t>
                    </m:r>
                    <m:r>
                      <a:rPr lang="pt-BR" i="1">
                        <a:latin typeface="Cambria Math" panose="02040503050406030204" pitchFamily="18" charset="0"/>
                      </a:rPr>
                      <m:t>𝑁𝑜𝑑𝑒𝑠</m:t>
                    </m:r>
                    <m:r>
                      <a:rPr lang="en-US" b="0" i="1" smtClean="0">
                        <a:latin typeface="Cambria Math" panose="02040503050406030204" pitchFamily="18" charset="0"/>
                      </a:rPr>
                      <m:t>,</m:t>
                    </m:r>
                    <m:r>
                      <a:rPr lang="pt-BR"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𝑜𝑢𝑡</m:t>
                    </m:r>
                    <m:d>
                      <m:dPr>
                        <m:ctrlPr>
                          <a:rPr lang="en-US" i="1">
                            <a:latin typeface="Cambria Math" panose="02040503050406030204" pitchFamily="18" charset="0"/>
                          </a:rPr>
                        </m:ctrlPr>
                      </m:dPr>
                      <m:e>
                        <m:r>
                          <a:rPr lang="en-US" i="1">
                            <a:latin typeface="Cambria Math" panose="02040503050406030204" pitchFamily="18" charset="0"/>
                          </a:rPr>
                          <m:t>𝑛</m:t>
                        </m:r>
                      </m:e>
                    </m:d>
                    <m:r>
                      <a:rPr lang="pt-BR" i="1">
                        <a:latin typeface="Cambria Math" panose="02040503050406030204" pitchFamily="18" charset="0"/>
                      </a:rPr>
                      <m:t>}</m:t>
                    </m:r>
                  </m:oMath>
                </a14:m>
                <a:r>
                  <a:rPr lang="en-US" b="0" dirty="0"/>
                  <a:t>  </a:t>
                </a:r>
                <a:r>
                  <a:rPr lang="en-US" dirty="0"/>
                  <a:t>       </a:t>
                </a:r>
                <a:r>
                  <a:rPr lang="en-US" b="0" dirty="0"/>
                  <a:t>- node + out port</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𝑙𝑖𝑛𝑘𝑠</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𝑁𝑜𝑑𝑒𝑠</m:t>
                    </m:r>
                  </m:oMath>
                </a14:m>
                <a:r>
                  <a:rPr lang="en-US" b="0" dirty="0"/>
                  <a:t>			       - link to next node</a:t>
                </a:r>
              </a:p>
              <a:p>
                <a:endParaRPr lang="en-US" i="1" dirty="0">
                  <a:latin typeface="Cambria Math" panose="02040503050406030204" pitchFamily="18" charset="0"/>
                </a:endParaRPr>
              </a:p>
              <a:p>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𝑖</m:t>
                    </m:r>
                    <m:r>
                      <a:rPr lang="en-US" b="0" i="1" dirty="0" smtClean="0">
                        <a:latin typeface="Cambria Math" panose="02040503050406030204" pitchFamily="18" charset="0"/>
                      </a:rPr>
                      <m:t> </m:t>
                    </m:r>
                    <m:groupChr>
                      <m:groupChrPr>
                        <m:chr m:val="→"/>
                        <m:vertJc m:val="bot"/>
                        <m:ctrlPr>
                          <a:rPr lang="en-US" i="1" dirty="0" smtClean="0">
                            <a:latin typeface="Cambria Math" panose="02040503050406030204" pitchFamily="18" charset="0"/>
                          </a:rPr>
                        </m:ctrlPr>
                      </m:groupChrPr>
                      <m:e>
                        <m:r>
                          <m:rPr>
                            <m:nor/>
                          </m:rPr>
                          <a:rPr lang="en-US" b="0" i="0" dirty="0" smtClean="0">
                            <a:latin typeface="Cambria Math" panose="02040503050406030204" pitchFamily="18" charset="0"/>
                          </a:rPr>
                          <m:t>         </m:t>
                        </m:r>
                      </m:e>
                    </m:groupChr>
                    <m:r>
                      <a:rPr lang="en-US" b="0" i="1" dirty="0" smtClean="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h</m:t>
                        </m:r>
                      </m:e>
                      <m:sup>
                        <m:r>
                          <a:rPr lang="en-US" i="1" dirty="0">
                            <a:latin typeface="Cambria Math" panose="02040503050406030204" pitchFamily="18" charset="0"/>
                          </a:rPr>
                          <m:t>′</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m:t>
                    </m:r>
                  </m:oMath>
                </a14:m>
                <a:br>
                  <a:rPr lang="en-US" i="1" dirty="0">
                    <a:latin typeface="Cambria Math" panose="02040503050406030204" pitchFamily="18" charset="0"/>
                  </a:rPr>
                </a:br>
                <a14:m>
                  <m:oMath xmlns:m="http://schemas.openxmlformats.org/officeDocument/2006/math">
                    <m:r>
                      <a:rPr lang="en-US" b="0" i="1" dirty="0" smtClean="0">
                        <a:latin typeface="Cambria Math" panose="02040503050406030204" pitchFamily="18" charset="0"/>
                      </a:rPr>
                      <m:t>∈</m:t>
                    </m:r>
                    <m:r>
                      <a:rPr lang="en-US" b="0" i="1" smtClean="0">
                        <a:latin typeface="Cambria Math" panose="02040503050406030204" pitchFamily="18" charset="0"/>
                      </a:rPr>
                      <m:t>𝑇𝑟𝑎𝑛𝑠</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𝐻𝑒𝑎𝑑𝑒𝑟</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𝐻𝑒𝑎𝑑𝑒𝑟</m:t>
                        </m:r>
                        <m:r>
                          <a:rPr lang="en-US" b="0" i="1" smtClean="0">
                            <a:latin typeface="Cambria Math" panose="02040503050406030204" pitchFamily="18" charset="0"/>
                          </a:rPr>
                          <m:t>×</m:t>
                        </m:r>
                        <m:r>
                          <a:rPr lang="en-US" b="0" i="1" smtClean="0">
                            <a:latin typeface="Cambria Math" panose="02040503050406030204" pitchFamily="18" charset="0"/>
                          </a:rPr>
                          <m:t>𝑃𝑜𝑟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e>
                    </m:d>
                  </m:oMath>
                </a14:m>
                <a:endParaRPr lang="en-US" dirty="0"/>
              </a:p>
              <a:p>
                <a:pPr marL="0" indent="0">
                  <a:buNone/>
                </a:pPr>
                <a:r>
                  <a:rPr lang="en-US" dirty="0"/>
                  <a:t>     Such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𝑙𝑖𝑛𝑘𝑠</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b="0" dirty="0"/>
                  <a:t> </a:t>
                </a:r>
              </a:p>
              <a:p>
                <a:pPr marL="0" indent="0">
                  <a:buNone/>
                </a:pPr>
                <a:r>
                  <a:rPr lang="en-US" dirty="0"/>
                  <a:t>                                                                           -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 ≔</m:t>
                    </m:r>
                    <m:r>
                      <a:rPr lang="en-US" i="1">
                        <a:latin typeface="Cambria Math" panose="02040503050406030204" pitchFamily="18" charset="0"/>
                      </a:rPr>
                      <m:t>𝐻𝑒𝑎𝑑𝑒𝑟</m:t>
                    </m:r>
                    <m:r>
                      <a:rPr lang="en-US" i="1">
                        <a:latin typeface="Cambria Math" panose="02040503050406030204" pitchFamily="18" charset="0"/>
                      </a:rPr>
                      <m:t>×</m:t>
                    </m:r>
                    <m:r>
                      <a:rPr lang="en-US" i="1">
                        <a:latin typeface="Cambria Math" panose="02040503050406030204" pitchFamily="18" charset="0"/>
                      </a:rPr>
                      <m:t>𝑃𝑜𝑟</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𝑁</m:t>
                        </m:r>
                      </m:sub>
                    </m:sSub>
                    <m:r>
                      <a:rPr lang="en-US" i="1">
                        <a:latin typeface="Cambria Math" panose="02040503050406030204" pitchFamily="18" charset="0"/>
                      </a:rPr>
                      <m:t> </m:t>
                    </m:r>
                  </m:oMath>
                </a14:m>
                <a:br>
                  <a:rPr lang="en-US" i="1" dirty="0">
                    <a:latin typeface="Cambria Math" panose="02040503050406030204" pitchFamily="18" charset="0"/>
                  </a:rPr>
                </a:br>
                <a:r>
                  <a:rPr lang="en-US" i="1" dirty="0">
                    <a:latin typeface="Cambria Math" panose="02040503050406030204" pitchFamily="18" charset="0"/>
                  </a:rPr>
                  <a:t>                                                        - </a:t>
                </a:r>
                <a14:m>
                  <m:oMath xmlns:m="http://schemas.openxmlformats.org/officeDocument/2006/math">
                    <m:r>
                      <a:rPr lang="en-US" i="1">
                        <a:latin typeface="Cambria Math" panose="02040503050406030204" pitchFamily="18" charset="0"/>
                      </a:rPr>
                      <m:t>𝐼𝑛𝑖𝑡</m:t>
                    </m:r>
                  </m:oMath>
                </a14:m>
                <a:r>
                  <a:rPr lang="en-US" dirty="0"/>
                  <a:t> is a set packet injection points</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457200" y="1220364"/>
                <a:ext cx="8502163" cy="4920518"/>
              </a:xfrm>
              <a:blipFill>
                <a:blip r:embed="rId2"/>
                <a:stretch>
                  <a:fillRect l="-932" b="-16233"/>
                </a:stretch>
              </a:blipFill>
            </p:spPr>
            <p:txBody>
              <a:bodyPr/>
              <a:lstStyle/>
              <a:p>
                <a:r>
                  <a:rPr lang="en-US">
                    <a:noFill/>
                  </a:rPr>
                  <a:t> </a:t>
                </a:r>
              </a:p>
            </p:txBody>
          </p:sp>
        </mc:Fallback>
      </mc:AlternateContent>
    </p:spTree>
    <p:extLst>
      <p:ext uri="{BB962C8B-B14F-4D97-AF65-F5344CB8AC3E}">
        <p14:creationId xmlns:p14="http://schemas.microsoft.com/office/powerpoint/2010/main" val="1328762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35" y="196137"/>
            <a:ext cx="8831179" cy="968808"/>
          </a:xfrm>
        </p:spPr>
        <p:txBody>
          <a:bodyPr/>
          <a:lstStyle/>
          <a:p>
            <a:r>
              <a:rPr lang="en-US" sz="4000" b="1" dirty="0">
                <a:solidFill>
                  <a:schemeClr val="tx2">
                    <a:lumMod val="60000"/>
                    <a:lumOff val="40000"/>
                  </a:schemeClr>
                </a:solidFill>
                <a:effectLst>
                  <a:outerShdw blurRad="38100" dist="38100" dir="2700000" algn="tl">
                    <a:srgbClr val="000000">
                      <a:alpha val="43137"/>
                    </a:srgbClr>
                  </a:outerShdw>
                </a:effectLst>
              </a:rPr>
              <a:t>CTL Specifications</a:t>
            </a:r>
          </a:p>
        </p:txBody>
      </p:sp>
      <p:sp>
        <p:nvSpPr>
          <p:cNvPr id="3" name="Content Placeholder 2"/>
          <p:cNvSpPr>
            <a:spLocks noGrp="1"/>
          </p:cNvSpPr>
          <p:nvPr>
            <p:ph idx="1"/>
          </p:nvPr>
        </p:nvSpPr>
        <p:spPr>
          <a:xfrm>
            <a:off x="457200" y="1600201"/>
            <a:ext cx="7652084" cy="1780674"/>
          </a:xfrm>
        </p:spPr>
        <p:txBody>
          <a:bodyPr/>
          <a:lstStyle/>
          <a:p>
            <a:r>
              <a:rPr lang="en-US" b="1" dirty="0"/>
              <a:t>A</a:t>
            </a:r>
            <a:r>
              <a:rPr lang="en-US" dirty="0"/>
              <a:t> for all branches, </a:t>
            </a:r>
            <a:r>
              <a:rPr lang="en-US" b="1" dirty="0"/>
              <a:t>E</a:t>
            </a:r>
            <a:r>
              <a:rPr lang="en-US" dirty="0"/>
              <a:t> for some branch.</a:t>
            </a:r>
          </a:p>
          <a:p>
            <a:r>
              <a:rPr lang="en-US" b="1" dirty="0"/>
              <a:t>F </a:t>
            </a:r>
            <a:r>
              <a:rPr lang="en-US" dirty="0"/>
              <a:t>if one some state in branch, </a:t>
            </a:r>
            <a:r>
              <a:rPr lang="en-US" b="1" dirty="0"/>
              <a:t>G</a:t>
            </a:r>
            <a:r>
              <a:rPr lang="en-US" dirty="0"/>
              <a:t> for all states in branch</a:t>
            </a:r>
          </a:p>
          <a:p>
            <a:pPr marL="0" indent="0">
              <a:buNone/>
            </a:pPr>
            <a:endParaRPr lang="en-US" dirty="0"/>
          </a:p>
        </p:txBody>
      </p:sp>
      <p:sp>
        <p:nvSpPr>
          <p:cNvPr id="4" name="Oval 3"/>
          <p:cNvSpPr/>
          <p:nvPr/>
        </p:nvSpPr>
        <p:spPr>
          <a:xfrm>
            <a:off x="3801979" y="3275321"/>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63976" y="426684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45673" y="399339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15591" y="4861403"/>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70554" y="4900854"/>
            <a:ext cx="601579"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4" idx="3"/>
          </p:cNvCxnSpPr>
          <p:nvPr/>
        </p:nvCxnSpPr>
        <p:spPr>
          <a:xfrm flipH="1">
            <a:off x="3489158" y="3737453"/>
            <a:ext cx="40092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5"/>
            <a:endCxn id="8" idx="1"/>
          </p:cNvCxnSpPr>
          <p:nvPr/>
        </p:nvCxnSpPr>
        <p:spPr>
          <a:xfrm>
            <a:off x="4315459" y="3737453"/>
            <a:ext cx="318313" cy="33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p:cNvCxnSpPr>
          <p:nvPr/>
        </p:nvCxnSpPr>
        <p:spPr>
          <a:xfrm flipH="1">
            <a:off x="4357597" y="4455525"/>
            <a:ext cx="276175" cy="434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5"/>
            <a:endCxn id="9" idx="1"/>
          </p:cNvCxnSpPr>
          <p:nvPr/>
        </p:nvCxnSpPr>
        <p:spPr>
          <a:xfrm>
            <a:off x="5059153" y="4455525"/>
            <a:ext cx="344537" cy="48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93701" y="4537553"/>
            <a:ext cx="543739" cy="369332"/>
          </a:xfrm>
          <a:prstGeom prst="rect">
            <a:avLst/>
          </a:prstGeom>
          <a:noFill/>
        </p:spPr>
        <p:txBody>
          <a:bodyPr wrap="none" rtlCol="0">
            <a:spAutoFit/>
          </a:bodyPr>
          <a:lstStyle/>
          <a:p>
            <a:r>
              <a:rPr lang="en-US" dirty="0" err="1"/>
              <a:t>x,y</a:t>
            </a:r>
            <a:r>
              <a:rPr lang="en-US" dirty="0"/>
              <a:t> </a:t>
            </a:r>
          </a:p>
        </p:txBody>
      </p:sp>
      <p:sp>
        <p:nvSpPr>
          <p:cNvPr id="20" name="TextBox 19"/>
          <p:cNvSpPr txBox="1"/>
          <p:nvPr/>
        </p:nvSpPr>
        <p:spPr>
          <a:xfrm>
            <a:off x="4519477" y="3284542"/>
            <a:ext cx="364202" cy="369332"/>
          </a:xfrm>
          <a:prstGeom prst="rect">
            <a:avLst/>
          </a:prstGeom>
          <a:noFill/>
        </p:spPr>
        <p:txBody>
          <a:bodyPr wrap="none" rtlCol="0">
            <a:spAutoFit/>
          </a:bodyPr>
          <a:lstStyle/>
          <a:p>
            <a:r>
              <a:rPr lang="en-US" dirty="0"/>
              <a:t>x </a:t>
            </a:r>
          </a:p>
        </p:txBody>
      </p:sp>
      <p:sp>
        <p:nvSpPr>
          <p:cNvPr id="21" name="TextBox 20"/>
          <p:cNvSpPr txBox="1"/>
          <p:nvPr/>
        </p:nvSpPr>
        <p:spPr>
          <a:xfrm>
            <a:off x="5117527" y="4015561"/>
            <a:ext cx="428322" cy="369332"/>
          </a:xfrm>
          <a:prstGeom prst="rect">
            <a:avLst/>
          </a:prstGeom>
          <a:noFill/>
        </p:spPr>
        <p:txBody>
          <a:bodyPr wrap="none" rtlCol="0">
            <a:spAutoFit/>
          </a:bodyPr>
          <a:lstStyle/>
          <a:p>
            <a:r>
              <a:rPr lang="en-US" dirty="0"/>
              <a:t> x </a:t>
            </a:r>
          </a:p>
        </p:txBody>
      </p:sp>
      <p:sp>
        <p:nvSpPr>
          <p:cNvPr id="22" name="TextBox 21"/>
          <p:cNvSpPr txBox="1"/>
          <p:nvPr/>
        </p:nvSpPr>
        <p:spPr>
          <a:xfrm>
            <a:off x="4062771" y="5503925"/>
            <a:ext cx="898516" cy="369332"/>
          </a:xfrm>
          <a:prstGeom prst="rect">
            <a:avLst/>
          </a:prstGeom>
          <a:noFill/>
        </p:spPr>
        <p:txBody>
          <a:bodyPr wrap="none" rtlCol="0">
            <a:spAutoFit/>
          </a:bodyPr>
          <a:lstStyle/>
          <a:p>
            <a:r>
              <a:rPr lang="en-US" dirty="0"/>
              <a:t>x, y, z  </a:t>
            </a:r>
          </a:p>
        </p:txBody>
      </p:sp>
      <p:sp>
        <p:nvSpPr>
          <p:cNvPr id="23" name="TextBox 22"/>
          <p:cNvSpPr txBox="1"/>
          <p:nvPr/>
        </p:nvSpPr>
        <p:spPr>
          <a:xfrm>
            <a:off x="5402220" y="5545047"/>
            <a:ext cx="428322" cy="369332"/>
          </a:xfrm>
          <a:prstGeom prst="rect">
            <a:avLst/>
          </a:prstGeom>
          <a:noFill/>
        </p:spPr>
        <p:txBody>
          <a:bodyPr wrap="none" rtlCol="0">
            <a:spAutoFit/>
          </a:bodyPr>
          <a:lstStyle/>
          <a:p>
            <a:r>
              <a:rPr lang="en-US" dirty="0"/>
              <a:t> y </a:t>
            </a:r>
          </a:p>
        </p:txBody>
      </p:sp>
      <p:sp>
        <p:nvSpPr>
          <p:cNvPr id="24" name="TextBox 23"/>
          <p:cNvSpPr txBox="1"/>
          <p:nvPr/>
        </p:nvSpPr>
        <p:spPr>
          <a:xfrm>
            <a:off x="6087979" y="3275321"/>
            <a:ext cx="1840832" cy="369332"/>
          </a:xfrm>
          <a:prstGeom prst="rect">
            <a:avLst/>
          </a:prstGeom>
          <a:noFill/>
        </p:spPr>
        <p:txBody>
          <a:bodyPr wrap="square" rtlCol="0">
            <a:spAutoFit/>
          </a:bodyPr>
          <a:lstStyle/>
          <a:p>
            <a:r>
              <a:rPr lang="en-US" b="1" dirty="0"/>
              <a:t>E F </a:t>
            </a:r>
            <a:r>
              <a:rPr lang="en-US" dirty="0"/>
              <a:t>z</a:t>
            </a:r>
          </a:p>
        </p:txBody>
      </p:sp>
      <p:sp>
        <p:nvSpPr>
          <p:cNvPr id="25" name="TextBox 24"/>
          <p:cNvSpPr txBox="1"/>
          <p:nvPr/>
        </p:nvSpPr>
        <p:spPr>
          <a:xfrm>
            <a:off x="6087979" y="3877444"/>
            <a:ext cx="1840832" cy="369332"/>
          </a:xfrm>
          <a:prstGeom prst="rect">
            <a:avLst/>
          </a:prstGeom>
          <a:noFill/>
        </p:spPr>
        <p:txBody>
          <a:bodyPr wrap="square" rtlCol="0">
            <a:spAutoFit/>
          </a:bodyPr>
          <a:lstStyle/>
          <a:p>
            <a:r>
              <a:rPr lang="en-US" b="1" dirty="0"/>
              <a:t>A F </a:t>
            </a:r>
            <a:r>
              <a:rPr lang="en-US" dirty="0"/>
              <a:t>y</a:t>
            </a:r>
          </a:p>
        </p:txBody>
      </p:sp>
      <p:sp>
        <p:nvSpPr>
          <p:cNvPr id="26" name="TextBox 25"/>
          <p:cNvSpPr txBox="1"/>
          <p:nvPr/>
        </p:nvSpPr>
        <p:spPr>
          <a:xfrm>
            <a:off x="6087979" y="4367384"/>
            <a:ext cx="1840832" cy="369332"/>
          </a:xfrm>
          <a:prstGeom prst="rect">
            <a:avLst/>
          </a:prstGeom>
          <a:noFill/>
        </p:spPr>
        <p:txBody>
          <a:bodyPr wrap="square" rtlCol="0">
            <a:spAutoFit/>
          </a:bodyPr>
          <a:lstStyle/>
          <a:p>
            <a:r>
              <a:rPr lang="en-US" b="1" dirty="0"/>
              <a:t>E G </a:t>
            </a:r>
            <a:r>
              <a:rPr lang="en-US" dirty="0"/>
              <a:t>x</a:t>
            </a:r>
          </a:p>
        </p:txBody>
      </p:sp>
      <p:sp>
        <p:nvSpPr>
          <p:cNvPr id="28" name="TextBox 27"/>
          <p:cNvSpPr txBox="1"/>
          <p:nvPr/>
        </p:nvSpPr>
        <p:spPr>
          <a:xfrm>
            <a:off x="-1964976" y="5455963"/>
            <a:ext cx="7938655" cy="369332"/>
          </a:xfrm>
          <a:prstGeom prst="rect">
            <a:avLst/>
          </a:prstGeom>
          <a:noFill/>
        </p:spPr>
        <p:txBody>
          <a:bodyPr wrap="square" rtlCol="0">
            <a:spAutoFit/>
          </a:bodyPr>
          <a:lstStyle/>
          <a:p>
            <a:r>
              <a:rPr lang="en-US" dirty="0"/>
              <a:t> </a:t>
            </a:r>
          </a:p>
        </p:txBody>
      </p:sp>
      <mc:AlternateContent xmlns:mc="http://schemas.openxmlformats.org/markup-compatibility/2006">
        <mc:Choice xmlns:a14="http://schemas.microsoft.com/office/drawing/2010/main" Requires="a14">
          <p:sp>
            <p:nvSpPr>
              <p:cNvPr id="29" name="TextBox 28"/>
              <p:cNvSpPr txBox="1"/>
              <p:nvPr/>
            </p:nvSpPr>
            <p:spPr>
              <a:xfrm>
                <a:off x="561109" y="6089073"/>
                <a:ext cx="7648312" cy="646331"/>
              </a:xfrm>
              <a:prstGeom prst="rect">
                <a:avLst/>
              </a:prstGeom>
              <a:noFill/>
            </p:spPr>
            <p:txBody>
              <a:bodyPr wrap="none" rtlCol="0">
                <a:spAutoFit/>
              </a:bodyPr>
              <a:lstStyle/>
              <a:p>
                <a:r>
                  <a:rPr lang="en-US" dirty="0">
                    <a:solidFill>
                      <a:schemeClr val="tx2">
                        <a:lumMod val="60000"/>
                        <a:lumOff val="40000"/>
                      </a:schemeClr>
                    </a:solidFill>
                  </a:rPr>
                  <a:t>Example:</a:t>
                </a:r>
                <a:r>
                  <a:rPr lang="en-US" dirty="0"/>
                  <a:t> Al-Sharer 2010:  VoIP phones cannot communicate with laptop</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𝑉𝑜𝐼𝑃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𝑠𝑟𝑐</m:t>
                          </m:r>
                        </m:e>
                      </m:d>
                      <m:r>
                        <a:rPr lang="en-US" b="0" i="1" dirty="0" smtClean="0">
                          <a:latin typeface="Cambria Math" panose="02040503050406030204" pitchFamily="18" charset="0"/>
                        </a:rPr>
                        <m:t>→</m:t>
                      </m:r>
                      <m:r>
                        <a:rPr lang="en-US" i="1" dirty="0" smtClean="0">
                          <a:latin typeface="Cambria Math" panose="02040503050406030204" pitchFamily="18" charset="0"/>
                          <a:sym typeface="Wingdings" panose="05000000000000000000" pitchFamily="2" charset="2"/>
                        </a:rPr>
                        <m:t>¬ </m:t>
                      </m:r>
                      <m:r>
                        <a:rPr lang="en-US" i="1" dirty="0" smtClean="0">
                          <a:latin typeface="Cambria Math" panose="02040503050406030204" pitchFamily="18" charset="0"/>
                          <a:sym typeface="Wingdings" panose="05000000000000000000" pitchFamily="2" charset="2"/>
                        </a:rPr>
                        <m:t>𝐸𝐹</m:t>
                      </m:r>
                      <m:r>
                        <a:rPr lang="en-US" b="0" i="1" dirty="0" smtClean="0">
                          <a:latin typeface="Cambria Math" panose="02040503050406030204" pitchFamily="18" charset="0"/>
                          <a:sym typeface="Wingdings" panose="05000000000000000000" pitchFamily="2" charset="2"/>
                        </a:rPr>
                        <m:t> </m:t>
                      </m:r>
                      <m:r>
                        <a:rPr lang="en-US" b="0" i="1" dirty="0" smtClean="0">
                          <a:latin typeface="Cambria Math" panose="02040503050406030204" pitchFamily="18" charset="0"/>
                          <a:sym typeface="Wingdings" panose="05000000000000000000" pitchFamily="2" charset="2"/>
                        </a:rPr>
                        <m:t>𝐿𝑎𝑝𝑡𝑜𝑝</m:t>
                      </m:r>
                      <m:r>
                        <a:rPr lang="en-US" b="0" i="1" dirty="0" smtClean="0">
                          <a:latin typeface="Cambria Math" panose="02040503050406030204" pitchFamily="18" charset="0"/>
                          <a:sym typeface="Wingdings" panose="05000000000000000000" pitchFamily="2" charset="2"/>
                        </a:rPr>
                        <m:t>(</m:t>
                      </m:r>
                      <m:r>
                        <a:rPr lang="en-US" i="1" dirty="0" err="1" smtClean="0">
                          <a:latin typeface="Cambria Math" panose="02040503050406030204" pitchFamily="18" charset="0"/>
                          <a:sym typeface="Wingdings" panose="05000000000000000000" pitchFamily="2" charset="2"/>
                        </a:rPr>
                        <m:t>𝑑𝑠𝑡</m:t>
                      </m:r>
                      <m:r>
                        <a:rPr lang="en-US" i="1" dirty="0" smtClean="0">
                          <a:latin typeface="Cambria Math" panose="02040503050406030204" pitchFamily="18" charset="0"/>
                          <a:sym typeface="Wingdings" panose="05000000000000000000" pitchFamily="2" charset="2"/>
                        </a:rPr>
                        <m:t>)</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561109" y="6089073"/>
                <a:ext cx="7648312" cy="646331"/>
              </a:xfrm>
              <a:prstGeom prst="rect">
                <a:avLst/>
              </a:prstGeom>
              <a:blipFill>
                <a:blip r:embed="rId3"/>
                <a:stretch>
                  <a:fillRect l="-637" t="-5660" b="-7547"/>
                </a:stretch>
              </a:blipFill>
            </p:spPr>
            <p:txBody>
              <a:bodyPr/>
              <a:lstStyle/>
              <a:p>
                <a:r>
                  <a:rPr lang="en-US">
                    <a:noFill/>
                  </a:rPr>
                  <a:t> </a:t>
                </a:r>
              </a:p>
            </p:txBody>
          </p:sp>
        </mc:Fallback>
      </mc:AlternateContent>
    </p:spTree>
    <p:extLst>
      <p:ext uri="{BB962C8B-B14F-4D97-AF65-F5344CB8AC3E}">
        <p14:creationId xmlns:p14="http://schemas.microsoft.com/office/powerpoint/2010/main" val="229994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Model Checking Encoding of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a:t>10* 01*</a:t>
            </a:r>
          </a:p>
        </p:txBody>
      </p:sp>
      <p:sp>
        <p:nvSpPr>
          <p:cNvPr id="25" name="Rectangle 24"/>
          <p:cNvSpPr/>
          <p:nvPr/>
        </p:nvSpPr>
        <p:spPr>
          <a:xfrm>
            <a:off x="837397" y="2465199"/>
            <a:ext cx="825867" cy="369332"/>
          </a:xfrm>
          <a:prstGeom prst="rect">
            <a:avLst/>
          </a:prstGeom>
        </p:spPr>
        <p:txBody>
          <a:bodyPr wrap="none">
            <a:spAutoFit/>
          </a:bodyPr>
          <a:lstStyle/>
          <a:p>
            <a:r>
              <a:rPr lang="en-US" dirty="0"/>
              <a:t>1** ***</a:t>
            </a:r>
          </a:p>
        </p:txBody>
      </p:sp>
      <p:sp>
        <p:nvSpPr>
          <p:cNvPr id="26" name="Rectangle 25"/>
          <p:cNvSpPr/>
          <p:nvPr/>
        </p:nvSpPr>
        <p:spPr>
          <a:xfrm>
            <a:off x="2867187" y="1537433"/>
            <a:ext cx="864339" cy="369332"/>
          </a:xfrm>
          <a:prstGeom prst="rect">
            <a:avLst/>
          </a:prstGeom>
        </p:spPr>
        <p:txBody>
          <a:bodyPr wrap="none">
            <a:spAutoFit/>
          </a:bodyPr>
          <a:lstStyle/>
          <a:p>
            <a:r>
              <a:rPr lang="en-US" dirty="0"/>
              <a:t>10* ***</a:t>
            </a:r>
          </a:p>
        </p:txBody>
      </p:sp>
      <p:sp>
        <p:nvSpPr>
          <p:cNvPr id="27" name="Rectangle 26"/>
          <p:cNvSpPr/>
          <p:nvPr/>
        </p:nvSpPr>
        <p:spPr>
          <a:xfrm>
            <a:off x="2409369" y="3025905"/>
            <a:ext cx="889987" cy="369332"/>
          </a:xfrm>
          <a:prstGeom prst="rect">
            <a:avLst/>
          </a:prstGeom>
        </p:spPr>
        <p:txBody>
          <a:bodyPr wrap="none">
            <a:spAutoFit/>
          </a:bodyPr>
          <a:lstStyle/>
          <a:p>
            <a:r>
              <a:rPr lang="en-US" dirty="0"/>
              <a:t> *** 1**</a:t>
            </a:r>
          </a:p>
        </p:txBody>
      </p:sp>
      <p:sp>
        <p:nvSpPr>
          <p:cNvPr id="28" name="Rectangle 27"/>
          <p:cNvSpPr/>
          <p:nvPr/>
        </p:nvSpPr>
        <p:spPr>
          <a:xfrm>
            <a:off x="2694825" y="2381535"/>
            <a:ext cx="1909497" cy="369332"/>
          </a:xfrm>
          <a:prstGeom prst="rect">
            <a:avLst/>
          </a:prstGeom>
        </p:spPr>
        <p:txBody>
          <a:bodyPr wrap="none">
            <a:spAutoFit/>
          </a:bodyPr>
          <a:lstStyle/>
          <a:p>
            <a:r>
              <a:rPr lang="en-US" dirty="0"/>
              <a:t>1** *** </a:t>
            </a:r>
            <a:r>
              <a:rPr lang="en-US" dirty="0" err="1"/>
              <a:t>dst</a:t>
            </a:r>
            <a:r>
              <a:rPr lang="en-US" dirty="0"/>
              <a:t>[1] := 0</a:t>
            </a:r>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a:t>Which packets can reach B from A?</a:t>
            </a:r>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br>
                  <a:rPr lang="en-US" b="0" dirty="0"/>
                </a:br>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br>
                  <a:rPr lang="en-US" b="0" dirty="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661993"/>
              </a:xfrm>
              <a:prstGeom prst="rect">
                <a:avLst/>
              </a:prstGeom>
              <a:noFill/>
            </p:spPr>
            <p:txBody>
              <a:bodyPr wrap="square" lIns="0" tIns="0" rIns="0" bIns="0" rtlCol="0">
                <a:spAutoFit/>
              </a:bodyPr>
              <a:lstStyle/>
              <a:p>
                <a:r>
                  <a:rPr lang="en-US" dirty="0"/>
                  <a:t> </a:t>
                </a:r>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𝐼𝑛𝑖𝑡</m:t>
                    </m:r>
                    <m:r>
                      <a:rPr lang="en-US" b="0" i="1" smtClean="0">
                        <a:latin typeface="Cambria Math" panose="02040503050406030204" pitchFamily="18" charset="0"/>
                      </a:rPr>
                      <m:t> ≔ℓ=</m:t>
                    </m:r>
                    <m:r>
                      <a:rPr lang="en-US" b="0" i="1" smtClean="0">
                        <a:latin typeface="Cambria Math" panose="02040503050406030204" pitchFamily="18" charset="0"/>
                      </a:rPr>
                      <m:t>𝐴</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𝑇𝑟𝑎𝑛𝑠𝑖𝑡𝑖𝑜𝑛</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 </m:t>
                    </m:r>
                  </m:oMath>
                </a14:m>
                <a:br>
                  <a:rPr lang="en-US" b="0" i="1" dirty="0">
                    <a:latin typeface="Cambria Math" panose="02040503050406030204" pitchFamily="18" charset="0"/>
                  </a:rPr>
                </a:br>
                <a:r>
                  <a:rPr lang="en-US" b="0" i="1" dirty="0">
                    <a:latin typeface="Cambria Math" panose="02040503050406030204" pitchFamily="18" charset="0"/>
                  </a:rPr>
                  <a:t>  </a:t>
                </a:r>
                <a:endParaRPr lang="en-US" i="1" dirty="0">
                  <a:latin typeface="Cambria Math" panose="02040503050406030204" pitchFamily="18" charset="0"/>
                </a:endParaRPr>
              </a:p>
              <a:p>
                <a:r>
                  <a:rPr lang="en-US" i="1" dirty="0">
                    <a:latin typeface="Cambria Math" panose="02040503050406030204" pitchFamily="18" charset="0"/>
                  </a:rPr>
                  <a:t>  </a:t>
                </a:r>
                <a:r>
                  <a:rPr lang="en-US" b="1" i="1" dirty="0">
                    <a:latin typeface="Cambria Math" panose="02040503050406030204" pitchFamily="18" charset="0"/>
                  </a:rPr>
                  <a:t>Check </a:t>
                </a:r>
                <a14:m>
                  <m:oMath xmlns:m="http://schemas.openxmlformats.org/officeDocument/2006/math">
                    <m:r>
                      <a:rPr lang="en-US" b="1" i="1">
                        <a:latin typeface="Cambria Math" panose="02040503050406030204" pitchFamily="18" charset="0"/>
                      </a:rPr>
                      <m:t> </m:t>
                    </m:r>
                    <m:r>
                      <a:rPr lang="en-US" b="1" i="1">
                        <a:latin typeface="Cambria Math" panose="02040503050406030204" pitchFamily="18" charset="0"/>
                      </a:rPr>
                      <m:t>𝑬𝑭</m:t>
                    </m:r>
                    <m:r>
                      <a:rPr lang="en-US" b="1" i="1">
                        <a:latin typeface="Cambria Math" panose="02040503050406030204" pitchFamily="18" charset="0"/>
                      </a:rPr>
                      <m:t>(ℓ=</m:t>
                    </m:r>
                    <m:r>
                      <a:rPr lang="en-US" b="1" i="1">
                        <a:latin typeface="Cambria Math" panose="02040503050406030204" pitchFamily="18" charset="0"/>
                      </a:rPr>
                      <m:t>𝑩</m:t>
                    </m:r>
                    <m:r>
                      <a:rPr lang="en-US" b="1" i="1">
                        <a:latin typeface="Cambria Math" panose="02040503050406030204" pitchFamily="18" charset="0"/>
                      </a:rPr>
                      <m:t>)</m:t>
                    </m:r>
                  </m:oMath>
                </a14:m>
                <a:endParaRPr lang="en-US" b="1" i="1" dirty="0">
                  <a:latin typeface="Cambria Math" panose="02040503050406030204" pitchFamily="18" charset="0"/>
                </a:endParaRPr>
              </a:p>
              <a:p>
                <a:endParaRPr lang="en-US" i="1" dirty="0">
                  <a:latin typeface="Cambria Math" panose="02040503050406030204" pitchFamily="18" charset="0"/>
                </a:endParaRPr>
              </a:p>
              <a:p>
                <a:r>
                  <a:rPr lang="en-US" i="1" dirty="0">
                    <a:latin typeface="Cambria Math" panose="02040503050406030204" pitchFamily="18" charset="0"/>
                  </a:rPr>
                  <a:t>- “EF”: There exists a path such that …</a:t>
                </a: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661993"/>
              </a:xfrm>
              <a:prstGeom prst="rect">
                <a:avLst/>
              </a:prstGeom>
              <a:blipFill>
                <a:blip r:embed="rId5"/>
                <a:stretch>
                  <a:fillRect l="-3170" b="-7326"/>
                </a:stretch>
              </a:blipFill>
            </p:spPr>
            <p:txBody>
              <a:bodyPr/>
              <a:lstStyle/>
              <a:p>
                <a:r>
                  <a:rPr lang="en-US">
                    <a:noFill/>
                  </a:rPr>
                  <a:t> </a:t>
                </a:r>
              </a:p>
            </p:txBody>
          </p:sp>
        </mc:Fallback>
      </mc:AlternateContent>
    </p:spTree>
    <p:extLst>
      <p:ext uri="{BB962C8B-B14F-4D97-AF65-F5344CB8AC3E}">
        <p14:creationId xmlns:p14="http://schemas.microsoft.com/office/powerpoint/2010/main" val="74807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795501" y="2300131"/>
            <a:ext cx="7573348" cy="3571524"/>
          </a:xfrm>
          <a:prstGeom prst="rect">
            <a:avLst/>
          </a:prstGeom>
        </p:spPr>
        <p:txBody>
          <a:bodyPr>
            <a:normAutofit fontScale="85000" lnSpcReduction="1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None/>
            </a:pPr>
            <a:r>
              <a:rPr lang="en-US" sz="2625" dirty="0">
                <a:solidFill>
                  <a:srgbClr val="0070C0"/>
                </a:solidFill>
              </a:rPr>
              <a:t>Inflection Point:</a:t>
            </a:r>
            <a:r>
              <a:rPr lang="en-US" sz="2625" dirty="0">
                <a:solidFill>
                  <a:srgbClr val="00B050"/>
                </a:solidFill>
              </a:rPr>
              <a:t> </a:t>
            </a:r>
            <a:r>
              <a:rPr lang="en-US" sz="2625" dirty="0"/>
              <a:t>Rise of services, data centers, SDN, NFV</a:t>
            </a:r>
          </a:p>
          <a:p>
            <a:pPr defTabSz="914400"/>
            <a:endParaRPr lang="en-US" sz="2625" dirty="0"/>
          </a:p>
          <a:p>
            <a:pPr marL="0" indent="0" defTabSz="914400">
              <a:buNone/>
            </a:pPr>
            <a:r>
              <a:rPr lang="en-US" sz="2625" dirty="0">
                <a:solidFill>
                  <a:srgbClr val="0070C0"/>
                </a:solidFill>
              </a:rPr>
              <a:t>Ideas:</a:t>
            </a:r>
            <a:r>
              <a:rPr lang="en-US" sz="2625" dirty="0"/>
              <a:t>  Adapt Verification (analysis) &amp; optimization (synthesis)</a:t>
            </a:r>
          </a:p>
          <a:p>
            <a:pPr marL="0" indent="0" defTabSz="914400">
              <a:buNone/>
            </a:pPr>
            <a:endParaRPr lang="en-US" sz="2625" dirty="0">
              <a:solidFill>
                <a:srgbClr val="0070C0"/>
              </a:solidFill>
            </a:endParaRPr>
          </a:p>
          <a:p>
            <a:pPr marL="0" indent="0" defTabSz="914400">
              <a:buNone/>
            </a:pPr>
            <a:r>
              <a:rPr lang="en-US" sz="2625" dirty="0">
                <a:solidFill>
                  <a:srgbClr val="0070C0"/>
                </a:solidFill>
              </a:rPr>
              <a:t>Intellectual Opportunity:  </a:t>
            </a:r>
            <a:r>
              <a:rPr lang="en-US" sz="2625" dirty="0"/>
              <a:t>Rethink existing techniques. </a:t>
            </a:r>
          </a:p>
          <a:p>
            <a:pPr marL="0" indent="0" defTabSz="914400">
              <a:buNone/>
            </a:pPr>
            <a:r>
              <a:rPr lang="en-US" sz="2625" b="1" dirty="0"/>
              <a:t>Exploit domain structure</a:t>
            </a:r>
          </a:p>
          <a:p>
            <a:pPr marL="0" indent="0" defTabSz="914400">
              <a:buNone/>
            </a:pPr>
            <a:endParaRPr lang="en-US" sz="2625" dirty="0">
              <a:solidFill>
                <a:srgbClr val="0070C0"/>
              </a:solidFill>
            </a:endParaRPr>
          </a:p>
          <a:p>
            <a:pPr marL="0" indent="0" defTabSz="914400">
              <a:buNone/>
            </a:pPr>
            <a:r>
              <a:rPr lang="en-US" sz="2625" dirty="0">
                <a:solidFill>
                  <a:srgbClr val="0070C0"/>
                </a:solidFill>
              </a:rPr>
              <a:t>Systems Opportunity </a:t>
            </a:r>
            <a:r>
              <a:rPr lang="en-US" sz="2625" dirty="0"/>
              <a:t>Working chips with billions of gates. </a:t>
            </a:r>
          </a:p>
          <a:p>
            <a:pPr marL="0" indent="0" defTabSz="914400">
              <a:buNone/>
            </a:pPr>
            <a:r>
              <a:rPr lang="en-US" sz="2625" dirty="0"/>
              <a:t>Why not large operational networks next?</a:t>
            </a:r>
            <a:endParaRPr lang="en-US" dirty="0"/>
          </a:p>
        </p:txBody>
      </p:sp>
      <p:sp>
        <p:nvSpPr>
          <p:cNvPr id="3" name="Title 1"/>
          <p:cNvSpPr txBox="1">
            <a:spLocks/>
          </p:cNvSpPr>
          <p:nvPr/>
        </p:nvSpPr>
        <p:spPr>
          <a:xfrm>
            <a:off x="457200" y="274638"/>
            <a:ext cx="8229600" cy="1143000"/>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4000" b="1" dirty="0">
                <a:solidFill>
                  <a:srgbClr val="0070C0"/>
                </a:solidFill>
                <a:effectLst>
                  <a:outerShdw blurRad="38100" dist="38100" dir="2700000" algn="tl">
                    <a:srgbClr val="000000">
                      <a:alpha val="43137"/>
                    </a:srgbClr>
                  </a:outerShdw>
                </a:effectLst>
              </a:rPr>
              <a:t>Main Takeaways</a:t>
            </a:r>
          </a:p>
        </p:txBody>
      </p:sp>
    </p:spTree>
    <p:extLst>
      <p:ext uri="{BB962C8B-B14F-4D97-AF65-F5344CB8AC3E}">
        <p14:creationId xmlns:p14="http://schemas.microsoft.com/office/powerpoint/2010/main" val="2655008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Model Checking Evolution</a:t>
            </a:r>
          </a:p>
        </p:txBody>
      </p:sp>
      <p:sp>
        <p:nvSpPr>
          <p:cNvPr id="3" name="Content Placeholder 2"/>
          <p:cNvSpPr>
            <a:spLocks noGrp="1"/>
          </p:cNvSpPr>
          <p:nvPr>
            <p:ph idx="1"/>
          </p:nvPr>
        </p:nvSpPr>
        <p:spPr/>
        <p:txBody>
          <a:bodyPr/>
          <a:lstStyle/>
          <a:p>
            <a:pPr marL="0" indent="0">
              <a:buNone/>
            </a:pPr>
            <a:r>
              <a:rPr lang="en-US" sz="2800" b="1" dirty="0">
                <a:solidFill>
                  <a:srgbClr val="00B050"/>
                </a:solidFill>
              </a:rPr>
              <a:t>Explicit Model Checking:  </a:t>
            </a:r>
            <a:r>
              <a:rPr lang="en-US" sz="2800" dirty="0"/>
              <a:t>Works for protocols, doesn’t scale directly to many state bits</a:t>
            </a:r>
          </a:p>
          <a:p>
            <a:pPr marL="0" indent="0">
              <a:buNone/>
            </a:pPr>
            <a:r>
              <a:rPr lang="en-US" sz="2800" b="1" dirty="0">
                <a:solidFill>
                  <a:srgbClr val="00B050"/>
                </a:solidFill>
              </a:rPr>
              <a:t>Symbolic Model Checking: </a:t>
            </a:r>
            <a:r>
              <a:rPr lang="en-US" sz="2800" dirty="0"/>
              <a:t>Works on sets of states encoded compactly with BDDs</a:t>
            </a:r>
          </a:p>
          <a:p>
            <a:pPr marL="0" indent="0">
              <a:buNone/>
            </a:pPr>
            <a:r>
              <a:rPr lang="en-US" sz="2800" b="1" dirty="0">
                <a:solidFill>
                  <a:srgbClr val="00B050"/>
                </a:solidFill>
              </a:rPr>
              <a:t>Bounded Model Checking: </a:t>
            </a:r>
            <a:r>
              <a:rPr lang="en-US" sz="2800" dirty="0"/>
              <a:t>Unrolls state machine k times and uses SAT solver to verify or find counterexample</a:t>
            </a:r>
          </a:p>
          <a:p>
            <a:pPr marL="0" indent="0">
              <a:buNone/>
            </a:pPr>
            <a:r>
              <a:rPr lang="en-US" sz="2800" b="1" dirty="0">
                <a:solidFill>
                  <a:srgbClr val="00B050"/>
                </a:solidFill>
              </a:rPr>
              <a:t>Impact, IC3 (interpolants, inductive properties): </a:t>
            </a:r>
            <a:r>
              <a:rPr lang="en-US" sz="2800" dirty="0"/>
              <a:t>Search for inductive invariants using SAT/SMT solvers</a:t>
            </a:r>
          </a:p>
          <a:p>
            <a:endParaRPr lang="en-US" dirty="0"/>
          </a:p>
        </p:txBody>
      </p:sp>
    </p:spTree>
    <p:extLst>
      <p:ext uri="{BB962C8B-B14F-4D97-AF65-F5344CB8AC3E}">
        <p14:creationId xmlns:p14="http://schemas.microsoft.com/office/powerpoint/2010/main" val="3960302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Decision Diagrams</a:t>
            </a:r>
          </a:p>
        </p:txBody>
      </p:sp>
      <p:pic>
        <p:nvPicPr>
          <p:cNvPr id="3074" name="Picture 2" descr="https://nanohub.org/site/resources/2012/08/15039/slides/026.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08" y="274638"/>
            <a:ext cx="8124192" cy="60931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88519" y="6488668"/>
            <a:ext cx="4262770" cy="369332"/>
          </a:xfrm>
          <a:prstGeom prst="rect">
            <a:avLst/>
          </a:prstGeom>
          <a:noFill/>
        </p:spPr>
        <p:txBody>
          <a:bodyPr wrap="none" rtlCol="0">
            <a:spAutoFit/>
          </a:bodyPr>
          <a:lstStyle/>
          <a:p>
            <a:r>
              <a:rPr lang="en-US" dirty="0"/>
              <a:t>From A. </a:t>
            </a:r>
            <a:r>
              <a:rPr lang="en-US" dirty="0" err="1"/>
              <a:t>Ragunathan</a:t>
            </a:r>
            <a:r>
              <a:rPr lang="en-US" dirty="0"/>
              <a:t>, Purdue University</a:t>
            </a:r>
          </a:p>
        </p:txBody>
      </p:sp>
    </p:spTree>
    <p:extLst>
      <p:ext uri="{BB962C8B-B14F-4D97-AF65-F5344CB8AC3E}">
        <p14:creationId xmlns:p14="http://schemas.microsoft.com/office/powerpoint/2010/main" val="2303905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BDDs for Networking Folks</a:t>
            </a:r>
          </a:p>
        </p:txBody>
      </p:sp>
      <p:sp>
        <p:nvSpPr>
          <p:cNvPr id="3" name="Content Placeholder 2"/>
          <p:cNvSpPr>
            <a:spLocks noGrp="1"/>
          </p:cNvSpPr>
          <p:nvPr>
            <p:ph idx="1"/>
          </p:nvPr>
        </p:nvSpPr>
        <p:spPr/>
        <p:txBody>
          <a:bodyPr/>
          <a:lstStyle/>
          <a:p>
            <a:r>
              <a:rPr lang="en-US" sz="2400" dirty="0"/>
              <a:t>Compact encoding for Boolean Functions (beyond SMC) </a:t>
            </a:r>
          </a:p>
          <a:p>
            <a:r>
              <a:rPr lang="en-US" sz="2400" dirty="0"/>
              <a:t>Examples uses: </a:t>
            </a:r>
          </a:p>
          <a:p>
            <a:pPr lvl="1"/>
            <a:r>
              <a:rPr lang="en-US" sz="2400" dirty="0"/>
              <a:t>[Al-Sharer 10] : model router forwarding state machine</a:t>
            </a:r>
          </a:p>
          <a:p>
            <a:pPr lvl="1"/>
            <a:r>
              <a:rPr lang="en-US" sz="2400" dirty="0"/>
              <a:t>[Yang 13]: model sets of headers</a:t>
            </a:r>
          </a:p>
          <a:p>
            <a:r>
              <a:rPr lang="en-US" sz="2400" dirty="0"/>
              <a:t>Pros: </a:t>
            </a:r>
          </a:p>
          <a:p>
            <a:pPr lvl="1"/>
            <a:r>
              <a:rPr lang="en-US" sz="2400" dirty="0"/>
              <a:t>Compositional: Unions, Intersections, Canonical form</a:t>
            </a:r>
          </a:p>
          <a:p>
            <a:pPr lvl="1"/>
            <a:r>
              <a:rPr lang="en-US" sz="2400" dirty="0"/>
              <a:t>Works well with some model checkers (</a:t>
            </a:r>
            <a:r>
              <a:rPr lang="en-US" sz="2400" dirty="0" err="1"/>
              <a:t>NuSMV</a:t>
            </a:r>
            <a:r>
              <a:rPr lang="en-US" sz="2400" dirty="0"/>
              <a:t>)</a:t>
            </a:r>
          </a:p>
          <a:p>
            <a:pPr lvl="1"/>
            <a:r>
              <a:rPr lang="en-US" sz="2400" dirty="0"/>
              <a:t>Code Available: e.g., </a:t>
            </a:r>
            <a:r>
              <a:rPr lang="en-US" sz="2400" dirty="0" err="1"/>
              <a:t>BuDDy</a:t>
            </a:r>
            <a:r>
              <a:rPr lang="en-US" sz="2400" dirty="0"/>
              <a:t> , CUDD Library</a:t>
            </a:r>
          </a:p>
          <a:p>
            <a:pPr lvl="1"/>
            <a:r>
              <a:rPr lang="en-US" sz="2400" dirty="0"/>
              <a:t>Generalizations to non-Booleans available</a:t>
            </a:r>
          </a:p>
          <a:p>
            <a:r>
              <a:rPr lang="en-US" sz="2400" dirty="0"/>
              <a:t>Con: </a:t>
            </a:r>
          </a:p>
          <a:p>
            <a:pPr lvl="1"/>
            <a:r>
              <a:rPr lang="en-US" sz="2400" dirty="0"/>
              <a:t>Sensitive to variable ordering </a:t>
            </a:r>
          </a:p>
        </p:txBody>
      </p:sp>
    </p:spTree>
    <p:extLst>
      <p:ext uri="{BB962C8B-B14F-4D97-AF65-F5344CB8AC3E}">
        <p14:creationId xmlns:p14="http://schemas.microsoft.com/office/powerpoint/2010/main" val="203795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SAT and SMT as useful subroutines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		SMT  = SAT + Theories</a:t>
            </a:r>
          </a:p>
          <a:p>
            <a:endParaRPr lang="en-US" dirty="0"/>
          </a:p>
          <a:p>
            <a:r>
              <a:rPr lang="en-US" dirty="0"/>
              <a:t>SAT &amp; SMT is at least NP hard!  </a:t>
            </a:r>
          </a:p>
          <a:p>
            <a:r>
              <a:rPr lang="en-US" dirty="0"/>
              <a:t>But modern SMT solvers are very fast.</a:t>
            </a:r>
          </a:p>
          <a:p>
            <a:endParaRPr lang="en-US" dirty="0"/>
          </a:p>
          <a:p>
            <a:r>
              <a:rPr lang="en-US" dirty="0"/>
              <a:t>Can reduce network </a:t>
            </a:r>
            <a:r>
              <a:rPr lang="en-US"/>
              <a:t>verification to </a:t>
            </a:r>
            <a:r>
              <a:rPr lang="en-US" dirty="0"/>
              <a:t>SAT/SMT</a:t>
            </a:r>
          </a:p>
          <a:p>
            <a:r>
              <a:rPr lang="en-US" dirty="0"/>
              <a:t>Many good solvers, including Z3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41288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714" y="457201"/>
            <a:ext cx="8229600" cy="1143000"/>
          </a:xfrm>
        </p:spPr>
        <p:txBody>
          <a:bodyPr/>
          <a:lstStyle/>
          <a:p>
            <a:r>
              <a:rPr lang="en-US" dirty="0"/>
              <a:t>SAT in a nutshell</a:t>
            </a:r>
          </a:p>
        </p:txBody>
      </p:sp>
      <p:sp>
        <p:nvSpPr>
          <p:cNvPr id="3" name="Content Placeholder 2"/>
          <p:cNvSpPr>
            <a:spLocks noGrp="1"/>
          </p:cNvSpPr>
          <p:nvPr>
            <p:ph idx="1"/>
          </p:nvPr>
        </p:nvSpPr>
        <p:spPr>
          <a:xfrm>
            <a:off x="497114" y="3276600"/>
            <a:ext cx="8229600" cy="762000"/>
          </a:xfrm>
        </p:spPr>
        <p:txBody>
          <a:bodyPr/>
          <a:lstStyle/>
          <a:p>
            <a:pPr marL="0" indent="0">
              <a:buNone/>
            </a:pP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 </a:t>
            </a:r>
            <a:r>
              <a:rPr lang="en-US" dirty="0">
                <a:cs typeface="Calibri" pitchFamily="34" charset="0"/>
                <a:sym typeface="Symbol"/>
                <a:hlinkClick r:id="rId2" action="ppaction://hlinkfile"/>
              </a:rPr>
              <a:t> </a:t>
            </a:r>
            <a:r>
              <a:rPr lang="en-US" dirty="0">
                <a:hlinkClick r:id="rId2" action="ppaction://hlinkfile"/>
              </a:rPr>
              <a:t>(</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Shirt) </a:t>
            </a:r>
            <a:r>
              <a:rPr lang="en-US" dirty="0">
                <a:cs typeface="Calibri" pitchFamily="34" charset="0"/>
                <a:sym typeface="Symbol"/>
                <a:hlinkClick r:id="rId2" action="ppaction://hlinkfile"/>
              </a:rPr>
              <a:t></a:t>
            </a:r>
            <a:r>
              <a:rPr lang="en-US" dirty="0">
                <a:hlinkClick r:id="rId2" action="ppaction://hlinkfile"/>
              </a:rPr>
              <a:t> (</a:t>
            </a:r>
            <a:r>
              <a:rPr lang="en-US" dirty="0">
                <a:sym typeface="Symbol"/>
                <a:hlinkClick r:id="rId2" action="ppaction://hlinkfile"/>
              </a:rPr>
              <a:t></a:t>
            </a:r>
            <a:r>
              <a:rPr lang="en-US" dirty="0">
                <a:hlinkClick r:id="rId2" action="ppaction://hlinkfile"/>
              </a:rPr>
              <a:t>Tie </a:t>
            </a:r>
            <a:r>
              <a:rPr lang="en-US" dirty="0">
                <a:cs typeface="Calibri" pitchFamily="34" charset="0"/>
                <a:sym typeface="Symbol"/>
                <a:hlinkClick r:id="rId2" action="ppaction://hlinkfile"/>
              </a:rPr>
              <a:t></a:t>
            </a:r>
            <a:r>
              <a:rPr lang="en-US" dirty="0">
                <a:hlinkClick r:id="rId2" action="ppaction://hlinkfile"/>
              </a:rPr>
              <a:t> Shirt)</a:t>
            </a:r>
          </a:p>
        </p:txBody>
      </p:sp>
    </p:spTree>
    <p:extLst>
      <p:ext uri="{BB962C8B-B14F-4D97-AF65-F5344CB8AC3E}">
        <p14:creationId xmlns:p14="http://schemas.microsoft.com/office/powerpoint/2010/main" val="1127956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8382000" cy="609600"/>
          </a:xfrm>
        </p:spPr>
        <p:txBody>
          <a:bodyPr/>
          <a:lstStyle/>
          <a:p>
            <a:r>
              <a:rPr lang="en-US" sz="4000" b="1" dirty="0">
                <a:solidFill>
                  <a:schemeClr val="tx2">
                    <a:lumMod val="60000"/>
                    <a:lumOff val="40000"/>
                  </a:schemeClr>
                </a:solidFill>
                <a:effectLst>
                  <a:outerShdw blurRad="38100" dist="38100" dir="2700000" algn="tl">
                    <a:srgbClr val="000000">
                      <a:alpha val="43137"/>
                    </a:srgbClr>
                  </a:outerShdw>
                </a:effectLst>
              </a:rPr>
              <a:t>Satisfiability Modulo Theories (SMT)</a:t>
            </a:r>
            <a:endParaRPr sz="4000" spc="-167" dirty="0">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9" y="2774173"/>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a:solidFill>
                  <a:srgbClr val="FF0000"/>
                </a:solidFill>
                <a:latin typeface="Calibri" pitchFamily="34" charset="0"/>
                <a:sym typeface="Symbol"/>
              </a:rPr>
              <a:t>Is formula </a:t>
            </a:r>
            <a:r>
              <a:rPr lang="en-US" sz="4400" b="1" i="1" dirty="0">
                <a:solidFill>
                  <a:srgbClr val="FF0000"/>
                </a:solidFill>
                <a:latin typeface="Calibri" pitchFamily="34" charset="0"/>
                <a:sym typeface="Symbol"/>
              </a:rPr>
              <a:t></a:t>
            </a:r>
            <a:r>
              <a:rPr lang="en-US" sz="4400" b="1" dirty="0">
                <a:solidFill>
                  <a:srgbClr val="FF0000"/>
                </a:solidFill>
                <a:latin typeface="Calibri" pitchFamily="34" charset="0"/>
                <a:sym typeface="Symbol"/>
              </a:rPr>
              <a:t>  </a:t>
            </a:r>
            <a:r>
              <a:rPr lang="en-US" sz="4400" b="1" dirty="0" err="1">
                <a:solidFill>
                  <a:srgbClr val="FF0000"/>
                </a:solidFill>
                <a:latin typeface="Calibri" pitchFamily="34" charset="0"/>
                <a:sym typeface="Symbol"/>
              </a:rPr>
              <a:t>satisfiable</a:t>
            </a:r>
            <a:r>
              <a:rPr lang="en-US" sz="4400" b="1" dirty="0">
                <a:solidFill>
                  <a:srgbClr val="FF0000"/>
                </a:solidFill>
                <a:latin typeface="Calibri" pitchFamily="34" charset="0"/>
                <a:sym typeface="Symbol"/>
              </a:rPr>
              <a:t> modulo theory </a:t>
            </a:r>
            <a:r>
              <a:rPr lang="en-US" sz="4400" b="1" i="1" dirty="0">
                <a:solidFill>
                  <a:srgbClr val="FF0000"/>
                </a:solidFill>
                <a:latin typeface="Calibri" pitchFamily="34" charset="0"/>
                <a:sym typeface="Symbol"/>
              </a:rPr>
              <a:t>T </a:t>
            </a:r>
            <a:r>
              <a:rPr lang="en-US" sz="4400" b="1" dirty="0">
                <a:solidFill>
                  <a:srgbClr val="FF0000"/>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bg1"/>
                </a:solidFill>
                <a:latin typeface="Segoe" pitchFamily="34" charset="0"/>
              </a:rPr>
              <a:t>SMT solvers have specialized algorithms for </a:t>
            </a:r>
            <a:r>
              <a:rPr lang="en-US" sz="2800" i="1" dirty="0">
                <a:solidFill>
                  <a:schemeClr val="bg1"/>
                </a:solidFill>
                <a:latin typeface="Segoe" pitchFamily="34" charset="0"/>
              </a:rPr>
              <a:t>T</a:t>
            </a:r>
            <a:endParaRPr kumimoji="0" lang="en-US" sz="2800" b="0" i="1" u="none" strike="noStrike" cap="none" normalizeH="0" baseline="0" dirty="0">
              <a:solidFill>
                <a:schemeClr val="bg1"/>
              </a:solidFill>
              <a:latin typeface="Segoe" pitchFamily="34" charset="0"/>
            </a:endParaRPr>
          </a:p>
        </p:txBody>
      </p:sp>
    </p:spTree>
    <p:custDataLst>
      <p:tags r:id="rId1"/>
    </p:custDataLst>
    <p:extLst>
      <p:ext uri="{BB962C8B-B14F-4D97-AF65-F5344CB8AC3E}">
        <p14:creationId xmlns:p14="http://schemas.microsoft.com/office/powerpoint/2010/main" val="19209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2265680"/>
            <a:ext cx="151384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18" name="Rectangle 17"/>
          <p:cNvSpPr/>
          <p:nvPr/>
        </p:nvSpPr>
        <p:spPr bwMode="auto">
          <a:xfrm>
            <a:off x="7579360" y="2286000"/>
            <a:ext cx="1412240" cy="47752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19" name="Rectangle 18"/>
          <p:cNvSpPr/>
          <p:nvPr/>
        </p:nvSpPr>
        <p:spPr bwMode="auto">
          <a:xfrm>
            <a:off x="5638800" y="2286000"/>
            <a:ext cx="83820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0" name="Rectangle 19"/>
          <p:cNvSpPr/>
          <p:nvPr/>
        </p:nvSpPr>
        <p:spPr bwMode="auto">
          <a:xfrm>
            <a:off x="5074920" y="2286000"/>
            <a:ext cx="335280" cy="457200"/>
          </a:xfrm>
          <a:prstGeom prst="rect">
            <a:avLst/>
          </a:prstGeom>
          <a:noFill/>
          <a:ln w="55000" cap="flat" cmpd="thickThin" algn="ctr">
            <a:solidFill>
              <a:srgbClr val="5782B5">
                <a:lumMod val="60000"/>
                <a:lumOff val="4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1" name="Rectangle 20"/>
          <p:cNvSpPr/>
          <p:nvPr/>
        </p:nvSpPr>
        <p:spPr bwMode="auto">
          <a:xfrm>
            <a:off x="3200400" y="3429000"/>
            <a:ext cx="2514600" cy="914400"/>
          </a:xfrm>
          <a:prstGeom prst="rect">
            <a:avLst/>
          </a:prstGeom>
          <a:gradFill rotWithShape="1">
            <a:gsLst>
              <a:gs pos="0">
                <a:srgbClr val="5782B5">
                  <a:shade val="15000"/>
                  <a:satMod val="180000"/>
                </a:srgbClr>
              </a:gs>
              <a:gs pos="50000">
                <a:srgbClr val="5782B5">
                  <a:shade val="45000"/>
                  <a:satMod val="170000"/>
                </a:srgbClr>
              </a:gs>
              <a:gs pos="70000">
                <a:srgbClr val="5782B5">
                  <a:tint val="99000"/>
                  <a:shade val="65000"/>
                  <a:satMod val="155000"/>
                </a:srgbClr>
              </a:gs>
              <a:gs pos="100000">
                <a:srgbClr val="5782B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rPr>
              <a:t>Arithmetic</a:t>
            </a:r>
          </a:p>
        </p:txBody>
      </p:sp>
      <p:sp>
        <p:nvSpPr>
          <p:cNvPr id="22" name="Rectangle 21"/>
          <p:cNvSpPr/>
          <p:nvPr/>
        </p:nvSpPr>
        <p:spPr bwMode="auto">
          <a:xfrm>
            <a:off x="243840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3" name="Rectangle 22"/>
          <p:cNvSpPr/>
          <p:nvPr/>
        </p:nvSpPr>
        <p:spPr bwMode="auto">
          <a:xfrm>
            <a:off x="3489960" y="2265680"/>
            <a:ext cx="843280" cy="457200"/>
          </a:xfrm>
          <a:prstGeom prst="rect">
            <a:avLst/>
          </a:prstGeom>
          <a:noFill/>
          <a:ln w="55000" cap="flat" cmpd="thickThin" algn="ctr">
            <a:solidFill>
              <a:srgbClr val="94D850">
                <a:lumMod val="50000"/>
              </a:srgbClr>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4" name="Rectangle 23"/>
          <p:cNvSpPr/>
          <p:nvPr/>
        </p:nvSpPr>
        <p:spPr bwMode="auto">
          <a:xfrm>
            <a:off x="228600" y="3429000"/>
            <a:ext cx="2743200" cy="914400"/>
          </a:xfrm>
          <a:prstGeom prst="rect">
            <a:avLst/>
          </a:prstGeom>
          <a:solidFill>
            <a:srgbClr val="94D850">
              <a:lumMod val="50000"/>
            </a:srgbClr>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5782B5">
                <a:satMod val="30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rPr>
              <a:t>Array Theory</a:t>
            </a:r>
          </a:p>
        </p:txBody>
      </p:sp>
      <p:sp>
        <p:nvSpPr>
          <p:cNvPr id="25" name="Rectangle 24"/>
          <p:cNvSpPr/>
          <p:nvPr/>
        </p:nvSpPr>
        <p:spPr bwMode="auto">
          <a:xfrm>
            <a:off x="7132320" y="227584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6" name="Rectangle 25"/>
          <p:cNvSpPr/>
          <p:nvPr/>
        </p:nvSpPr>
        <p:spPr bwMode="auto">
          <a:xfrm>
            <a:off x="1981200" y="2265680"/>
            <a:ext cx="335280" cy="457200"/>
          </a:xfrm>
          <a:prstGeom prst="rect">
            <a:avLst/>
          </a:prstGeom>
          <a:noFill/>
          <a:ln w="55000" cap="flat" cmpd="thickThin" algn="ctr">
            <a:solidFill>
              <a:srgbClr val="FF0000"/>
            </a:solidFill>
            <a:prstDash val="soli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endParaRPr>
          </a:p>
        </p:txBody>
      </p:sp>
      <p:sp>
        <p:nvSpPr>
          <p:cNvPr id="27" name="Rectangle 26"/>
          <p:cNvSpPr/>
          <p:nvPr/>
        </p:nvSpPr>
        <p:spPr bwMode="auto">
          <a:xfrm>
            <a:off x="5943600" y="3429000"/>
            <a:ext cx="2667000" cy="914400"/>
          </a:xfrm>
          <a:prstGeom prst="rect">
            <a:avLst/>
          </a:prstGeom>
          <a:solidFill>
            <a:srgbClr val="FF0000"/>
          </a:solidFill>
          <a:ln w="9525" cap="flat" cmpd="sng" algn="ctr">
            <a:solidFill>
              <a:srgbClr val="FFA94B"/>
            </a:solidFill>
            <a:prstDash val="solid"/>
            <a:headEnd type="none" w="med" len="med"/>
            <a:tailEnd type="none" w="med" len="med"/>
          </a:ln>
          <a:effectLst>
            <a:outerShdw blurRad="50800" dist="38100" dir="5400000" rotWithShape="0">
              <a:srgbClr val="000000">
                <a:alpha val="35000"/>
              </a:srgbClr>
            </a:outerShdw>
          </a:effectLst>
        </p:spPr>
        <p:txBody>
          <a:bodyPr vert="horz" wrap="square" lIns="109728" tIns="54864" rIns="109728" bIns="54864" numCol="1" rtlCol="0" anchor="ctr" anchorCtr="0" compatLnSpc="1">
            <a:prstTxWarp prst="textNoShape">
              <a:avLst/>
            </a:prstTxWarp>
          </a:bodyPr>
          <a:lstStyle/>
          <a:p>
            <a:pPr marL="0" marR="0" lvl="0" indent="0" algn="ctr" defTabSz="109696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a:rPr>
              <a:t>Uninterpreted</a:t>
            </a:r>
            <a:r>
              <a:rPr kumimoji="0" lang="en-US" sz="2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a:rPr>
              <a:t> Functions</a:t>
            </a:r>
          </a:p>
        </p:txBody>
      </p:sp>
      <mc:AlternateContent xmlns:mc="http://schemas.openxmlformats.org/markup-compatibility/2006" xmlns:a14="http://schemas.microsoft.com/office/drawing/2010/main">
        <mc:Choice Requires="a14">
          <p:sp>
            <p:nvSpPr>
              <p:cNvPr id="28" name="Rectangle 27"/>
              <p:cNvSpPr/>
              <p:nvPr/>
            </p:nvSpPr>
            <p:spPr>
              <a:xfrm>
                <a:off x="370840" y="5257802"/>
                <a:ext cx="534416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a:rPr>
                        <m:t>𝑠𝑒𝑙𝑒𝑐𝑡</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𝑠𝑡𝑜𝑟𝑒</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000000"/>
                              </a:solidFill>
                              <a:effectLst/>
                              <a:uLnTx/>
                              <a:uFillTx/>
                              <a:latin typeface="Cambria Math"/>
                            </a:rPr>
                            <m:t>𝑎</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𝑖</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𝑣</m:t>
                          </m:r>
                        </m:e>
                      </m:d>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𝑖</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𝑣</m:t>
                      </m:r>
                    </m:oMath>
                  </m:oMathPara>
                </a14:m>
                <a:endParaRPr kumimoji="0" lang="en-US" sz="18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a:rPr>
                        <m:t>𝑖</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𝑗</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𝑠𝑒𝑙𝑒𝑐𝑡</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𝑠𝑡𝑜𝑟𝑒</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srgbClr val="000000"/>
                              </a:solidFill>
                              <a:effectLst/>
                              <a:uLnTx/>
                              <a:uFillTx/>
                              <a:latin typeface="Cambria Math"/>
                            </a:rPr>
                            <m:t>𝑎</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𝑖</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𝑣</m:t>
                          </m:r>
                        </m:e>
                      </m:d>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𝑗</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𝑠𝑒𝑙𝑒𝑐𝑡</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𝑎</m:t>
                      </m:r>
                      <m:r>
                        <a:rPr kumimoji="0" lang="en-US" sz="1800" b="0" i="1" u="none" strike="noStrike" kern="0" cap="none" spc="0" normalizeH="0" baseline="0" noProof="0" smtClean="0">
                          <a:ln>
                            <a:noFill/>
                          </a:ln>
                          <a:solidFill>
                            <a:srgbClr val="000000"/>
                          </a:solidFill>
                          <a:effectLst/>
                          <a:uLnTx/>
                          <a:uFillTx/>
                          <a:latin typeface="Cambria Math"/>
                        </a:rPr>
                        <m:t>,</m:t>
                      </m:r>
                      <m:r>
                        <a:rPr kumimoji="0" lang="en-US" sz="1800" b="0" i="1" u="none" strike="noStrike" kern="0" cap="none" spc="0" normalizeH="0" baseline="0" noProof="0" smtClean="0">
                          <a:ln>
                            <a:noFill/>
                          </a:ln>
                          <a:solidFill>
                            <a:srgbClr val="000000"/>
                          </a:solidFill>
                          <a:effectLst/>
                          <a:uLnTx/>
                          <a:uFillTx/>
                          <a:latin typeface="Cambria Math"/>
                        </a:rPr>
                        <m:t>𝑗</m:t>
                      </m:r>
                      <m:r>
                        <a:rPr kumimoji="0" lang="en-US" sz="1800" b="0" i="1" u="none" strike="noStrike" kern="0" cap="none" spc="0" normalizeH="0" baseline="0" noProof="0" smtClean="0">
                          <a:ln>
                            <a:noFill/>
                          </a:ln>
                          <a:solidFill>
                            <a:srgbClr val="000000"/>
                          </a:solidFill>
                          <a:effectLst/>
                          <a:uLnTx/>
                          <a:uFillTx/>
                          <a:latin typeface="Cambria Math"/>
                        </a:rPr>
                        <m:t>)</m:t>
                      </m:r>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8" name="Rectangle 27"/>
              <p:cNvSpPr>
                <a:spLocks noRot="1" noChangeAspect="1" noMove="1" noResize="1" noEditPoints="1" noAdjustHandles="1" noChangeArrowheads="1" noChangeShapeType="1" noTextEdit="1"/>
              </p:cNvSpPr>
              <p:nvPr/>
            </p:nvSpPr>
            <p:spPr>
              <a:xfrm>
                <a:off x="370840" y="5257802"/>
                <a:ext cx="5344160" cy="646331"/>
              </a:xfrm>
              <a:prstGeom prst="rect">
                <a:avLst/>
              </a:prstGeom>
              <a:blipFill rotWithShape="0">
                <a:blip r:embed="rId2"/>
                <a:stretch>
                  <a:fillRect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52400" y="2164517"/>
                <a:ext cx="9503756" cy="5786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rgbClr val="000000"/>
                          </a:solidFill>
                          <a:effectLst/>
                          <a:uLnTx/>
                          <a:uFillTx/>
                          <a:latin typeface="Cambria Math"/>
                        </a:rPr>
                        <m:t>𝑥</m:t>
                      </m:r>
                      <m:r>
                        <a:rPr kumimoji="0" lang="en-US" sz="2800" b="0" i="1" u="none" strike="noStrike" kern="0" cap="none" spc="0" normalizeH="0" baseline="0" noProof="0" smtClean="0">
                          <a:ln>
                            <a:noFill/>
                          </a:ln>
                          <a:solidFill>
                            <a:srgbClr val="000000"/>
                          </a:solidFill>
                          <a:effectLst/>
                          <a:uLnTx/>
                          <a:uFillTx/>
                          <a:latin typeface="Cambria Math"/>
                        </a:rPr>
                        <m:t>+2=</m:t>
                      </m:r>
                      <m:r>
                        <a:rPr kumimoji="0" lang="en-US" sz="2800" b="0" i="1" u="none" strike="noStrike" kern="0" cap="none" spc="0" normalizeH="0" baseline="0" noProof="0" smtClean="0">
                          <a:ln>
                            <a:noFill/>
                          </a:ln>
                          <a:solidFill>
                            <a:srgbClr val="000000"/>
                          </a:solidFill>
                          <a:effectLst/>
                          <a:uLnTx/>
                          <a:uFillTx/>
                          <a:latin typeface="Cambria Math"/>
                        </a:rPr>
                        <m:t>𝑦</m:t>
                      </m:r>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𝑓</m:t>
                      </m:r>
                      <m:d>
                        <m:d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sz="2800" b="0" i="1" u="none" strike="noStrike" kern="0" cap="none" spc="0" normalizeH="0" baseline="0" noProof="0" smtClean="0">
                              <a:ln>
                                <a:noFill/>
                              </a:ln>
                              <a:solidFill>
                                <a:srgbClr val="000000"/>
                              </a:solidFill>
                              <a:effectLst/>
                              <a:uLnTx/>
                              <a:uFillTx/>
                              <a:latin typeface="Cambria Math"/>
                            </a:rPr>
                            <m:t>𝑠𝑒𝑙𝑒𝑐𝑡</m:t>
                          </m:r>
                          <m:d>
                            <m:d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sz="2800" b="0" i="1" u="none" strike="noStrike" kern="0" cap="none" spc="0" normalizeH="0" baseline="0" noProof="0" smtClean="0">
                                  <a:ln>
                                    <a:noFill/>
                                  </a:ln>
                                  <a:solidFill>
                                    <a:srgbClr val="000000"/>
                                  </a:solidFill>
                                  <a:effectLst/>
                                  <a:uLnTx/>
                                  <a:uFillTx/>
                                  <a:latin typeface="Cambria Math"/>
                                </a:rPr>
                                <m:t>𝑠𝑡𝑜𝑟𝑒</m:t>
                              </m:r>
                              <m:d>
                                <m:dPr>
                                  <m:ctrlPr>
                                    <a:rPr kumimoji="0" lang="en-US" sz="2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sz="2800" b="0" i="1" u="none" strike="noStrike" kern="0" cap="none" spc="0" normalizeH="0" baseline="0" noProof="0" smtClean="0">
                                      <a:ln>
                                        <a:noFill/>
                                      </a:ln>
                                      <a:solidFill>
                                        <a:srgbClr val="000000"/>
                                      </a:solidFill>
                                      <a:effectLst/>
                                      <a:uLnTx/>
                                      <a:uFillTx/>
                                      <a:latin typeface="Cambria Math"/>
                                    </a:rPr>
                                    <m:t>𝑎</m:t>
                                  </m:r>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𝑥</m:t>
                                  </m:r>
                                  <m:r>
                                    <a:rPr kumimoji="0" lang="en-US" sz="2800" b="0" i="1" u="none" strike="noStrike" kern="0" cap="none" spc="0" normalizeH="0" baseline="0" noProof="0" smtClean="0">
                                      <a:ln>
                                        <a:noFill/>
                                      </a:ln>
                                      <a:solidFill>
                                        <a:srgbClr val="000000"/>
                                      </a:solidFill>
                                      <a:effectLst/>
                                      <a:uLnTx/>
                                      <a:uFillTx/>
                                      <a:latin typeface="Cambria Math"/>
                                    </a:rPr>
                                    <m:t>,3</m:t>
                                  </m:r>
                                </m:e>
                              </m:d>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𝑦</m:t>
                              </m:r>
                              <m:r>
                                <a:rPr kumimoji="0" lang="en-US" sz="2800" b="0" i="1" u="none" strike="noStrike" kern="0" cap="none" spc="0" normalizeH="0" baseline="0" noProof="0" smtClean="0">
                                  <a:ln>
                                    <a:noFill/>
                                  </a:ln>
                                  <a:solidFill>
                                    <a:srgbClr val="000000"/>
                                  </a:solidFill>
                                  <a:effectLst/>
                                  <a:uLnTx/>
                                  <a:uFillTx/>
                                  <a:latin typeface="Cambria Math"/>
                                </a:rPr>
                                <m:t>−2</m:t>
                              </m:r>
                            </m:e>
                          </m:d>
                        </m:e>
                      </m:d>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𝑓</m:t>
                      </m:r>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𝑦</m:t>
                      </m:r>
                      <m:r>
                        <a:rPr kumimoji="0" lang="en-US" sz="2800" b="0" i="1" u="none" strike="noStrike" kern="0" cap="none" spc="0" normalizeH="0" baseline="0" noProof="0" smtClean="0">
                          <a:ln>
                            <a:noFill/>
                          </a:ln>
                          <a:solidFill>
                            <a:srgbClr val="000000"/>
                          </a:solidFill>
                          <a:effectLst/>
                          <a:uLnTx/>
                          <a:uFillTx/>
                          <a:latin typeface="Cambria Math"/>
                        </a:rPr>
                        <m:t>−</m:t>
                      </m:r>
                      <m:r>
                        <a:rPr kumimoji="0" lang="en-US" sz="2800" b="0" i="1" u="none" strike="noStrike" kern="0" cap="none" spc="0" normalizeH="0" baseline="0" noProof="0" smtClean="0">
                          <a:ln>
                            <a:noFill/>
                          </a:ln>
                          <a:solidFill>
                            <a:srgbClr val="000000"/>
                          </a:solidFill>
                          <a:effectLst/>
                          <a:uLnTx/>
                          <a:uFillTx/>
                          <a:latin typeface="Cambria Math"/>
                        </a:rPr>
                        <m:t>𝑥</m:t>
                      </m:r>
                      <m:r>
                        <a:rPr kumimoji="0" lang="en-US" sz="2800" b="0" i="1" u="none" strike="noStrike" kern="0" cap="none" spc="0" normalizeH="0" baseline="0" noProof="0" smtClean="0">
                          <a:ln>
                            <a:noFill/>
                          </a:ln>
                          <a:solidFill>
                            <a:srgbClr val="000000"/>
                          </a:solidFill>
                          <a:effectLst/>
                          <a:uLnTx/>
                          <a:uFillTx/>
                          <a:latin typeface="Cambria Math"/>
                        </a:rPr>
                        <m:t>+1)</m:t>
                      </m:r>
                    </m:oMath>
                  </m:oMathPara>
                </a14:m>
                <a:endParaRPr kumimoji="0" lang="en-US" sz="2800" b="0" i="0" u="none" strike="noStrike" kern="0" cap="none" spc="0" normalizeH="0" baseline="0" noProof="0" dirty="0" err="1">
                  <a:ln>
                    <a:noFill/>
                  </a:ln>
                  <a:solidFill>
                    <a:srgbClr val="000000"/>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52400" y="2164517"/>
                <a:ext cx="9503756" cy="578685"/>
              </a:xfrm>
              <a:prstGeom prst="rect">
                <a:avLst/>
              </a:prstGeom>
              <a:blipFill rotWithShape="0">
                <a:blip r:embed="rId3"/>
                <a:stretch>
                  <a:fillRect/>
                </a:stretch>
              </a:blipFill>
            </p:spPr>
            <p:txBody>
              <a:bodyPr/>
              <a:lstStyle/>
              <a:p>
                <a:r>
                  <a:rPr lang="en-US">
                    <a:noFill/>
                  </a:rPr>
                  <a:t> </a:t>
                </a:r>
              </a:p>
            </p:txBody>
          </p:sp>
        </mc:Fallback>
      </mc:AlternateContent>
      <p:sp>
        <p:nvSpPr>
          <p:cNvPr id="30" name="Title 1"/>
          <p:cNvSpPr txBox="1">
            <a:spLocks/>
          </p:cNvSpPr>
          <p:nvPr/>
        </p:nvSpPr>
        <p:spPr>
          <a:xfrm>
            <a:off x="381000" y="230189"/>
            <a:ext cx="8382000" cy="609398"/>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4000" b="1" dirty="0">
                <a:solidFill>
                  <a:schemeClr val="tx2">
                    <a:lumMod val="60000"/>
                    <a:lumOff val="40000"/>
                  </a:schemeClr>
                </a:solidFill>
                <a:effectLst>
                  <a:outerShdw blurRad="38100" dist="38100" dir="2700000" algn="tl">
                    <a:srgbClr val="000000">
                      <a:alpha val="43137"/>
                    </a:srgbClr>
                  </a:outerShdw>
                </a:effectLst>
              </a:rPr>
              <a:t>Satisfiability Modulo Theories (SMT)</a:t>
            </a:r>
            <a:endParaRPr lang="en-US" sz="4000" spc="-167" dirty="0">
              <a:solidFill>
                <a:schemeClr val="accent1"/>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245742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39"/>
            <a:ext cx="5143500" cy="6858000"/>
          </a:xfrm>
          <a:prstGeom prst="rect">
            <a:avLst/>
          </a:prstGeom>
        </p:spPr>
      </p:pic>
      <p:pic>
        <p:nvPicPr>
          <p:cNvPr id="6" name="Picture 2" descr="C:\Users\leino\Desktop\Program-orient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00564">
            <a:off x="5314324" y="4443903"/>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18750" t="15119" r="48125" b="17001"/>
          <a:stretch/>
        </p:blipFill>
        <p:spPr>
          <a:xfrm>
            <a:off x="5351112" y="-1"/>
            <a:ext cx="3855571" cy="493804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7348896" y="4492512"/>
              <a:ext cx="1287000" cy="145800"/>
            </p14:xfrm>
          </p:contentPart>
        </mc:Choice>
        <mc:Fallback xmlns="">
          <p:pic>
            <p:nvPicPr>
              <p:cNvPr id="8" name="Ink 7"/>
              <p:cNvPicPr/>
              <p:nvPr/>
            </p:nvPicPr>
            <p:blipFill>
              <a:blip r:embed="rId6"/>
              <a:stretch>
                <a:fillRect/>
              </a:stretch>
            </p:blipFill>
            <p:spPr>
              <a:xfrm>
                <a:off x="7307136" y="4371192"/>
                <a:ext cx="13910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145816" y="4108752"/>
              <a:ext cx="360" cy="360"/>
            </p14:xfrm>
          </p:contentPart>
        </mc:Choice>
        <mc:Fallback xmlns="">
          <p:pic>
            <p:nvPicPr>
              <p:cNvPr id="9" name="Ink 8"/>
              <p:cNvPicPr/>
              <p:nvPr/>
            </p:nvPicPr>
            <p:blipFill>
              <a:blip r:embed="rId8"/>
              <a:stretch>
                <a:fillRect/>
              </a:stretch>
            </p:blipFill>
            <p:spPr>
              <a:xfrm>
                <a:off x="2103696" y="4024872"/>
                <a:ext cx="84600" cy="168120"/>
              </a:xfrm>
              <a:prstGeom prst="rect">
                <a:avLst/>
              </a:prstGeom>
            </p:spPr>
          </p:pic>
        </mc:Fallback>
      </mc:AlternateContent>
      <p:sp>
        <p:nvSpPr>
          <p:cNvPr id="10" name="TextBox 9"/>
          <p:cNvSpPr txBox="1"/>
          <p:nvPr/>
        </p:nvSpPr>
        <p:spPr>
          <a:xfrm rot="19562436">
            <a:off x="688441" y="2526167"/>
            <a:ext cx="8494633" cy="2308324"/>
          </a:xfrm>
          <a:prstGeom prst="rect">
            <a:avLst/>
          </a:prstGeom>
          <a:noFill/>
        </p:spPr>
        <p:txBody>
          <a:bodyPr wrap="none" rtlCol="0">
            <a:spAutoFit/>
          </a:bodyPr>
          <a:lstStyle/>
          <a:p>
            <a:pPr lvl="1" algn="ctr"/>
            <a:r>
              <a:rPr lang="en-US" sz="7200" b="1" dirty="0">
                <a:solidFill>
                  <a:srgbClr val="FF0000"/>
                </a:solidFill>
                <a:effectLst>
                  <a:outerShdw blurRad="38100" dist="38100" dir="2700000" algn="tl">
                    <a:srgbClr val="000000">
                      <a:alpha val="43137"/>
                    </a:srgbClr>
                  </a:outerShdw>
                </a:effectLst>
              </a:rPr>
              <a:t>This could be you</a:t>
            </a:r>
          </a:p>
          <a:p>
            <a:pPr lvl="1" algn="ctr"/>
            <a:r>
              <a:rPr lang="en-US" sz="7200" b="1" dirty="0">
                <a:solidFill>
                  <a:srgbClr val="FF0000"/>
                </a:solidFill>
                <a:effectLst>
                  <a:outerShdw blurRad="38100" dist="38100" dir="2700000" algn="tl">
                    <a:srgbClr val="000000">
                      <a:alpha val="43137"/>
                    </a:srgbClr>
                  </a:outerShdw>
                </a:effectLst>
              </a:rPr>
              <a:t>if you use Z3</a:t>
            </a:r>
          </a:p>
        </p:txBody>
      </p:sp>
    </p:spTree>
    <p:extLst>
      <p:ext uri="{BB962C8B-B14F-4D97-AF65-F5344CB8AC3E}">
        <p14:creationId xmlns:p14="http://schemas.microsoft.com/office/powerpoint/2010/main" val="153426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4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FA83-1355-4FBF-BE9F-B766ED8ED40C}"/>
              </a:ext>
            </a:extLst>
          </p:cNvPr>
          <p:cNvSpPr>
            <a:spLocks noGrp="1"/>
          </p:cNvSpPr>
          <p:nvPr>
            <p:ph type="title"/>
          </p:nvPr>
        </p:nvSpPr>
        <p:spPr>
          <a:xfrm>
            <a:off x="433992" y="891974"/>
            <a:ext cx="8229600" cy="1143000"/>
          </a:xfrm>
        </p:spPr>
        <p:txBody>
          <a:bodyPr/>
          <a:lstStyle/>
          <a:p>
            <a:pPr algn="l"/>
            <a:r>
              <a:rPr lang="en-US" sz="4000" b="1" dirty="0">
                <a:solidFill>
                  <a:schemeClr val="tx2">
                    <a:lumMod val="60000"/>
                    <a:lumOff val="40000"/>
                  </a:schemeClr>
                </a:solidFill>
                <a:effectLst>
                  <a:outerShdw blurRad="38100" dist="38100" dir="2700000" algn="tl">
                    <a:srgbClr val="000000">
                      <a:alpha val="43137"/>
                    </a:srgbClr>
                  </a:outerShdw>
                </a:effectLst>
              </a:rPr>
              <a:t>Online @</a:t>
            </a:r>
            <a:br>
              <a:rPr lang="en-US" sz="4000" b="1" dirty="0">
                <a:solidFill>
                  <a:schemeClr val="tx2">
                    <a:lumMod val="60000"/>
                    <a:lumOff val="40000"/>
                  </a:schemeClr>
                </a:solidFill>
                <a:effectLst>
                  <a:outerShdw blurRad="38100" dist="38100" dir="2700000" algn="tl">
                    <a:srgbClr val="000000">
                      <a:alpha val="43137"/>
                    </a:srgbClr>
                  </a:outerShdw>
                </a:effectLst>
              </a:rPr>
            </a:br>
            <a:r>
              <a:rPr lang="en-US" sz="4000" b="1" dirty="0">
                <a:solidFill>
                  <a:schemeClr val="tx2">
                    <a:lumMod val="60000"/>
                    <a:lumOff val="40000"/>
                  </a:schemeClr>
                </a:solidFill>
                <a:effectLst>
                  <a:outerShdw blurRad="38100" dist="38100" dir="2700000" algn="tl">
                    <a:srgbClr val="000000">
                      <a:alpha val="43137"/>
                    </a:srgbClr>
                  </a:outerShdw>
                </a:effectLst>
              </a:rPr>
              <a:t>rise4fun.com</a:t>
            </a:r>
            <a:endParaRPr lang="en-US" sz="4000" dirty="0"/>
          </a:p>
        </p:txBody>
      </p:sp>
      <p:pic>
        <p:nvPicPr>
          <p:cNvPr id="4" name="Picture 3">
            <a:extLst>
              <a:ext uri="{FF2B5EF4-FFF2-40B4-BE49-F238E27FC236}">
                <a16:creationId xmlns:a16="http://schemas.microsoft.com/office/drawing/2014/main" id="{B0F98CA1-7547-4985-B153-9B1DD7CC1F31}"/>
              </a:ext>
            </a:extLst>
          </p:cNvPr>
          <p:cNvPicPr>
            <a:picLocks noChangeAspect="1"/>
          </p:cNvPicPr>
          <p:nvPr/>
        </p:nvPicPr>
        <p:blipFill rotWithShape="1">
          <a:blip r:embed="rId2"/>
          <a:srcRect t="8889" r="67000"/>
          <a:stretch/>
        </p:blipFill>
        <p:spPr>
          <a:xfrm>
            <a:off x="4896208" y="581718"/>
            <a:ext cx="3926541" cy="6098037"/>
          </a:xfrm>
          <a:prstGeom prst="rect">
            <a:avLst/>
          </a:prstGeom>
        </p:spPr>
      </p:pic>
    </p:spTree>
    <p:extLst>
      <p:ext uri="{BB962C8B-B14F-4D97-AF65-F5344CB8AC3E}">
        <p14:creationId xmlns:p14="http://schemas.microsoft.com/office/powerpoint/2010/main" val="1451457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4473" y="844194"/>
            <a:ext cx="6782740" cy="5934898"/>
          </a:xfrm>
          <a:prstGeom prst="rect">
            <a:avLst/>
          </a:prstGeom>
        </p:spPr>
      </p:pic>
      <p:sp>
        <p:nvSpPr>
          <p:cNvPr id="3" name="Title 1"/>
          <p:cNvSpPr txBox="1">
            <a:spLocks/>
          </p:cNvSpPr>
          <p:nvPr/>
        </p:nvSpPr>
        <p:spPr bwMode="auto">
          <a:xfrm>
            <a:off x="355858" y="234594"/>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r>
              <a:rPr lang="en-US" sz="4000" b="1" dirty="0">
                <a:solidFill>
                  <a:schemeClr val="tx2">
                    <a:lumMod val="60000"/>
                    <a:lumOff val="40000"/>
                  </a:schemeClr>
                </a:solidFill>
                <a:effectLst>
                  <a:outerShdw blurRad="38100" dist="38100" dir="2700000" algn="tl">
                    <a:srgbClr val="000000">
                      <a:alpha val="43137"/>
                    </a:srgbClr>
                  </a:outerShdw>
                </a:effectLst>
              </a:rPr>
              <a:t>Available from GitHub</a:t>
            </a:r>
            <a:endParaRPr lang="en-US" sz="4000" spc="-167" dirty="0">
              <a:solidFill>
                <a:schemeClr val="accent1"/>
              </a:solidFill>
              <a:effectLst>
                <a:outerShdw blurRad="50800" dist="38100" dir="2700000" algn="tl" rotWithShape="0">
                  <a:prstClr val="black">
                    <a:alpha val="61000"/>
                  </a:prstClr>
                </a:outerShdw>
              </a:effectLst>
            </a:endParaRPr>
          </a:p>
        </p:txBody>
      </p:sp>
    </p:spTree>
    <p:extLst>
      <p:ext uri="{BB962C8B-B14F-4D97-AF65-F5344CB8AC3E}">
        <p14:creationId xmlns:p14="http://schemas.microsoft.com/office/powerpoint/2010/main" val="3300139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Acknowledgments</a:t>
            </a:r>
            <a:endParaRPr lang="en-US"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dirty="0"/>
              <a:t>George Varghese: Based on joint SIGCOMM 2015 tutorial. Updated with recent results.</a:t>
            </a:r>
          </a:p>
          <a:p>
            <a:pPr marL="0" indent="0">
              <a:buNone/>
            </a:pPr>
            <a:endParaRPr lang="en-US" dirty="0"/>
          </a:p>
          <a:p>
            <a:pPr marL="0" indent="0">
              <a:buNone/>
            </a:pPr>
            <a:r>
              <a:rPr lang="en-US" dirty="0"/>
              <a:t>Slides borrowed from many sources, including</a:t>
            </a:r>
          </a:p>
          <a:p>
            <a:pPr lvl="1"/>
            <a:r>
              <a:rPr lang="en-US" dirty="0"/>
              <a:t>Marco </a:t>
            </a:r>
            <a:r>
              <a:rPr lang="en-US" dirty="0" err="1"/>
              <a:t>Canini</a:t>
            </a:r>
            <a:r>
              <a:rPr lang="en-US" dirty="0"/>
              <a:t>, Nate Foster, Brighten Godfrey, </a:t>
            </a:r>
            <a:r>
              <a:rPr lang="en-US" dirty="0" err="1"/>
              <a:t>Peyman</a:t>
            </a:r>
            <a:r>
              <a:rPr lang="en-US" dirty="0"/>
              <a:t> </a:t>
            </a:r>
            <a:r>
              <a:rPr lang="en-US" dirty="0" err="1"/>
              <a:t>Kazemian</a:t>
            </a:r>
            <a:r>
              <a:rPr lang="en-US" dirty="0"/>
              <a:t>, Dejan </a:t>
            </a:r>
            <a:r>
              <a:rPr lang="en-US" dirty="0" err="1"/>
              <a:t>Kostic</a:t>
            </a:r>
            <a:r>
              <a:rPr lang="en-US" dirty="0"/>
              <a:t>, Sharad Malik, Nick McKeown, Mooly Sagiv, </a:t>
            </a:r>
            <a:r>
              <a:rPr lang="en-US" dirty="0" err="1"/>
              <a:t>Ragunathan</a:t>
            </a:r>
            <a:r>
              <a:rPr lang="en-US" dirty="0"/>
              <a:t>, Jennifer Rexford</a:t>
            </a:r>
          </a:p>
          <a:p>
            <a:pPr lvl="1"/>
            <a:r>
              <a:rPr lang="en-US" dirty="0"/>
              <a:t>Apologies for missing any work related to network verification.</a:t>
            </a:r>
          </a:p>
        </p:txBody>
      </p:sp>
    </p:spTree>
    <p:extLst>
      <p:ext uri="{BB962C8B-B14F-4D97-AF65-F5344CB8AC3E}">
        <p14:creationId xmlns:p14="http://schemas.microsoft.com/office/powerpoint/2010/main" val="1164859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274638"/>
            <a:ext cx="8934993" cy="1143000"/>
          </a:xfrm>
        </p:spPr>
        <p:txBody>
          <a:bodyPr/>
          <a:lstStyle/>
          <a:p>
            <a:r>
              <a:rPr lang="en-US" sz="4000" b="1" dirty="0">
                <a:solidFill>
                  <a:srgbClr val="0070C0"/>
                </a:solidFill>
                <a:effectLst>
                  <a:outerShdw blurRad="38100" dist="38100" dir="2700000" algn="tl">
                    <a:srgbClr val="000000">
                      <a:alpha val="43137"/>
                    </a:srgbClr>
                  </a:outerShdw>
                </a:effectLst>
              </a:rPr>
              <a:t>Data Plane as Logic Circuit</a:t>
            </a:r>
            <a:r>
              <a:rPr lang="en-US" sz="4000" b="1" dirty="0">
                <a:solidFill>
                  <a:srgbClr val="0070C0"/>
                </a:solidFill>
                <a:effectLst>
                  <a:outerShdw blurRad="38100" dist="38100" dir="2700000" algn="tl">
                    <a:srgbClr val="000000">
                      <a:alpha val="43137"/>
                    </a:srgbClr>
                  </a:outerShdw>
                </a:effectLst>
                <a:sym typeface="Symbol" panose="05050102010706020507" pitchFamily="18" charset="2"/>
              </a:rPr>
              <a:t> </a:t>
            </a:r>
            <a:r>
              <a:rPr lang="en-US" sz="4000" b="1" dirty="0">
                <a:solidFill>
                  <a:srgbClr val="0070C0"/>
                </a:solidFill>
                <a:effectLst>
                  <a:outerShdw blurRad="38100" dist="38100" dir="2700000" algn="tl">
                    <a:srgbClr val="000000">
                      <a:alpha val="43137"/>
                    </a:srgbClr>
                  </a:outerShdw>
                </a:effectLst>
              </a:rPr>
              <a:t>SAT [Malik]</a:t>
            </a:r>
          </a:p>
        </p:txBody>
      </p:sp>
      <p:pic>
        <p:nvPicPr>
          <p:cNvPr id="29" name="Content Placeholder 2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9963" y="3559007"/>
            <a:ext cx="2923931" cy="865484"/>
          </a:xfrm>
        </p:spPr>
      </p:pic>
      <p:pic>
        <p:nvPicPr>
          <p:cNvPr id="4"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4728" y="2803345"/>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4728" y="3608251"/>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77" y="3238519"/>
            <a:ext cx="526829" cy="41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7" name="Straight Connector 6"/>
          <p:cNvCxnSpPr/>
          <p:nvPr/>
        </p:nvCxnSpPr>
        <p:spPr bwMode="auto">
          <a:xfrm>
            <a:off x="2895610" y="3075621"/>
            <a:ext cx="589067" cy="294926"/>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flipV="1">
            <a:off x="2819328" y="3488217"/>
            <a:ext cx="665350" cy="274384"/>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2561864" y="3159472"/>
            <a:ext cx="0" cy="462710"/>
          </a:xfrm>
          <a:prstGeom prst="line">
            <a:avLst/>
          </a:prstGeom>
          <a:noFill/>
          <a:ln w="54864"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658644" y="2513227"/>
            <a:ext cx="763982" cy="381710"/>
          </a:xfrm>
          <a:prstGeom prst="line">
            <a:avLst/>
          </a:prstGeom>
          <a:noFill/>
          <a:ln w="54864" cap="flat" cmpd="sng" algn="ctr">
            <a:solidFill>
              <a:schemeClr val="accent6">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4006033" y="3449389"/>
            <a:ext cx="624410" cy="313211"/>
          </a:xfrm>
          <a:prstGeom prst="line">
            <a:avLst/>
          </a:prstGeom>
          <a:noFill/>
          <a:ln w="54864" cap="flat" cmpd="sng" algn="ctr">
            <a:solidFill>
              <a:schemeClr val="accent6">
                <a:lumMod val="60000"/>
                <a:lumOff val="40000"/>
              </a:schemeClr>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1658642" y="3882831"/>
            <a:ext cx="795170" cy="388180"/>
          </a:xfrm>
          <a:prstGeom prst="line">
            <a:avLst/>
          </a:prstGeom>
          <a:noFill/>
          <a:ln w="54864" cap="flat" cmpd="sng" algn="ctr">
            <a:solidFill>
              <a:schemeClr val="accent6">
                <a:lumMod val="60000"/>
                <a:lumOff val="40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Oval 12"/>
          <p:cNvSpPr/>
          <p:nvPr/>
        </p:nvSpPr>
        <p:spPr bwMode="auto">
          <a:xfrm>
            <a:off x="1943101" y="2585347"/>
            <a:ext cx="2392472" cy="1603997"/>
          </a:xfrm>
          <a:prstGeom prst="ellipse">
            <a:avLst/>
          </a:prstGeom>
          <a:noFill/>
          <a:ln w="54864"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mc:AlternateContent xmlns:mc="http://schemas.openxmlformats.org/markup-compatibility/2006" xmlns:a14="http://schemas.microsoft.com/office/drawing/2010/main">
        <mc:Choice Requires="a14">
          <p:sp>
            <p:nvSpPr>
              <p:cNvPr id="14" name="Rectangle 13"/>
              <p:cNvSpPr/>
              <p:nvPr/>
            </p:nvSpPr>
            <p:spPr>
              <a:xfrm>
                <a:off x="2776504" y="2667013"/>
                <a:ext cx="6337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1</m:t>
                          </m:r>
                        </m:sub>
                      </m:sSub>
                      <m:r>
                        <a:rPr lang="en-US" i="1">
                          <a:latin typeface="Cambria Math"/>
                        </a:rPr>
                        <m:t>()</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702006" y="2413017"/>
                <a:ext cx="622542" cy="369332"/>
              </a:xfrm>
              <a:prstGeom prst="rect">
                <a:avLst/>
              </a:prstGeom>
              <a:blipFill rotWithShape="0">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57500" y="3714750"/>
                <a:ext cx="639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2</m:t>
                          </m:r>
                        </m:sub>
                      </m:sSub>
                      <m:r>
                        <a:rPr lang="en-US" i="1">
                          <a:latin typeface="Cambria Math"/>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810000" y="3810000"/>
                <a:ext cx="627864" cy="369332"/>
              </a:xfrm>
              <a:prstGeom prst="rect">
                <a:avLst/>
              </a:prstGeom>
              <a:blipFill rotWithShape="0">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469348" y="2895613"/>
                <a:ext cx="6390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𝑓</m:t>
                          </m:r>
                        </m:e>
                        <m:sub>
                          <m:r>
                            <a:rPr lang="en-US" i="1">
                              <a:latin typeface="Cambria Math"/>
                            </a:rPr>
                            <m:t>3</m:t>
                          </m:r>
                        </m:sub>
                      </m:sSub>
                      <m:r>
                        <a:rPr lang="en-US" i="1">
                          <a:latin typeface="Cambria Math"/>
                        </a:rPr>
                        <m:t>()</m:t>
                      </m:r>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625797" y="2717817"/>
                <a:ext cx="627864" cy="369332"/>
              </a:xfrm>
              <a:prstGeom prst="rect">
                <a:avLst/>
              </a:prstGeom>
              <a:blipFill rotWithShape="0">
                <a:blip r:embed="rId6"/>
                <a:stretch>
                  <a:fillRect b="-13333"/>
                </a:stretch>
              </a:blipFill>
            </p:spPr>
            <p:txBody>
              <a:bodyPr/>
              <a:lstStyle/>
              <a:p>
                <a:r>
                  <a:rPr lang="en-US">
                    <a:noFill/>
                  </a:rPr>
                  <a:t> </a:t>
                </a:r>
              </a:p>
            </p:txBody>
          </p:sp>
        </mc:Fallback>
      </mc:AlternateContent>
      <p:cxnSp>
        <p:nvCxnSpPr>
          <p:cNvPr id="17" name="Straight Connector 16"/>
          <p:cNvCxnSpPr/>
          <p:nvPr/>
        </p:nvCxnSpPr>
        <p:spPr bwMode="auto">
          <a:xfrm flipV="1">
            <a:off x="4011505" y="3151197"/>
            <a:ext cx="624410" cy="276431"/>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flipH="1">
            <a:off x="1658642" y="3039103"/>
            <a:ext cx="730605" cy="172547"/>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flipH="1" flipV="1">
            <a:off x="1658642" y="3654802"/>
            <a:ext cx="720729" cy="112792"/>
          </a:xfrm>
          <a:prstGeom prst="line">
            <a:avLst/>
          </a:prstGeom>
          <a:noFill/>
          <a:ln w="54864" cap="flat" cmpd="sng" algn="ctr">
            <a:solidFill>
              <a:schemeClr val="accent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20" name="Rectangle 19"/>
              <p:cNvSpPr/>
              <p:nvPr/>
            </p:nvSpPr>
            <p:spPr>
              <a:xfrm>
                <a:off x="4645245" y="3738347"/>
                <a:ext cx="40992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3</m:t>
                          </m:r>
                        </m:sub>
                      </m:sSub>
                    </m:oMath>
                  </m:oMathPara>
                </a14:m>
                <a:endParaRPr lang="en-US" baseline="-25000" dirty="0"/>
              </a:p>
            </p:txBody>
          </p:sp>
        </mc:Choice>
        <mc:Fallback xmlns="">
          <p:sp>
            <p:nvSpPr>
              <p:cNvPr id="20" name="Rectangle 19"/>
              <p:cNvSpPr>
                <a:spLocks noRot="1" noChangeAspect="1" noMove="1" noResize="1" noEditPoints="1" noAdjustHandles="1" noChangeArrowheads="1" noChangeShapeType="1" noTextEdit="1"/>
              </p:cNvSpPr>
              <p:nvPr/>
            </p:nvSpPr>
            <p:spPr>
              <a:xfrm>
                <a:off x="6193660" y="3841463"/>
                <a:ext cx="401905" cy="362984"/>
              </a:xfrm>
              <a:prstGeom prst="rect">
                <a:avLst/>
              </a:prstGeom>
              <a:blipFill rotWithShape="0">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555198" y="2833472"/>
                <a:ext cx="480644"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3</m:t>
                          </m:r>
                        </m:sub>
                      </m:sSub>
                    </m:oMath>
                  </m:oMathPara>
                </a14:m>
                <a:endParaRPr lang="en-US" baseline="-25000" dirty="0"/>
              </a:p>
            </p:txBody>
          </p:sp>
        </mc:Choice>
        <mc:Fallback xmlns="">
          <p:sp>
            <p:nvSpPr>
              <p:cNvPr id="21" name="Rectangle 20"/>
              <p:cNvSpPr>
                <a:spLocks noRot="1" noChangeAspect="1" noMove="1" noResize="1" noEditPoints="1" noAdjustHandles="1" noChangeArrowheads="1" noChangeShapeType="1" noTextEdit="1"/>
              </p:cNvSpPr>
              <p:nvPr/>
            </p:nvSpPr>
            <p:spPr>
              <a:xfrm>
                <a:off x="6073597" y="2634963"/>
                <a:ext cx="472630" cy="362984"/>
              </a:xfrm>
              <a:prstGeom prst="rect">
                <a:avLst/>
              </a:prstGeom>
              <a:blipFill rotWithShape="0">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87711" y="2343150"/>
                <a:ext cx="404598"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1</m:t>
                          </m:r>
                        </m:sub>
                      </m:sSub>
                    </m:oMath>
                  </m:oMathPara>
                </a14:m>
                <a:endParaRPr lang="en-US" baseline="-25000" dirty="0"/>
              </a:p>
            </p:txBody>
          </p:sp>
        </mc:Choice>
        <mc:Fallback xmlns="">
          <p:sp>
            <p:nvSpPr>
              <p:cNvPr id="22" name="Rectangle 21"/>
              <p:cNvSpPr>
                <a:spLocks noRot="1" noChangeAspect="1" noMove="1" noResize="1" noEditPoints="1" noAdjustHandles="1" noChangeArrowheads="1" noChangeShapeType="1" noTextEdit="1"/>
              </p:cNvSpPr>
              <p:nvPr/>
            </p:nvSpPr>
            <p:spPr>
              <a:xfrm>
                <a:off x="1716948" y="1981200"/>
                <a:ext cx="396582" cy="362984"/>
              </a:xfrm>
              <a:prstGeom prst="rect">
                <a:avLst/>
              </a:prstGeom>
              <a:blipFill rotWithShape="0">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57301" y="2981269"/>
                <a:ext cx="475323"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1</m:t>
                          </m:r>
                        </m:sub>
                      </m:sSub>
                    </m:oMath>
                  </m:oMathPara>
                </a14:m>
                <a:endParaRPr lang="en-US" baseline="-25000" dirty="0"/>
              </a:p>
            </p:txBody>
          </p:sp>
        </mc:Choice>
        <mc:Fallback xmlns="">
          <p:sp>
            <p:nvSpPr>
              <p:cNvPr id="23" name="Rectangle 22"/>
              <p:cNvSpPr>
                <a:spLocks noRot="1" noChangeAspect="1" noMove="1" noResize="1" noEditPoints="1" noAdjustHandles="1" noChangeArrowheads="1" noChangeShapeType="1" noTextEdit="1"/>
              </p:cNvSpPr>
              <p:nvPr/>
            </p:nvSpPr>
            <p:spPr>
              <a:xfrm>
                <a:off x="1676401" y="2832025"/>
                <a:ext cx="467307" cy="362984"/>
              </a:xfrm>
              <a:prstGeom prst="rect">
                <a:avLst/>
              </a:prstGeom>
              <a:blipFill rotWithShape="0">
                <a:blip r:embed="rId10"/>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276351" y="3484874"/>
                <a:ext cx="40992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𝐼</m:t>
                          </m:r>
                        </m:e>
                        <m:sub>
                          <m:r>
                            <a:rPr lang="en-US" i="1">
                              <a:latin typeface="Cambria Math"/>
                              <a:ea typeface="Cambria Math"/>
                            </a:rPr>
                            <m:t>2</m:t>
                          </m:r>
                        </m:sub>
                      </m:sSub>
                    </m:oMath>
                  </m:oMathPara>
                </a14:m>
                <a:endParaRPr lang="en-US" baseline="-25000" dirty="0"/>
              </a:p>
            </p:txBody>
          </p:sp>
        </mc:Choice>
        <mc:Fallback xmlns="">
          <p:sp>
            <p:nvSpPr>
              <p:cNvPr id="24" name="Rectangle 23"/>
              <p:cNvSpPr>
                <a:spLocks noRot="1" noChangeAspect="1" noMove="1" noResize="1" noEditPoints="1" noAdjustHandles="1" noChangeArrowheads="1" noChangeShapeType="1" noTextEdit="1"/>
              </p:cNvSpPr>
              <p:nvPr/>
            </p:nvSpPr>
            <p:spPr>
              <a:xfrm>
                <a:off x="1701801" y="3503499"/>
                <a:ext cx="401905" cy="362984"/>
              </a:xfrm>
              <a:prstGeom prst="rect">
                <a:avLst/>
              </a:prstGeom>
              <a:blipFill rotWithShape="0">
                <a:blip r:embed="rId11"/>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257300" y="4076919"/>
                <a:ext cx="480644"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𝑂</m:t>
                          </m:r>
                        </m:e>
                        <m:sub>
                          <m:r>
                            <a:rPr lang="en-US" i="1">
                              <a:latin typeface="Cambria Math"/>
                              <a:ea typeface="Cambria Math"/>
                            </a:rPr>
                            <m:t>2</m:t>
                          </m:r>
                        </m:sub>
                      </m:sSub>
                    </m:oMath>
                  </m:oMathPara>
                </a14:m>
                <a:endParaRPr lang="en-US" baseline="-25000" dirty="0"/>
              </a:p>
            </p:txBody>
          </p:sp>
        </mc:Choice>
        <mc:Fallback xmlns="">
          <p:sp>
            <p:nvSpPr>
              <p:cNvPr id="25" name="Rectangle 24"/>
              <p:cNvSpPr>
                <a:spLocks noRot="1" noChangeAspect="1" noMove="1" noResize="1" noEditPoints="1" noAdjustHandles="1" noChangeArrowheads="1" noChangeShapeType="1" noTextEdit="1"/>
              </p:cNvSpPr>
              <p:nvPr/>
            </p:nvSpPr>
            <p:spPr>
              <a:xfrm>
                <a:off x="1676400" y="4292892"/>
                <a:ext cx="472630" cy="362984"/>
              </a:xfrm>
              <a:prstGeom prst="rect">
                <a:avLst/>
              </a:prstGeom>
              <a:blipFill rotWithShape="0">
                <a:blip r:embed="rId12"/>
                <a:stretch>
                  <a:fillRect b="-1667"/>
                </a:stretch>
              </a:blipFill>
            </p:spPr>
            <p:txBody>
              <a:bodyPr/>
              <a:lstStyle/>
              <a:p>
                <a:r>
                  <a:rPr lang="en-US">
                    <a:noFill/>
                  </a:rPr>
                  <a:t> </a:t>
                </a:r>
              </a:p>
            </p:txBody>
          </p:sp>
        </mc:Fallback>
      </mc:AlternateContent>
      <p:sp>
        <p:nvSpPr>
          <p:cNvPr id="26" name="Oval 25"/>
          <p:cNvSpPr/>
          <p:nvPr/>
        </p:nvSpPr>
        <p:spPr>
          <a:xfrm>
            <a:off x="6088110" y="2036541"/>
            <a:ext cx="1099660" cy="11454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Combinational Logic</a:t>
            </a:r>
          </a:p>
        </p:txBody>
      </p:sp>
      <p:cxnSp>
        <p:nvCxnSpPr>
          <p:cNvPr id="27" name="Straight Arrow Connector 26"/>
          <p:cNvCxnSpPr>
            <a:stCxn id="26" idx="6"/>
          </p:cNvCxnSpPr>
          <p:nvPr/>
        </p:nvCxnSpPr>
        <p:spPr>
          <a:xfrm flipV="1">
            <a:off x="7187770" y="2608023"/>
            <a:ext cx="549830" cy="12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2"/>
          </p:cNvCxnSpPr>
          <p:nvPr/>
        </p:nvCxnSpPr>
        <p:spPr>
          <a:xfrm>
            <a:off x="5675737" y="2609281"/>
            <a:ext cx="412373" cy="9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0" name="Content Placeholder 2"/>
          <p:cNvSpPr txBox="1">
            <a:spLocks/>
          </p:cNvSpPr>
          <p:nvPr/>
        </p:nvSpPr>
        <p:spPr>
          <a:xfrm>
            <a:off x="628650" y="4977255"/>
            <a:ext cx="7943850" cy="110605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Model it as a combinational logic circuit?</a:t>
            </a:r>
          </a:p>
          <a:p>
            <a:pPr lvl="1"/>
            <a:r>
              <a:rPr lang="en-US" sz="1800" dirty="0"/>
              <a:t>Outputs and signals are functions of only the present value of the inputs</a:t>
            </a:r>
          </a:p>
          <a:p>
            <a:r>
              <a:rPr lang="en-US" sz="2200" dirty="0"/>
              <a:t>If so can use SAT solvers and not (harder) state machine verifiers</a:t>
            </a:r>
          </a:p>
        </p:txBody>
      </p:sp>
      <mc:AlternateContent xmlns:mc="http://schemas.openxmlformats.org/markup-compatibility/2006" xmlns:a14="http://schemas.microsoft.com/office/drawing/2010/main">
        <mc:Choice Requires="a14">
          <p:sp>
            <p:nvSpPr>
              <p:cNvPr id="31" name="TextBox 30"/>
              <p:cNvSpPr txBox="1"/>
              <p:nvPr/>
            </p:nvSpPr>
            <p:spPr>
              <a:xfrm>
                <a:off x="2758019" y="4249073"/>
                <a:ext cx="2400300" cy="64633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1500" dirty="0">
                    <a:ea typeface="Cambria Math"/>
                  </a:rPr>
                  <a:t>Network</a:t>
                </a:r>
                <a:r>
                  <a:rPr lang="en-US" sz="2100" dirty="0">
                    <a:ea typeface="Cambria Math"/>
                  </a:rPr>
                  <a:t> </a:t>
                </a:r>
                <a:r>
                  <a:rPr lang="en-US" sz="1500" dirty="0">
                    <a:ea typeface="Cambria Math"/>
                  </a:rPr>
                  <a:t>Formula</a:t>
                </a:r>
                <a:r>
                  <a:rPr lang="en-US" sz="2100" dirty="0">
                    <a:ea typeface="Cambria Math"/>
                  </a:rPr>
                  <a:t>:</a:t>
                </a:r>
              </a:p>
              <a:p>
                <a:pPr algn="ctr"/>
                <a14:m>
                  <m:oMathPara xmlns:m="http://schemas.openxmlformats.org/officeDocument/2006/math">
                    <m:oMathParaPr>
                      <m:jc m:val="centerGroup"/>
                    </m:oMathParaPr>
                    <m:oMath xmlns:m="http://schemas.openxmlformats.org/officeDocument/2006/math">
                      <m:r>
                        <a:rPr lang="en-US" sz="1500" i="1">
                          <a:latin typeface="Cambria Math"/>
                          <a:ea typeface="Cambria Math"/>
                        </a:rPr>
                        <m:t>𝑁</m:t>
                      </m:r>
                      <m:d>
                        <m:dPr>
                          <m:ctrlPr>
                            <a:rPr lang="en-US" sz="1500" i="1">
                              <a:latin typeface="Cambria Math" panose="02040503050406030204" pitchFamily="18" charset="0"/>
                              <a:ea typeface="Cambria Math"/>
                            </a:rPr>
                          </m:ctrlPr>
                        </m:dPr>
                        <m:e>
                          <m:r>
                            <a:rPr lang="en-US" sz="1500" i="1">
                              <a:latin typeface="Cambria Math"/>
                              <a:ea typeface="Cambria Math"/>
                            </a:rPr>
                            <m:t>𝐼</m:t>
                          </m:r>
                          <m:r>
                            <a:rPr lang="en-US" sz="1500" i="1">
                              <a:latin typeface="Cambria Math"/>
                              <a:ea typeface="Cambria Math"/>
                            </a:rPr>
                            <m:t>, </m:t>
                          </m:r>
                          <m:r>
                            <a:rPr lang="en-US" sz="1500" i="1">
                              <a:latin typeface="Cambria Math"/>
                              <a:ea typeface="Cambria Math"/>
                            </a:rPr>
                            <m:t>𝑂</m:t>
                          </m:r>
                        </m:e>
                      </m:d>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1</m:t>
                          </m:r>
                        </m:sub>
                      </m:sSub>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2</m:t>
                          </m:r>
                        </m:sub>
                      </m:sSub>
                      <m:r>
                        <a:rPr lang="en-US" sz="1500" i="1">
                          <a:latin typeface="Cambria Math"/>
                          <a:ea typeface="Cambria Math"/>
                        </a:rPr>
                        <m:t>∧</m:t>
                      </m:r>
                      <m:sSub>
                        <m:sSubPr>
                          <m:ctrlPr>
                            <a:rPr lang="en-US" sz="1500" i="1">
                              <a:latin typeface="Cambria Math" panose="02040503050406030204" pitchFamily="18" charset="0"/>
                              <a:ea typeface="Cambria Math"/>
                            </a:rPr>
                          </m:ctrlPr>
                        </m:sSubPr>
                        <m:e>
                          <m:r>
                            <a:rPr lang="en-US" sz="1500" i="1">
                              <a:latin typeface="Cambria Math"/>
                              <a:ea typeface="Cambria Math"/>
                            </a:rPr>
                            <m:t>𝑓</m:t>
                          </m:r>
                        </m:e>
                        <m:sub>
                          <m:r>
                            <a:rPr lang="en-US" sz="1500" i="1">
                              <a:latin typeface="Cambria Math"/>
                              <a:ea typeface="Cambria Math"/>
                            </a:rPr>
                            <m:t>3</m:t>
                          </m:r>
                        </m:sub>
                      </m:sSub>
                    </m:oMath>
                  </m:oMathPara>
                </a14:m>
                <a:endParaRPr lang="en-US" sz="21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677358" y="4522430"/>
                <a:ext cx="3200400" cy="830997"/>
              </a:xfrm>
              <a:prstGeom prst="rect">
                <a:avLst/>
              </a:prstGeom>
              <a:blipFill rotWithShape="0">
                <a:blip r:embed="rId1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7692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SAT Encoding of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a:t>10* 01*</a:t>
            </a:r>
          </a:p>
        </p:txBody>
      </p:sp>
      <p:sp>
        <p:nvSpPr>
          <p:cNvPr id="25" name="Rectangle 24"/>
          <p:cNvSpPr/>
          <p:nvPr/>
        </p:nvSpPr>
        <p:spPr>
          <a:xfrm>
            <a:off x="837397" y="2465199"/>
            <a:ext cx="825867" cy="369332"/>
          </a:xfrm>
          <a:prstGeom prst="rect">
            <a:avLst/>
          </a:prstGeom>
        </p:spPr>
        <p:txBody>
          <a:bodyPr wrap="none">
            <a:spAutoFit/>
          </a:bodyPr>
          <a:lstStyle/>
          <a:p>
            <a:r>
              <a:rPr lang="en-US" dirty="0"/>
              <a:t>1** ***</a:t>
            </a:r>
          </a:p>
        </p:txBody>
      </p:sp>
      <p:sp>
        <p:nvSpPr>
          <p:cNvPr id="26" name="Rectangle 25"/>
          <p:cNvSpPr/>
          <p:nvPr/>
        </p:nvSpPr>
        <p:spPr>
          <a:xfrm>
            <a:off x="2867187" y="1537433"/>
            <a:ext cx="864339" cy="369332"/>
          </a:xfrm>
          <a:prstGeom prst="rect">
            <a:avLst/>
          </a:prstGeom>
        </p:spPr>
        <p:txBody>
          <a:bodyPr wrap="none">
            <a:spAutoFit/>
          </a:bodyPr>
          <a:lstStyle/>
          <a:p>
            <a:r>
              <a:rPr lang="en-US" dirty="0"/>
              <a:t>10* ***</a:t>
            </a:r>
          </a:p>
        </p:txBody>
      </p:sp>
      <p:sp>
        <p:nvSpPr>
          <p:cNvPr id="27" name="Rectangle 26"/>
          <p:cNvSpPr/>
          <p:nvPr/>
        </p:nvSpPr>
        <p:spPr>
          <a:xfrm>
            <a:off x="2409369" y="3025905"/>
            <a:ext cx="889987" cy="369332"/>
          </a:xfrm>
          <a:prstGeom prst="rect">
            <a:avLst/>
          </a:prstGeom>
        </p:spPr>
        <p:txBody>
          <a:bodyPr wrap="none">
            <a:spAutoFit/>
          </a:bodyPr>
          <a:lstStyle/>
          <a:p>
            <a:r>
              <a:rPr lang="en-US" dirty="0"/>
              <a:t> *** 1**</a:t>
            </a:r>
          </a:p>
        </p:txBody>
      </p:sp>
      <p:sp>
        <p:nvSpPr>
          <p:cNvPr id="28" name="Rectangle 27"/>
          <p:cNvSpPr/>
          <p:nvPr/>
        </p:nvSpPr>
        <p:spPr>
          <a:xfrm>
            <a:off x="2694825" y="2381535"/>
            <a:ext cx="1909497" cy="369332"/>
          </a:xfrm>
          <a:prstGeom prst="rect">
            <a:avLst/>
          </a:prstGeom>
        </p:spPr>
        <p:txBody>
          <a:bodyPr wrap="none">
            <a:spAutoFit/>
          </a:bodyPr>
          <a:lstStyle/>
          <a:p>
            <a:r>
              <a:rPr lang="en-US" dirty="0"/>
              <a:t>1** *** </a:t>
            </a:r>
            <a:r>
              <a:rPr lang="en-US" dirty="0" err="1"/>
              <a:t>dst</a:t>
            </a:r>
            <a:r>
              <a:rPr lang="en-US" dirty="0"/>
              <a:t>[1] := 0</a:t>
            </a:r>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a:t>Which packets can reach B from A?</a:t>
            </a:r>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br>
                  <a:rPr lang="en-US" b="0" dirty="0"/>
                </a:br>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br>
                  <a:rPr lang="en-US" b="0" dirty="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384995"/>
              </a:xfrm>
              <a:prstGeom prst="rect">
                <a:avLst/>
              </a:prstGeom>
              <a:noFill/>
            </p:spPr>
            <p:txBody>
              <a:bodyPr wrap="square" lIns="0" tIns="0" rIns="0" bIns="0" rtlCol="0">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1</m:t>
                            </m:r>
                          </m:sub>
                        </m:sSub>
                      </m:e>
                    </m:d>
                    <m:r>
                      <a:rPr lang="en-US" b="0" i="1" smtClean="0">
                        <a:latin typeface="Cambria Math" panose="02040503050406030204" pitchFamily="18" charset="0"/>
                      </a:rPr>
                      <m:t>∧</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e>
                    </m:d>
                    <m:r>
                      <a:rPr lang="en-US" i="1">
                        <a:latin typeface="Cambria Math" panose="02040503050406030204" pitchFamily="18" charset="0"/>
                      </a:rPr>
                      <m:t>∧</m:t>
                    </m:r>
                  </m:oMath>
                </a14:m>
                <a:endParaRPr lang="en-US"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3</m:t>
                            </m:r>
                          </m:sub>
                        </m:sSub>
                      </m:e>
                    </m:d>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endParaRPr lang="en-US" i="1" dirty="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384995"/>
              </a:xfrm>
              <a:prstGeom prst="rect">
                <a:avLst/>
              </a:prstGeom>
              <a:blipFill>
                <a:blip r:embed="rId5"/>
                <a:stretch>
                  <a:fillRect l="-1321" b="-6140"/>
                </a:stretch>
              </a:blipFill>
            </p:spPr>
            <p:txBody>
              <a:bodyPr/>
              <a:lstStyle/>
              <a:p>
                <a:r>
                  <a:rPr lang="en-US">
                    <a:noFill/>
                  </a:rPr>
                  <a:t> </a:t>
                </a:r>
              </a:p>
            </p:txBody>
          </p:sp>
        </mc:Fallback>
      </mc:AlternateContent>
    </p:spTree>
    <p:extLst>
      <p:ext uri="{BB962C8B-B14F-4D97-AF65-F5344CB8AC3E}">
        <p14:creationId xmlns:p14="http://schemas.microsoft.com/office/powerpoint/2010/main" val="777006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13" y="274638"/>
            <a:ext cx="8559649" cy="1143000"/>
          </a:xfrm>
        </p:spPr>
        <p:txBody>
          <a:bodyPr/>
          <a:lstStyle/>
          <a:p>
            <a:r>
              <a:rPr lang="en-US" sz="4000" b="1" dirty="0">
                <a:solidFill>
                  <a:srgbClr val="0070C0"/>
                </a:solidFill>
                <a:effectLst>
                  <a:outerShdw blurRad="38100" dist="38100" dir="2700000" algn="tl">
                    <a:srgbClr val="000000">
                      <a:alpha val="43137"/>
                    </a:srgbClr>
                  </a:outerShdw>
                </a:effectLst>
              </a:rPr>
              <a:t>Encoding reachable states with </a:t>
            </a:r>
            <a:r>
              <a:rPr lang="en-US" sz="4000" b="1" dirty="0" err="1">
                <a:solidFill>
                  <a:srgbClr val="0070C0"/>
                </a:solidFill>
                <a:effectLst>
                  <a:outerShdw blurRad="38100" dist="38100" dir="2700000" algn="tl">
                    <a:srgbClr val="000000">
                      <a:alpha val="43137"/>
                    </a:srgbClr>
                  </a:outerShdw>
                </a:effectLst>
              </a:rPr>
              <a:t>Datalog</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417638"/>
            <a:ext cx="8229600" cy="4525963"/>
          </a:xfrm>
        </p:spPr>
        <p:txBody>
          <a:bodyPr/>
          <a:lstStyle/>
          <a:p>
            <a:r>
              <a:rPr lang="en-US" dirty="0"/>
              <a:t>Declare facts as predicates: Parent (john, </a:t>
            </a:r>
            <a:r>
              <a:rPr lang="en-US" dirty="0" err="1"/>
              <a:t>aju</a:t>
            </a:r>
            <a:r>
              <a:rPr lang="en-US" dirty="0"/>
              <a:t>), Parent (</a:t>
            </a:r>
            <a:r>
              <a:rPr lang="en-US" dirty="0" err="1"/>
              <a:t>aju</a:t>
            </a:r>
            <a:r>
              <a:rPr lang="en-US" dirty="0"/>
              <a:t>, </a:t>
            </a:r>
            <a:r>
              <a:rPr lang="en-US" dirty="0" err="1"/>
              <a:t>tim</a:t>
            </a:r>
            <a:r>
              <a:rPr lang="en-US" dirty="0"/>
              <a:t>)</a:t>
            </a:r>
          </a:p>
          <a:p>
            <a:r>
              <a:rPr lang="en-US" dirty="0"/>
              <a:t>Declare inference rules: Head holds if body </a:t>
            </a:r>
          </a:p>
          <a:p>
            <a:pPr lvl="1"/>
            <a:r>
              <a:rPr lang="en-US" dirty="0"/>
              <a:t>Ancestor (X, Y) :- parent (X, Y)</a:t>
            </a:r>
          </a:p>
          <a:p>
            <a:pPr lvl="1"/>
            <a:r>
              <a:rPr lang="en-US" dirty="0"/>
              <a:t>Ancestor (X, Y) :- parent (X, Z), ancestor (Z, Y)</a:t>
            </a:r>
          </a:p>
          <a:p>
            <a:r>
              <a:rPr lang="en-US" dirty="0"/>
              <a:t>State queries  ?- Ancestor (john, X)</a:t>
            </a:r>
          </a:p>
          <a:p>
            <a:r>
              <a:rPr lang="en-US" dirty="0"/>
              <a:t>System runs to a fixed point and returns all variables john is an ancestor of (</a:t>
            </a:r>
            <a:r>
              <a:rPr lang="en-US" dirty="0" err="1"/>
              <a:t>aju</a:t>
            </a:r>
            <a:r>
              <a:rPr lang="en-US" dirty="0"/>
              <a:t>, </a:t>
            </a:r>
            <a:r>
              <a:rPr lang="en-US" dirty="0" err="1"/>
              <a:t>tim</a:t>
            </a:r>
            <a:r>
              <a:rPr lang="en-US" dirty="0"/>
              <a:t>)</a:t>
            </a:r>
          </a:p>
        </p:txBody>
      </p:sp>
      <p:cxnSp>
        <p:nvCxnSpPr>
          <p:cNvPr id="6" name="Straight Arrow Connector 5"/>
          <p:cNvCxnSpPr/>
          <p:nvPr/>
        </p:nvCxnSpPr>
        <p:spPr>
          <a:xfrm flipH="1">
            <a:off x="3025942" y="2965785"/>
            <a:ext cx="2081462" cy="20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642810" y="2965785"/>
            <a:ext cx="1636295" cy="43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7151" y="5727175"/>
            <a:ext cx="8889697" cy="830997"/>
          </a:xfrm>
          <a:prstGeom prst="rect">
            <a:avLst/>
          </a:prstGeom>
          <a:noFill/>
        </p:spPr>
        <p:txBody>
          <a:bodyPr wrap="square" rtlCol="0">
            <a:spAutoFit/>
          </a:bodyPr>
          <a:lstStyle/>
          <a:p>
            <a:r>
              <a:rPr lang="en-US" sz="2400" dirty="0">
                <a:solidFill>
                  <a:srgbClr val="619BE1"/>
                </a:solidFill>
              </a:rPr>
              <a:t>Useful if we can state analysis problem recursively and want </a:t>
            </a:r>
            <a:r>
              <a:rPr lang="en-US" sz="2400" i="1" dirty="0">
                <a:solidFill>
                  <a:srgbClr val="619BE1"/>
                </a:solidFill>
              </a:rPr>
              <a:t>all</a:t>
            </a:r>
            <a:r>
              <a:rPr lang="en-US" sz="2400" dirty="0">
                <a:solidFill>
                  <a:srgbClr val="619BE1"/>
                </a:solidFill>
              </a:rPr>
              <a:t> solutions not just one. Restrictions </a:t>
            </a:r>
            <a:r>
              <a:rPr lang="en-US" sz="2400" dirty="0">
                <a:solidFill>
                  <a:srgbClr val="619BE1"/>
                </a:solidFill>
                <a:sym typeface="Wingdings" panose="05000000000000000000" pitchFamily="2" charset="2"/>
              </a:rPr>
              <a:t> eff. decision procedure</a:t>
            </a:r>
            <a:endParaRPr lang="en-US" sz="2400" dirty="0">
              <a:solidFill>
                <a:srgbClr val="619BE1"/>
              </a:solidFill>
            </a:endParaRPr>
          </a:p>
        </p:txBody>
      </p:sp>
    </p:spTree>
    <p:extLst>
      <p:ext uri="{BB962C8B-B14F-4D97-AF65-F5344CB8AC3E}">
        <p14:creationId xmlns:p14="http://schemas.microsoft.com/office/powerpoint/2010/main" val="206853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Datalog</a:t>
            </a:r>
            <a:r>
              <a:rPr lang="en-US" sz="4000" b="1" dirty="0">
                <a:solidFill>
                  <a:srgbClr val="0070C0"/>
                </a:solidFill>
                <a:effectLst>
                  <a:outerShdw blurRad="38100" dist="38100" dir="2700000" algn="tl">
                    <a:srgbClr val="000000">
                      <a:alpha val="43137"/>
                    </a:srgbClr>
                  </a:outerShdw>
                </a:effectLst>
              </a:rPr>
              <a:t> Encoding of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a:t>10* 01*</a:t>
            </a:r>
          </a:p>
        </p:txBody>
      </p:sp>
      <p:sp>
        <p:nvSpPr>
          <p:cNvPr id="25" name="Rectangle 24"/>
          <p:cNvSpPr/>
          <p:nvPr/>
        </p:nvSpPr>
        <p:spPr>
          <a:xfrm>
            <a:off x="837397" y="2465199"/>
            <a:ext cx="825867" cy="369332"/>
          </a:xfrm>
          <a:prstGeom prst="rect">
            <a:avLst/>
          </a:prstGeom>
        </p:spPr>
        <p:txBody>
          <a:bodyPr wrap="none">
            <a:spAutoFit/>
          </a:bodyPr>
          <a:lstStyle/>
          <a:p>
            <a:r>
              <a:rPr lang="en-US" dirty="0"/>
              <a:t>1** ***</a:t>
            </a:r>
          </a:p>
        </p:txBody>
      </p:sp>
      <p:sp>
        <p:nvSpPr>
          <p:cNvPr id="26" name="Rectangle 25"/>
          <p:cNvSpPr/>
          <p:nvPr/>
        </p:nvSpPr>
        <p:spPr>
          <a:xfrm>
            <a:off x="2867187" y="1537433"/>
            <a:ext cx="864339" cy="369332"/>
          </a:xfrm>
          <a:prstGeom prst="rect">
            <a:avLst/>
          </a:prstGeom>
        </p:spPr>
        <p:txBody>
          <a:bodyPr wrap="none">
            <a:spAutoFit/>
          </a:bodyPr>
          <a:lstStyle/>
          <a:p>
            <a:r>
              <a:rPr lang="en-US" dirty="0"/>
              <a:t>10* ***</a:t>
            </a:r>
          </a:p>
        </p:txBody>
      </p:sp>
      <p:sp>
        <p:nvSpPr>
          <p:cNvPr id="27" name="Rectangle 26"/>
          <p:cNvSpPr/>
          <p:nvPr/>
        </p:nvSpPr>
        <p:spPr>
          <a:xfrm>
            <a:off x="2409369" y="3025905"/>
            <a:ext cx="889987" cy="369332"/>
          </a:xfrm>
          <a:prstGeom prst="rect">
            <a:avLst/>
          </a:prstGeom>
        </p:spPr>
        <p:txBody>
          <a:bodyPr wrap="none">
            <a:spAutoFit/>
          </a:bodyPr>
          <a:lstStyle/>
          <a:p>
            <a:r>
              <a:rPr lang="en-US" dirty="0"/>
              <a:t> *** 1**</a:t>
            </a:r>
          </a:p>
        </p:txBody>
      </p:sp>
      <p:sp>
        <p:nvSpPr>
          <p:cNvPr id="28" name="Rectangle 27"/>
          <p:cNvSpPr/>
          <p:nvPr/>
        </p:nvSpPr>
        <p:spPr>
          <a:xfrm>
            <a:off x="2694825" y="2381535"/>
            <a:ext cx="1909497" cy="369332"/>
          </a:xfrm>
          <a:prstGeom prst="rect">
            <a:avLst/>
          </a:prstGeom>
        </p:spPr>
        <p:txBody>
          <a:bodyPr wrap="none">
            <a:spAutoFit/>
          </a:bodyPr>
          <a:lstStyle/>
          <a:p>
            <a:r>
              <a:rPr lang="en-US" dirty="0"/>
              <a:t>1** *** </a:t>
            </a:r>
            <a:r>
              <a:rPr lang="en-US" dirty="0" err="1"/>
              <a:t>dst</a:t>
            </a:r>
            <a:r>
              <a:rPr lang="en-US" dirty="0"/>
              <a:t>[1] := 0</a:t>
            </a:r>
          </a:p>
        </p:txBody>
      </p:sp>
      <p:pic>
        <p:nvPicPr>
          <p:cNvPr id="3" name="Picture 2"/>
          <p:cNvPicPr>
            <a:picLocks noChangeAspect="1"/>
          </p:cNvPicPr>
          <p:nvPr/>
        </p:nvPicPr>
        <p:blipFill rotWithShape="1">
          <a:blip r:embed="rId3"/>
          <a:srcRect l="32167" t="14888" r="34583" b="7630"/>
          <a:stretch/>
        </p:blipFill>
        <p:spPr>
          <a:xfrm>
            <a:off x="4907081" y="1417638"/>
            <a:ext cx="4084320" cy="5353632"/>
          </a:xfrm>
          <a:prstGeom prst="rect">
            <a:avLst/>
          </a:prstGeom>
        </p:spPr>
      </p:pic>
      <p:sp>
        <p:nvSpPr>
          <p:cNvPr id="7" name="TextBox 6"/>
          <p:cNvSpPr txBox="1"/>
          <p:nvPr/>
        </p:nvSpPr>
        <p:spPr>
          <a:xfrm>
            <a:off x="667500" y="4480560"/>
            <a:ext cx="3839577" cy="369332"/>
          </a:xfrm>
          <a:prstGeom prst="rect">
            <a:avLst/>
          </a:prstGeom>
          <a:noFill/>
        </p:spPr>
        <p:txBody>
          <a:bodyPr wrap="none" rtlCol="0">
            <a:spAutoFit/>
          </a:bodyPr>
          <a:lstStyle/>
          <a:p>
            <a:r>
              <a:rPr lang="en-US" dirty="0"/>
              <a:t>Which packets can reach B from A?</a:t>
            </a:r>
          </a:p>
        </p:txBody>
      </p:sp>
    </p:spTree>
    <p:extLst>
      <p:ext uri="{BB962C8B-B14F-4D97-AF65-F5344CB8AC3E}">
        <p14:creationId xmlns:p14="http://schemas.microsoft.com/office/powerpoint/2010/main" val="669918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B891A"/>
                </a:solidFill>
              </a:rPr>
              <a:t>Two Simple Demos</a:t>
            </a:r>
          </a:p>
        </p:txBody>
      </p:sp>
      <p:sp>
        <p:nvSpPr>
          <p:cNvPr id="6" name="Text Placeholder 5"/>
          <p:cNvSpPr>
            <a:spLocks noGrp="1"/>
          </p:cNvSpPr>
          <p:nvPr>
            <p:ph type="body" idx="1"/>
          </p:nvPr>
        </p:nvSpPr>
        <p:spPr>
          <a:xfrm>
            <a:off x="722313" y="4406900"/>
            <a:ext cx="7772400" cy="1500187"/>
          </a:xfrm>
        </p:spPr>
        <p:txBody>
          <a:bodyPr/>
          <a:lstStyle/>
          <a:p>
            <a:r>
              <a:rPr lang="en-US" dirty="0"/>
              <a:t>N1 encoded into Bounded Model Checking (SAT) and </a:t>
            </a:r>
            <a:r>
              <a:rPr lang="en-US" dirty="0" err="1"/>
              <a:t>Datalog</a:t>
            </a:r>
            <a:r>
              <a:rPr lang="en-US" dirty="0"/>
              <a:t> </a:t>
            </a:r>
          </a:p>
          <a:p>
            <a:r>
              <a:rPr lang="en-US" dirty="0"/>
              <a:t>using Z3’s Python API</a:t>
            </a:r>
          </a:p>
        </p:txBody>
      </p:sp>
    </p:spTree>
    <p:extLst>
      <p:ext uri="{BB962C8B-B14F-4D97-AF65-F5344CB8AC3E}">
        <p14:creationId xmlns:p14="http://schemas.microsoft.com/office/powerpoint/2010/main" val="104506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SAT Encoding of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011" y="187391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7289" y="192607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770" y="267113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807660" y="202779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875210" y="206662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535439" y="232370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369291" y="235589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533186" y="285094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078021" y="208404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530615" y="182773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564568" y="1866567"/>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3054566" y="263064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699345" y="1538049"/>
            <a:ext cx="941283" cy="369332"/>
          </a:xfrm>
          <a:prstGeom prst="rect">
            <a:avLst/>
          </a:prstGeom>
        </p:spPr>
        <p:txBody>
          <a:bodyPr wrap="none">
            <a:spAutoFit/>
          </a:bodyPr>
          <a:lstStyle/>
          <a:p>
            <a:r>
              <a:rPr lang="en-US" dirty="0"/>
              <a:t>10* 01*</a:t>
            </a:r>
          </a:p>
        </p:txBody>
      </p:sp>
      <p:sp>
        <p:nvSpPr>
          <p:cNvPr id="25" name="Rectangle 24"/>
          <p:cNvSpPr/>
          <p:nvPr/>
        </p:nvSpPr>
        <p:spPr>
          <a:xfrm>
            <a:off x="837397" y="2465199"/>
            <a:ext cx="825867" cy="369332"/>
          </a:xfrm>
          <a:prstGeom prst="rect">
            <a:avLst/>
          </a:prstGeom>
        </p:spPr>
        <p:txBody>
          <a:bodyPr wrap="none">
            <a:spAutoFit/>
          </a:bodyPr>
          <a:lstStyle/>
          <a:p>
            <a:r>
              <a:rPr lang="en-US" dirty="0"/>
              <a:t>1** ***</a:t>
            </a:r>
          </a:p>
        </p:txBody>
      </p:sp>
      <p:sp>
        <p:nvSpPr>
          <p:cNvPr id="26" name="Rectangle 25"/>
          <p:cNvSpPr/>
          <p:nvPr/>
        </p:nvSpPr>
        <p:spPr>
          <a:xfrm>
            <a:off x="2867187" y="1537433"/>
            <a:ext cx="864339" cy="369332"/>
          </a:xfrm>
          <a:prstGeom prst="rect">
            <a:avLst/>
          </a:prstGeom>
        </p:spPr>
        <p:txBody>
          <a:bodyPr wrap="none">
            <a:spAutoFit/>
          </a:bodyPr>
          <a:lstStyle/>
          <a:p>
            <a:r>
              <a:rPr lang="en-US" dirty="0"/>
              <a:t>10* ***</a:t>
            </a:r>
          </a:p>
        </p:txBody>
      </p:sp>
      <p:sp>
        <p:nvSpPr>
          <p:cNvPr id="27" name="Rectangle 26"/>
          <p:cNvSpPr/>
          <p:nvPr/>
        </p:nvSpPr>
        <p:spPr>
          <a:xfrm>
            <a:off x="2409369" y="3025905"/>
            <a:ext cx="889987" cy="369332"/>
          </a:xfrm>
          <a:prstGeom prst="rect">
            <a:avLst/>
          </a:prstGeom>
        </p:spPr>
        <p:txBody>
          <a:bodyPr wrap="none">
            <a:spAutoFit/>
          </a:bodyPr>
          <a:lstStyle/>
          <a:p>
            <a:r>
              <a:rPr lang="en-US" dirty="0"/>
              <a:t> *** 1**</a:t>
            </a:r>
          </a:p>
        </p:txBody>
      </p:sp>
      <p:sp>
        <p:nvSpPr>
          <p:cNvPr id="28" name="Rectangle 27"/>
          <p:cNvSpPr/>
          <p:nvPr/>
        </p:nvSpPr>
        <p:spPr>
          <a:xfrm>
            <a:off x="2694825" y="2381535"/>
            <a:ext cx="1909497" cy="369332"/>
          </a:xfrm>
          <a:prstGeom prst="rect">
            <a:avLst/>
          </a:prstGeom>
        </p:spPr>
        <p:txBody>
          <a:bodyPr wrap="none">
            <a:spAutoFit/>
          </a:bodyPr>
          <a:lstStyle/>
          <a:p>
            <a:r>
              <a:rPr lang="en-US" dirty="0"/>
              <a:t>1** *** </a:t>
            </a:r>
            <a:r>
              <a:rPr lang="en-US" dirty="0" err="1"/>
              <a:t>dst</a:t>
            </a:r>
            <a:r>
              <a:rPr lang="en-US" dirty="0"/>
              <a:t>[1] := 0</a:t>
            </a:r>
          </a:p>
        </p:txBody>
      </p:sp>
      <p:sp>
        <p:nvSpPr>
          <p:cNvPr id="7" name="TextBox 6"/>
          <p:cNvSpPr txBox="1"/>
          <p:nvPr/>
        </p:nvSpPr>
        <p:spPr>
          <a:xfrm>
            <a:off x="565152" y="3462066"/>
            <a:ext cx="3839577" cy="369332"/>
          </a:xfrm>
          <a:prstGeom prst="rect">
            <a:avLst/>
          </a:prstGeom>
          <a:noFill/>
        </p:spPr>
        <p:txBody>
          <a:bodyPr wrap="none" rtlCol="0">
            <a:spAutoFit/>
          </a:bodyPr>
          <a:lstStyle/>
          <a:p>
            <a:r>
              <a:rPr lang="en-US" dirty="0"/>
              <a:t>Which packets can reach B from A?</a:t>
            </a:r>
          </a:p>
        </p:txBody>
      </p:sp>
      <p:pic>
        <p:nvPicPr>
          <p:cNvPr id="29" name="Picture 28"/>
          <p:cNvPicPr>
            <a:picLocks noChangeAspect="1"/>
          </p:cNvPicPr>
          <p:nvPr/>
        </p:nvPicPr>
        <p:blipFill rotWithShape="1">
          <a:blip r:embed="rId3"/>
          <a:srcRect l="32167" t="14889" r="34583" b="51811"/>
          <a:stretch/>
        </p:blipFill>
        <p:spPr>
          <a:xfrm>
            <a:off x="4860024" y="1256308"/>
            <a:ext cx="4084320" cy="2300922"/>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013960" y="4212550"/>
                <a:ext cx="4130040" cy="22159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𝑠𝑟𝑐</m:t>
                          </m:r>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r>
                            <a:rPr lang="en-US" b="0" i="1" smtClean="0">
                              <a:latin typeface="Cambria Math" panose="02040503050406030204" pitchFamily="18" charset="0"/>
                            </a:rPr>
                            <m:t>𝑠𝑟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ℓ</m:t>
                          </m:r>
                          <m:r>
                            <m:rPr>
                              <m:lit/>
                            </m:rPr>
                            <a:rPr lang="en-US" b="0" i="1" smtClean="0">
                              <a:latin typeface="Cambria Math" panose="02040503050406030204" pitchFamily="18" charset="0"/>
                            </a:rPr>
                            <m:t>,</m:t>
                          </m:r>
                          <m:r>
                            <a:rPr lang="en-US" b="0" i="1" smtClean="0">
                              <a:latin typeface="Cambria Math" panose="02040503050406030204" pitchFamily="18" charset="0"/>
                            </a:rPr>
                            <m:t>ℓ′</m:t>
                          </m:r>
                        </m:e>
                      </m:d>
                      <m:r>
                        <a:rPr lang="en-US" b="0" i="1" smtClean="0">
                          <a:latin typeface="Cambria Math" panose="02040503050406030204" pitchFamily="18" charset="0"/>
                        </a:rPr>
                        <m:t>≔ </m:t>
                      </m:r>
                    </m:oMath>
                  </m:oMathPara>
                </a14:m>
                <a:endParaRPr lang="en-US" b="0" dirty="0"/>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1∧</m:t>
                        </m:r>
                        <m:r>
                          <a:rPr lang="en-US" b="0" i="1" smtClean="0">
                            <a:latin typeface="Cambria Math" panose="02040503050406030204" pitchFamily="18" charset="0"/>
                          </a:rPr>
                          <m:t>𝐺</m:t>
                        </m:r>
                      </m:e>
                      <m:sub>
                        <m:r>
                          <a:rPr lang="en-US" b="0" i="1" smtClean="0">
                            <a:latin typeface="Cambria Math" panose="02040503050406030204" pitchFamily="18" charset="0"/>
                          </a:rPr>
                          <m:t>13</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3 </m:t>
                    </m:r>
                  </m:oMath>
                </a14:m>
                <a:br>
                  <a:rPr lang="en-US" b="0" dirty="0"/>
                </a:br>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m:t>
                        </m:r>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𝐷</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32</m:t>
                        </m:r>
                      </m:sub>
                    </m:sSub>
                    <m:r>
                      <a:rPr lang="en-US" b="0" i="1" smtClean="0">
                        <a:latin typeface="Cambria Math" panose="02040503050406030204" pitchFamily="18" charset="0"/>
                      </a:rPr>
                      <m:t>∧</m:t>
                    </m:r>
                    <m:r>
                      <a:rPr lang="en-US" b="0" i="1" smtClean="0">
                        <a:latin typeface="Cambria Math" panose="02040503050406030204" pitchFamily="18" charset="0"/>
                      </a:rPr>
                      <m:t>𝑆𝑒𝑡</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2 </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∨ℓ=</m:t>
                    </m:r>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𝐵</m:t>
                    </m:r>
                  </m:oMath>
                </a14:m>
                <a:endParaRPr lang="en-US" b="0" dirty="0"/>
              </a:p>
              <a:p>
                <a:br>
                  <a:rPr lang="en-US" b="0" dirty="0"/>
                </a:b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13960" y="4212550"/>
                <a:ext cx="4130040" cy="2215991"/>
              </a:xfrm>
              <a:prstGeom prst="rect">
                <a:avLst/>
              </a:prstGeom>
              <a:blipFill>
                <a:blip r:embed="rId4"/>
                <a:stretch>
                  <a:fillRect t="-275" r="-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5152" y="4330128"/>
                <a:ext cx="4618786" cy="1384995"/>
              </a:xfrm>
              <a:prstGeom prst="rect">
                <a:avLst/>
              </a:prstGeom>
              <a:noFill/>
            </p:spPr>
            <p:txBody>
              <a:bodyPr wrap="square" lIns="0" tIns="0" rIns="0" bIns="0" rtlCol="0">
                <a:spAutoFit/>
              </a:bodyPr>
              <a:lstStyle/>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1</m:t>
                            </m:r>
                          </m:sub>
                        </m:sSub>
                      </m:e>
                    </m:d>
                    <m:r>
                      <a:rPr lang="en-US" b="0" i="1" smtClean="0">
                        <a:latin typeface="Cambria Math" panose="02040503050406030204" pitchFamily="18" charset="0"/>
                      </a:rPr>
                      <m:t>∧</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e>
                    </m:d>
                    <m:r>
                      <a:rPr lang="en-US" i="1">
                        <a:latin typeface="Cambria Math" panose="02040503050406030204" pitchFamily="18" charset="0"/>
                      </a:rPr>
                      <m:t>∧</m:t>
                    </m:r>
                  </m:oMath>
                </a14:m>
                <a:endParaRPr lang="en-US"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𝑠𝑟</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𝑑𝑠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b="0" i="1" smtClean="0">
                                <a:latin typeface="Cambria Math" panose="02040503050406030204" pitchFamily="18" charset="0"/>
                              </a:rPr>
                              <m:t>3</m:t>
                            </m:r>
                          </m:sub>
                        </m:sSub>
                      </m:e>
                    </m:d>
                  </m:oMath>
                </a14:m>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m:t>
                    </m:r>
                  </m:oMath>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oMath>
                </a14:m>
                <a:endParaRPr lang="en-US" i="1" dirty="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5152" y="4330128"/>
                <a:ext cx="4618786" cy="1384995"/>
              </a:xfrm>
              <a:prstGeom prst="rect">
                <a:avLst/>
              </a:prstGeom>
              <a:blipFill>
                <a:blip r:embed="rId5"/>
                <a:stretch>
                  <a:fillRect l="-1321" b="-6140"/>
                </a:stretch>
              </a:blipFill>
            </p:spPr>
            <p:txBody>
              <a:bodyPr/>
              <a:lstStyle/>
              <a:p>
                <a:r>
                  <a:rPr lang="en-US">
                    <a:noFill/>
                  </a:rPr>
                  <a:t> </a:t>
                </a:r>
              </a:p>
            </p:txBody>
          </p:sp>
        </mc:Fallback>
      </mc:AlternateContent>
      <p:pic>
        <p:nvPicPr>
          <p:cNvPr id="3" name="Picture 2"/>
          <p:cNvPicPr>
            <a:picLocks noChangeAspect="1"/>
          </p:cNvPicPr>
          <p:nvPr/>
        </p:nvPicPr>
        <p:blipFill rotWithShape="1">
          <a:blip r:embed="rId6"/>
          <a:srcRect t="11778" r="68588" b="70889"/>
          <a:stretch/>
        </p:blipFill>
        <p:spPr>
          <a:xfrm>
            <a:off x="714222" y="1870674"/>
            <a:ext cx="5789905" cy="1797141"/>
          </a:xfrm>
          <a:prstGeom prst="rect">
            <a:avLst/>
          </a:prstGeom>
        </p:spPr>
      </p:pic>
      <p:pic>
        <p:nvPicPr>
          <p:cNvPr id="11" name="Picture 10"/>
          <p:cNvPicPr>
            <a:picLocks noChangeAspect="1"/>
          </p:cNvPicPr>
          <p:nvPr/>
        </p:nvPicPr>
        <p:blipFill rotWithShape="1">
          <a:blip r:embed="rId6"/>
          <a:srcRect t="44666" r="58917" b="33112"/>
          <a:stretch/>
        </p:blipFill>
        <p:spPr>
          <a:xfrm>
            <a:off x="52698" y="4499250"/>
            <a:ext cx="7513320" cy="2286000"/>
          </a:xfrm>
          <a:prstGeom prst="rect">
            <a:avLst/>
          </a:prstGeom>
        </p:spPr>
      </p:pic>
      <p:pic>
        <p:nvPicPr>
          <p:cNvPr id="17" name="Picture 16"/>
          <p:cNvPicPr>
            <a:picLocks noChangeAspect="1"/>
          </p:cNvPicPr>
          <p:nvPr/>
        </p:nvPicPr>
        <p:blipFill rotWithShape="1">
          <a:blip r:embed="rId7"/>
          <a:srcRect t="40222" r="76083" b="38593"/>
          <a:stretch/>
        </p:blipFill>
        <p:spPr>
          <a:xfrm>
            <a:off x="4715244" y="4625463"/>
            <a:ext cx="4373880" cy="2179320"/>
          </a:xfrm>
          <a:prstGeom prst="rect">
            <a:avLst/>
          </a:prstGeom>
        </p:spPr>
      </p:pic>
      <p:sp>
        <p:nvSpPr>
          <p:cNvPr id="19" name="Left Arrow 18"/>
          <p:cNvSpPr/>
          <p:nvPr/>
        </p:nvSpPr>
        <p:spPr>
          <a:xfrm rot="20300031">
            <a:off x="3577004" y="1574899"/>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p:cNvSpPr/>
          <p:nvPr/>
        </p:nvSpPr>
        <p:spPr>
          <a:xfrm rot="20300031">
            <a:off x="4113390" y="454655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10394234">
            <a:off x="3789253" y="538037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5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0" grpId="0" animBg="1"/>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Datalog</a:t>
            </a:r>
            <a:r>
              <a:rPr lang="en-US" sz="4000" b="1" dirty="0">
                <a:solidFill>
                  <a:srgbClr val="0070C0"/>
                </a:solidFill>
                <a:effectLst>
                  <a:outerShdw blurRad="38100" dist="38100" dir="2700000" algn="tl">
                    <a:srgbClr val="000000">
                      <a:alpha val="43137"/>
                    </a:srgbClr>
                  </a:outerShdw>
                </a:effectLst>
              </a:rPr>
              <a:t> Encoding of N1</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995" y="147767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273" y="1529833"/>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6"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2754" y="227489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8" name="Straight Connector 7"/>
          <p:cNvCxnSpPr/>
          <p:nvPr/>
        </p:nvCxnSpPr>
        <p:spPr bwMode="auto">
          <a:xfrm>
            <a:off x="429644" y="1631552"/>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flipV="1">
            <a:off x="1497194" y="1670382"/>
            <a:ext cx="657976" cy="1142"/>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157423" y="1927464"/>
            <a:ext cx="339771" cy="35913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1991275" y="1959651"/>
            <a:ext cx="312949" cy="31524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2155170" y="2454704"/>
            <a:ext cx="442671" cy="0"/>
          </a:xfrm>
          <a:prstGeom prst="line">
            <a:avLst/>
          </a:prstGeom>
          <a:noFill/>
          <a:ln w="54864" cap="flat" cmpd="sng" algn="ctr">
            <a:solidFill>
              <a:srgbClr val="00B05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2700005" y="1687800"/>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ctangle 20"/>
          <p:cNvSpPr/>
          <p:nvPr/>
        </p:nvSpPr>
        <p:spPr>
          <a:xfrm>
            <a:off x="152599" y="1431497"/>
            <a:ext cx="24479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3186552" y="1470327"/>
            <a:ext cx="244790" cy="400110"/>
          </a:xfrm>
          <a:prstGeom prst="rect">
            <a:avLst/>
          </a:prstGeom>
          <a:noFill/>
        </p:spPr>
        <p:txBody>
          <a:bodyPr wrap="square" lIns="91440" tIns="45720" rIns="91440" bIns="45720">
            <a:spAutoFit/>
          </a:bodyPr>
          <a:lstStyle/>
          <a:p>
            <a:pPr algn="ctr"/>
            <a:r>
              <a:rPr lang="en-US" sz="2000" dirty="0">
                <a:ln w="0"/>
                <a:solidFill>
                  <a:schemeClr val="accent1"/>
                </a:solidFill>
                <a:effectLst>
                  <a:outerShdw blurRad="38100" dist="19050" dir="2700000" algn="tl" rotWithShape="0">
                    <a:schemeClr val="dk1">
                      <a:alpha val="40000"/>
                    </a:schemeClr>
                  </a:outerShdw>
                </a:effectLst>
              </a:rPr>
              <a:t>B</a:t>
            </a:r>
            <a:endParaRPr lang="en-US" sz="2000" b="0" cap="none" spc="0" dirty="0">
              <a:ln w="0"/>
              <a:solidFill>
                <a:schemeClr val="accent1"/>
              </a:solidFill>
              <a:effectLst>
                <a:outerShdw blurRad="38100" dist="19050" dir="2700000" algn="tl" rotWithShape="0">
                  <a:schemeClr val="dk1">
                    <a:alpha val="40000"/>
                  </a:schemeClr>
                </a:outerShdw>
              </a:effectLst>
            </a:endParaRPr>
          </a:p>
        </p:txBody>
      </p:sp>
      <p:sp>
        <p:nvSpPr>
          <p:cNvPr id="23" name="Rectangle 22"/>
          <p:cNvSpPr/>
          <p:nvPr/>
        </p:nvSpPr>
        <p:spPr>
          <a:xfrm>
            <a:off x="2676550" y="2234408"/>
            <a:ext cx="244790" cy="400110"/>
          </a:xfrm>
          <a:prstGeom prst="rect">
            <a:avLst/>
          </a:prstGeom>
          <a:noFill/>
        </p:spPr>
        <p:txBody>
          <a:bodyPr wrap="square" lIns="91440" tIns="45720" rIns="91440" bIns="45720">
            <a:spAutoFit/>
          </a:bodyPr>
          <a:lstStyle/>
          <a:p>
            <a:pPr algn="ctr"/>
            <a:r>
              <a:rPr lang="en-US" sz="2000" dirty="0">
                <a:ln w="0"/>
                <a:solidFill>
                  <a:srgbClr val="00B050"/>
                </a:solidFill>
                <a:effectLst>
                  <a:outerShdw blurRad="38100" dist="19050" dir="2700000" algn="tl" rotWithShape="0">
                    <a:schemeClr val="dk1">
                      <a:alpha val="40000"/>
                    </a:schemeClr>
                  </a:outerShdw>
                </a:effectLst>
              </a:rPr>
              <a:t>D</a:t>
            </a:r>
            <a:endParaRPr lang="en-US" sz="2000" b="0" cap="none" spc="0" dirty="0">
              <a:ln w="0"/>
              <a:solidFill>
                <a:srgbClr val="00B050"/>
              </a:solidFill>
              <a:effectLst>
                <a:outerShdw blurRad="38100" dist="19050" dir="2700000" algn="tl" rotWithShape="0">
                  <a:schemeClr val="dk1">
                    <a:alpha val="40000"/>
                  </a:schemeClr>
                </a:outerShdw>
              </a:effectLst>
            </a:endParaRPr>
          </a:p>
        </p:txBody>
      </p:sp>
      <p:sp>
        <p:nvSpPr>
          <p:cNvPr id="24" name="Rectangle 23"/>
          <p:cNvSpPr/>
          <p:nvPr/>
        </p:nvSpPr>
        <p:spPr>
          <a:xfrm>
            <a:off x="1321329" y="1141809"/>
            <a:ext cx="941283" cy="369332"/>
          </a:xfrm>
          <a:prstGeom prst="rect">
            <a:avLst/>
          </a:prstGeom>
        </p:spPr>
        <p:txBody>
          <a:bodyPr wrap="none">
            <a:spAutoFit/>
          </a:bodyPr>
          <a:lstStyle/>
          <a:p>
            <a:r>
              <a:rPr lang="en-US" dirty="0"/>
              <a:t>10* 01*</a:t>
            </a:r>
          </a:p>
        </p:txBody>
      </p:sp>
      <p:sp>
        <p:nvSpPr>
          <p:cNvPr id="25" name="Rectangle 24"/>
          <p:cNvSpPr/>
          <p:nvPr/>
        </p:nvSpPr>
        <p:spPr>
          <a:xfrm>
            <a:off x="459381" y="2068959"/>
            <a:ext cx="825867" cy="369332"/>
          </a:xfrm>
          <a:prstGeom prst="rect">
            <a:avLst/>
          </a:prstGeom>
        </p:spPr>
        <p:txBody>
          <a:bodyPr wrap="none">
            <a:spAutoFit/>
          </a:bodyPr>
          <a:lstStyle/>
          <a:p>
            <a:r>
              <a:rPr lang="en-US" dirty="0"/>
              <a:t>1** ***</a:t>
            </a:r>
          </a:p>
        </p:txBody>
      </p:sp>
      <p:sp>
        <p:nvSpPr>
          <p:cNvPr id="26" name="Rectangle 25"/>
          <p:cNvSpPr/>
          <p:nvPr/>
        </p:nvSpPr>
        <p:spPr>
          <a:xfrm>
            <a:off x="2489171" y="1141193"/>
            <a:ext cx="864339" cy="369332"/>
          </a:xfrm>
          <a:prstGeom prst="rect">
            <a:avLst/>
          </a:prstGeom>
        </p:spPr>
        <p:txBody>
          <a:bodyPr wrap="none">
            <a:spAutoFit/>
          </a:bodyPr>
          <a:lstStyle/>
          <a:p>
            <a:r>
              <a:rPr lang="en-US" dirty="0"/>
              <a:t>10* ***</a:t>
            </a:r>
          </a:p>
        </p:txBody>
      </p:sp>
      <p:sp>
        <p:nvSpPr>
          <p:cNvPr id="27" name="Rectangle 26"/>
          <p:cNvSpPr/>
          <p:nvPr/>
        </p:nvSpPr>
        <p:spPr>
          <a:xfrm>
            <a:off x="2031353" y="2629665"/>
            <a:ext cx="889987" cy="369332"/>
          </a:xfrm>
          <a:prstGeom prst="rect">
            <a:avLst/>
          </a:prstGeom>
        </p:spPr>
        <p:txBody>
          <a:bodyPr wrap="none">
            <a:spAutoFit/>
          </a:bodyPr>
          <a:lstStyle/>
          <a:p>
            <a:r>
              <a:rPr lang="en-US" dirty="0"/>
              <a:t> *** 1**</a:t>
            </a:r>
          </a:p>
        </p:txBody>
      </p:sp>
      <p:sp>
        <p:nvSpPr>
          <p:cNvPr id="28" name="Rectangle 27"/>
          <p:cNvSpPr/>
          <p:nvPr/>
        </p:nvSpPr>
        <p:spPr>
          <a:xfrm>
            <a:off x="2316809" y="1985295"/>
            <a:ext cx="1909497" cy="369332"/>
          </a:xfrm>
          <a:prstGeom prst="rect">
            <a:avLst/>
          </a:prstGeom>
        </p:spPr>
        <p:txBody>
          <a:bodyPr wrap="none">
            <a:spAutoFit/>
          </a:bodyPr>
          <a:lstStyle/>
          <a:p>
            <a:r>
              <a:rPr lang="en-US" dirty="0"/>
              <a:t>1** *** </a:t>
            </a:r>
            <a:r>
              <a:rPr lang="en-US" dirty="0" err="1"/>
              <a:t>dst</a:t>
            </a:r>
            <a:r>
              <a:rPr lang="en-US" dirty="0"/>
              <a:t>[1] := 0</a:t>
            </a:r>
          </a:p>
        </p:txBody>
      </p:sp>
      <p:pic>
        <p:nvPicPr>
          <p:cNvPr id="3" name="Picture 2"/>
          <p:cNvPicPr>
            <a:picLocks noChangeAspect="1"/>
          </p:cNvPicPr>
          <p:nvPr/>
        </p:nvPicPr>
        <p:blipFill rotWithShape="1">
          <a:blip r:embed="rId3"/>
          <a:srcRect l="32167" t="14888" r="34583" b="7630"/>
          <a:stretch/>
        </p:blipFill>
        <p:spPr>
          <a:xfrm>
            <a:off x="4907081" y="1417638"/>
            <a:ext cx="4084320" cy="5353632"/>
          </a:xfrm>
          <a:prstGeom prst="rect">
            <a:avLst/>
          </a:prstGeom>
        </p:spPr>
      </p:pic>
      <p:pic>
        <p:nvPicPr>
          <p:cNvPr id="14" name="Picture 13"/>
          <p:cNvPicPr>
            <a:picLocks noChangeAspect="1"/>
          </p:cNvPicPr>
          <p:nvPr/>
        </p:nvPicPr>
        <p:blipFill rotWithShape="1">
          <a:blip r:embed="rId4">
            <a:clrChange>
              <a:clrFrom>
                <a:srgbClr val="FFFFFF"/>
              </a:clrFrom>
              <a:clrTo>
                <a:srgbClr val="FFFFFF">
                  <a:alpha val="0"/>
                </a:srgbClr>
              </a:clrTo>
            </a:clrChange>
          </a:blip>
          <a:srcRect t="61852" r="63000" b="15333"/>
          <a:stretch/>
        </p:blipFill>
        <p:spPr>
          <a:xfrm>
            <a:off x="48062" y="4469391"/>
            <a:ext cx="6766560" cy="2346960"/>
          </a:xfrm>
          <a:prstGeom prst="rect">
            <a:avLst/>
          </a:prstGeom>
        </p:spPr>
      </p:pic>
      <p:pic>
        <p:nvPicPr>
          <p:cNvPr id="15" name="Picture 14"/>
          <p:cNvPicPr>
            <a:picLocks noChangeAspect="1"/>
          </p:cNvPicPr>
          <p:nvPr/>
        </p:nvPicPr>
        <p:blipFill rotWithShape="1">
          <a:blip r:embed="rId4"/>
          <a:srcRect t="42445" r="77333" b="46148"/>
          <a:stretch/>
        </p:blipFill>
        <p:spPr>
          <a:xfrm>
            <a:off x="244169" y="2989292"/>
            <a:ext cx="4145280" cy="1173480"/>
          </a:xfrm>
          <a:prstGeom prst="rect">
            <a:avLst/>
          </a:prstGeom>
        </p:spPr>
      </p:pic>
      <p:pic>
        <p:nvPicPr>
          <p:cNvPr id="29" name="Picture 28"/>
          <p:cNvPicPr>
            <a:picLocks noChangeAspect="1"/>
          </p:cNvPicPr>
          <p:nvPr/>
        </p:nvPicPr>
        <p:blipFill rotWithShape="1">
          <a:blip r:embed="rId5"/>
          <a:srcRect t="11778" r="68588" b="70889"/>
          <a:stretch/>
        </p:blipFill>
        <p:spPr>
          <a:xfrm>
            <a:off x="152599" y="2125534"/>
            <a:ext cx="5789905" cy="1797141"/>
          </a:xfrm>
          <a:prstGeom prst="rect">
            <a:avLst/>
          </a:prstGeom>
        </p:spPr>
      </p:pic>
      <p:sp>
        <p:nvSpPr>
          <p:cNvPr id="30" name="Left Arrow 29"/>
          <p:cNvSpPr/>
          <p:nvPr/>
        </p:nvSpPr>
        <p:spPr>
          <a:xfrm rot="20300031">
            <a:off x="3535568" y="1799737"/>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rot="717296">
            <a:off x="4061828" y="3679283"/>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p:cNvSpPr/>
          <p:nvPr/>
        </p:nvSpPr>
        <p:spPr>
          <a:xfrm rot="20555905">
            <a:off x="4160447" y="4173990"/>
            <a:ext cx="1493268" cy="5908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30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First Order Logic (</a:t>
            </a:r>
            <a:r>
              <a:rPr lang="en-US" sz="4000" b="1" dirty="0" err="1">
                <a:solidFill>
                  <a:srgbClr val="0070C0"/>
                </a:solidFill>
                <a:effectLst>
                  <a:outerShdw blurRad="38100" dist="38100" dir="2700000" algn="tl">
                    <a:srgbClr val="000000">
                      <a:alpha val="43137"/>
                    </a:srgbClr>
                  </a:outerShdw>
                </a:effectLst>
              </a:rPr>
              <a:t>Flowlog</a:t>
            </a:r>
            <a:r>
              <a:rPr lang="en-US" sz="4000" b="1" dirty="0">
                <a:solidFill>
                  <a:srgbClr val="0070C0"/>
                </a:solidFill>
                <a:effectLst>
                  <a:outerShdw blurRad="38100" dist="38100" dir="2700000" algn="tl">
                    <a:srgbClr val="000000">
                      <a:alpha val="43137"/>
                    </a:srgbClr>
                  </a:outerShdw>
                </a:effectLst>
              </a:rPr>
              <a:t> </a:t>
            </a:r>
            <a:r>
              <a:rPr lang="en-US" sz="4000" b="1" dirty="0">
                <a:solidFill>
                  <a:srgbClr val="0070C0"/>
                </a:solidFill>
                <a:effectLst>
                  <a:outerShdw blurRad="38100" dist="38100" dir="2700000" algn="tl">
                    <a:srgbClr val="000000">
                      <a:alpha val="43137"/>
                    </a:srgbClr>
                  </a:outerShdw>
                </a:effectLst>
                <a:sym typeface="Symbol" panose="05050102010706020507" pitchFamily="18" charset="2"/>
              </a:rPr>
              <a:t> </a:t>
            </a:r>
            <a:r>
              <a:rPr lang="en-US" sz="4000" b="1" dirty="0">
                <a:solidFill>
                  <a:srgbClr val="0070C0"/>
                </a:solidFill>
                <a:effectLst>
                  <a:outerShdw blurRad="38100" dist="38100" dir="2700000" algn="tl">
                    <a:srgbClr val="000000">
                      <a:alpha val="43137"/>
                    </a:srgbClr>
                  </a:outerShdw>
                </a:effectLst>
              </a:rPr>
              <a:t>Alloy)</a:t>
            </a:r>
          </a:p>
        </p:txBody>
      </p:sp>
      <p:sp>
        <p:nvSpPr>
          <p:cNvPr id="3" name="Content Placeholder 2"/>
          <p:cNvSpPr>
            <a:spLocks noGrp="1"/>
          </p:cNvSpPr>
          <p:nvPr>
            <p:ph idx="1"/>
          </p:nvPr>
        </p:nvSpPr>
        <p:spPr>
          <a:xfrm>
            <a:off x="457200" y="1417638"/>
            <a:ext cx="8229600" cy="3736253"/>
          </a:xfrm>
        </p:spPr>
        <p:txBody>
          <a:bodyPr/>
          <a:lstStyle/>
          <a:p>
            <a:r>
              <a:rPr lang="en-US" dirty="0" err="1"/>
              <a:t>Flowlog</a:t>
            </a:r>
            <a:r>
              <a:rPr lang="en-US" dirty="0"/>
              <a:t> [Nelson 2014] is a top down language for writing controller programs</a:t>
            </a:r>
          </a:p>
          <a:p>
            <a:r>
              <a:rPr lang="en-US" dirty="0"/>
              <a:t>Specifications in First Order Logic: </a:t>
            </a:r>
            <a:r>
              <a:rPr lang="el-GR" dirty="0"/>
              <a:t>∀</a:t>
            </a:r>
            <a:r>
              <a:rPr lang="en-US" dirty="0"/>
              <a:t>,</a:t>
            </a:r>
            <a:r>
              <a:rPr lang="el-GR" dirty="0"/>
              <a:t> </a:t>
            </a:r>
            <a:r>
              <a:rPr lang="en-US" dirty="0"/>
              <a:t>∃</a:t>
            </a:r>
            <a:r>
              <a:rPr lang="el-GR" dirty="0"/>
              <a:t> </a:t>
            </a:r>
            <a:endParaRPr lang="en-US" dirty="0"/>
          </a:p>
          <a:p>
            <a:pPr lvl="1"/>
            <a:r>
              <a:rPr lang="en-US" dirty="0"/>
              <a:t>All packets on Port 1 will be </a:t>
            </a:r>
            <a:r>
              <a:rPr lang="en-US" dirty="0" err="1"/>
              <a:t>NATed</a:t>
            </a:r>
            <a:endParaRPr lang="en-US" dirty="0"/>
          </a:p>
          <a:p>
            <a:pPr lvl="1"/>
            <a:r>
              <a:rPr lang="en-US" dirty="0"/>
              <a:t>Packets from stolen laptop -&gt; Police Notification</a:t>
            </a:r>
          </a:p>
          <a:p>
            <a:r>
              <a:rPr lang="en-US" dirty="0"/>
              <a:t>Uses Alloy to solve for counterexamples</a:t>
            </a:r>
          </a:p>
        </p:txBody>
      </p:sp>
      <p:sp>
        <p:nvSpPr>
          <p:cNvPr id="11" name="TextBox 10"/>
          <p:cNvSpPr txBox="1"/>
          <p:nvPr/>
        </p:nvSpPr>
        <p:spPr>
          <a:xfrm>
            <a:off x="334969" y="5311539"/>
            <a:ext cx="8889697" cy="1569660"/>
          </a:xfrm>
          <a:prstGeom prst="rect">
            <a:avLst/>
          </a:prstGeom>
          <a:noFill/>
        </p:spPr>
        <p:txBody>
          <a:bodyPr wrap="square" rtlCol="0">
            <a:spAutoFit/>
          </a:bodyPr>
          <a:lstStyle/>
          <a:p>
            <a:r>
              <a:rPr lang="en-US" sz="2400" dirty="0">
                <a:solidFill>
                  <a:srgbClr val="619BE1"/>
                </a:solidFill>
              </a:rPr>
              <a:t>Useful for higher level properties as in say controllers but </a:t>
            </a:r>
          </a:p>
          <a:p>
            <a:r>
              <a:rPr lang="en-US" sz="2400" dirty="0">
                <a:solidFill>
                  <a:srgbClr val="619BE1"/>
                </a:solidFill>
              </a:rPr>
              <a:t>may have difficulty scaling </a:t>
            </a:r>
            <a:r>
              <a:rPr lang="en-US" sz="2400" dirty="0">
                <a:solidFill>
                  <a:srgbClr val="619BE1"/>
                </a:solidFill>
                <a:sym typeface="Wingdings" panose="05000000000000000000" pitchFamily="2" charset="2"/>
              </a:rPr>
              <a:t> </a:t>
            </a:r>
            <a:r>
              <a:rPr lang="en-US" sz="2400" dirty="0">
                <a:solidFill>
                  <a:srgbClr val="619BE1"/>
                </a:solidFill>
              </a:rPr>
              <a:t>decision procedure for FOL over finite domains</a:t>
            </a:r>
          </a:p>
          <a:p>
            <a:endParaRPr lang="en-US" sz="2400" dirty="0">
              <a:solidFill>
                <a:srgbClr val="619BE1"/>
              </a:solidFill>
            </a:endParaRPr>
          </a:p>
        </p:txBody>
      </p:sp>
    </p:spTree>
    <p:extLst>
      <p:ext uri="{BB962C8B-B14F-4D97-AF65-F5344CB8AC3E}">
        <p14:creationId xmlns:p14="http://schemas.microsoft.com/office/powerpoint/2010/main" val="36691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General SW/HW Verification Toolbox and Networking Examples</a:t>
            </a:r>
          </a:p>
        </p:txBody>
      </p:sp>
      <p:sp>
        <p:nvSpPr>
          <p:cNvPr id="4" name="Rounded Rectangle 3"/>
          <p:cNvSpPr/>
          <p:nvPr/>
        </p:nvSpPr>
        <p:spPr>
          <a:xfrm>
            <a:off x="914400" y="1635369"/>
            <a:ext cx="3121269" cy="81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Model Checking</a:t>
            </a:r>
          </a:p>
        </p:txBody>
      </p:sp>
      <p:sp>
        <p:nvSpPr>
          <p:cNvPr id="5" name="Rounded Rectangle 4"/>
          <p:cNvSpPr/>
          <p:nvPr/>
        </p:nvSpPr>
        <p:spPr>
          <a:xfrm>
            <a:off x="4571996" y="4428567"/>
            <a:ext cx="3121269" cy="8176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Program</a:t>
            </a:r>
          </a:p>
          <a:p>
            <a:pPr algn="ctr"/>
            <a:r>
              <a:rPr lang="en-US" sz="3200" dirty="0"/>
              <a:t>Verification</a:t>
            </a:r>
          </a:p>
        </p:txBody>
      </p:sp>
      <p:sp>
        <p:nvSpPr>
          <p:cNvPr id="6" name="Rounded Rectangle 5"/>
          <p:cNvSpPr/>
          <p:nvPr/>
        </p:nvSpPr>
        <p:spPr>
          <a:xfrm>
            <a:off x="4571998" y="1635369"/>
            <a:ext cx="3121269" cy="902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Abstract Interpretation</a:t>
            </a:r>
          </a:p>
        </p:txBody>
      </p:sp>
      <p:sp>
        <p:nvSpPr>
          <p:cNvPr id="7" name="Rounded Rectangle 6"/>
          <p:cNvSpPr/>
          <p:nvPr/>
        </p:nvSpPr>
        <p:spPr>
          <a:xfrm>
            <a:off x="4572000" y="3018691"/>
            <a:ext cx="3121269" cy="9026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Runtime Verification</a:t>
            </a:r>
          </a:p>
        </p:txBody>
      </p:sp>
      <p:sp>
        <p:nvSpPr>
          <p:cNvPr id="8" name="Rounded Rectangle 7"/>
          <p:cNvSpPr/>
          <p:nvPr/>
        </p:nvSpPr>
        <p:spPr>
          <a:xfrm>
            <a:off x="914399" y="4428564"/>
            <a:ext cx="3121269" cy="90267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Certified Development</a:t>
            </a:r>
          </a:p>
        </p:txBody>
      </p:sp>
      <p:sp>
        <p:nvSpPr>
          <p:cNvPr id="9" name="Rounded Rectangle 8"/>
          <p:cNvSpPr/>
          <p:nvPr/>
        </p:nvSpPr>
        <p:spPr>
          <a:xfrm>
            <a:off x="914399" y="5763964"/>
            <a:ext cx="3121269" cy="9026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Model Based Testing</a:t>
            </a:r>
          </a:p>
        </p:txBody>
      </p:sp>
      <p:sp>
        <p:nvSpPr>
          <p:cNvPr id="10" name="Rounded Rectangle 9"/>
          <p:cNvSpPr/>
          <p:nvPr/>
        </p:nvSpPr>
        <p:spPr>
          <a:xfrm>
            <a:off x="4571996" y="5761034"/>
            <a:ext cx="3121269" cy="9026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Model Based Development</a:t>
            </a:r>
          </a:p>
        </p:txBody>
      </p:sp>
      <p:sp>
        <p:nvSpPr>
          <p:cNvPr id="11" name="Rounded Rectangle 10"/>
          <p:cNvSpPr/>
          <p:nvPr/>
        </p:nvSpPr>
        <p:spPr>
          <a:xfrm>
            <a:off x="914400" y="3018691"/>
            <a:ext cx="3121269" cy="9026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Symbolic Execution</a:t>
            </a:r>
          </a:p>
        </p:txBody>
      </p:sp>
      <p:sp>
        <p:nvSpPr>
          <p:cNvPr id="3" name="TextBox 2"/>
          <p:cNvSpPr txBox="1"/>
          <p:nvPr/>
        </p:nvSpPr>
        <p:spPr>
          <a:xfrm>
            <a:off x="1247741" y="2453054"/>
            <a:ext cx="2454583" cy="369332"/>
          </a:xfrm>
          <a:prstGeom prst="rect">
            <a:avLst/>
          </a:prstGeom>
          <a:noFill/>
        </p:spPr>
        <p:txBody>
          <a:bodyPr wrap="none" rtlCol="0">
            <a:spAutoFit/>
          </a:bodyPr>
          <a:lstStyle/>
          <a:p>
            <a:r>
              <a:rPr lang="en-US" dirty="0"/>
              <a:t>(ex. Al-</a:t>
            </a:r>
            <a:r>
              <a:rPr lang="en-US" dirty="0" err="1"/>
              <a:t>Shaer</a:t>
            </a:r>
            <a:r>
              <a:rPr lang="en-US" dirty="0"/>
              <a:t> via CTL)</a:t>
            </a:r>
          </a:p>
        </p:txBody>
      </p:sp>
      <p:sp>
        <p:nvSpPr>
          <p:cNvPr id="12" name="TextBox 11"/>
          <p:cNvSpPr txBox="1"/>
          <p:nvPr/>
        </p:nvSpPr>
        <p:spPr>
          <a:xfrm>
            <a:off x="1798458" y="3842871"/>
            <a:ext cx="1184940" cy="369332"/>
          </a:xfrm>
          <a:prstGeom prst="rect">
            <a:avLst/>
          </a:prstGeom>
          <a:noFill/>
        </p:spPr>
        <p:txBody>
          <a:bodyPr wrap="none" rtlCol="0">
            <a:spAutoFit/>
          </a:bodyPr>
          <a:lstStyle/>
          <a:p>
            <a:r>
              <a:rPr lang="en-US" dirty="0"/>
              <a:t>(ex. HSA)</a:t>
            </a:r>
          </a:p>
        </p:txBody>
      </p:sp>
      <p:sp>
        <p:nvSpPr>
          <p:cNvPr id="13" name="TextBox 12"/>
          <p:cNvSpPr txBox="1"/>
          <p:nvPr/>
        </p:nvSpPr>
        <p:spPr>
          <a:xfrm>
            <a:off x="1247741" y="5331242"/>
            <a:ext cx="2230098" cy="369332"/>
          </a:xfrm>
          <a:prstGeom prst="rect">
            <a:avLst/>
          </a:prstGeom>
          <a:noFill/>
        </p:spPr>
        <p:txBody>
          <a:bodyPr wrap="none" rtlCol="0">
            <a:spAutoFit/>
          </a:bodyPr>
          <a:lstStyle/>
          <a:p>
            <a:r>
              <a:rPr lang="en-US" dirty="0"/>
              <a:t>(ex. </a:t>
            </a:r>
            <a:r>
              <a:rPr lang="en-US" dirty="0" err="1"/>
              <a:t>NetCore</a:t>
            </a:r>
            <a:r>
              <a:rPr lang="en-US" dirty="0"/>
              <a:t> -&gt; OF)</a:t>
            </a:r>
          </a:p>
        </p:txBody>
      </p:sp>
      <p:sp>
        <p:nvSpPr>
          <p:cNvPr id="14" name="TextBox 13"/>
          <p:cNvSpPr txBox="1"/>
          <p:nvPr/>
        </p:nvSpPr>
        <p:spPr>
          <a:xfrm>
            <a:off x="1544809" y="6632539"/>
            <a:ext cx="1988621" cy="369332"/>
          </a:xfrm>
          <a:prstGeom prst="rect">
            <a:avLst/>
          </a:prstGeom>
          <a:noFill/>
        </p:spPr>
        <p:txBody>
          <a:bodyPr wrap="none" rtlCol="0">
            <a:spAutoFit/>
          </a:bodyPr>
          <a:lstStyle/>
          <a:p>
            <a:r>
              <a:rPr lang="en-US" dirty="0"/>
              <a:t>(ex. ATPG, NICE)</a:t>
            </a:r>
          </a:p>
        </p:txBody>
      </p:sp>
      <p:sp>
        <p:nvSpPr>
          <p:cNvPr id="15" name="TextBox 14"/>
          <p:cNvSpPr txBox="1"/>
          <p:nvPr/>
        </p:nvSpPr>
        <p:spPr>
          <a:xfrm>
            <a:off x="5213605" y="2535851"/>
            <a:ext cx="595035" cy="369332"/>
          </a:xfrm>
          <a:prstGeom prst="rect">
            <a:avLst/>
          </a:prstGeom>
          <a:noFill/>
        </p:spPr>
        <p:txBody>
          <a:bodyPr wrap="none" rtlCol="0">
            <a:spAutoFit/>
          </a:bodyPr>
          <a:lstStyle/>
          <a:p>
            <a:r>
              <a:rPr lang="en-US" dirty="0"/>
              <a:t>(  ?)</a:t>
            </a:r>
          </a:p>
        </p:txBody>
      </p:sp>
      <p:sp>
        <p:nvSpPr>
          <p:cNvPr id="16" name="TextBox 15"/>
          <p:cNvSpPr txBox="1"/>
          <p:nvPr/>
        </p:nvSpPr>
        <p:spPr>
          <a:xfrm>
            <a:off x="5835112" y="3850211"/>
            <a:ext cx="1514132" cy="369332"/>
          </a:xfrm>
          <a:prstGeom prst="rect">
            <a:avLst/>
          </a:prstGeom>
          <a:noFill/>
        </p:spPr>
        <p:txBody>
          <a:bodyPr wrap="none" rtlCol="0">
            <a:spAutoFit/>
          </a:bodyPr>
          <a:lstStyle/>
          <a:p>
            <a:r>
              <a:rPr lang="en-US" dirty="0"/>
              <a:t>( e.g., ATPG)</a:t>
            </a:r>
          </a:p>
        </p:txBody>
      </p:sp>
      <p:sp>
        <p:nvSpPr>
          <p:cNvPr id="17" name="TextBox 16"/>
          <p:cNvSpPr txBox="1"/>
          <p:nvPr/>
        </p:nvSpPr>
        <p:spPr>
          <a:xfrm>
            <a:off x="5437909" y="5179644"/>
            <a:ext cx="1685141" cy="369332"/>
          </a:xfrm>
          <a:prstGeom prst="rect">
            <a:avLst/>
          </a:prstGeom>
          <a:noFill/>
        </p:spPr>
        <p:txBody>
          <a:bodyPr wrap="none" rtlCol="0">
            <a:spAutoFit/>
          </a:bodyPr>
          <a:lstStyle/>
          <a:p>
            <a:r>
              <a:rPr lang="en-US" dirty="0"/>
              <a:t>( e.g., </a:t>
            </a:r>
            <a:r>
              <a:rPr lang="en-US" dirty="0" err="1"/>
              <a:t>Vericon</a:t>
            </a:r>
            <a:r>
              <a:rPr lang="en-US" dirty="0"/>
              <a:t>)</a:t>
            </a:r>
          </a:p>
        </p:txBody>
      </p:sp>
      <p:sp>
        <p:nvSpPr>
          <p:cNvPr id="18" name="TextBox 17"/>
          <p:cNvSpPr txBox="1"/>
          <p:nvPr/>
        </p:nvSpPr>
        <p:spPr>
          <a:xfrm>
            <a:off x="7693265" y="6308711"/>
            <a:ext cx="595035"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1218624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Beware the Black Box</a:t>
            </a:r>
          </a:p>
        </p:txBody>
      </p:sp>
      <p:graphicFrame>
        <p:nvGraphicFramePr>
          <p:cNvPr id="5" name="Table 4"/>
          <p:cNvGraphicFramePr>
            <a:graphicFrameLocks noGrp="1"/>
          </p:cNvGraphicFramePr>
          <p:nvPr>
            <p:extLst/>
          </p:nvPr>
        </p:nvGraphicFramePr>
        <p:xfrm>
          <a:off x="1305953" y="1450038"/>
          <a:ext cx="6107414" cy="4584873"/>
        </p:xfrm>
        <a:graphic>
          <a:graphicData uri="http://schemas.openxmlformats.org/drawingml/2006/table">
            <a:tbl>
              <a:tblPr firstRow="1" bandRow="1">
                <a:tableStyleId>{5C22544A-7EE6-4342-B048-85BDC9FD1C3A}</a:tableStyleId>
              </a:tblPr>
              <a:tblGrid>
                <a:gridCol w="1277514">
                  <a:extLst>
                    <a:ext uri="{9D8B030D-6E8A-4147-A177-3AD203B41FA5}">
                      <a16:colId xmlns:a16="http://schemas.microsoft.com/office/drawing/2014/main" val="20000"/>
                    </a:ext>
                  </a:extLst>
                </a:gridCol>
                <a:gridCol w="1143039">
                  <a:extLst>
                    <a:ext uri="{9D8B030D-6E8A-4147-A177-3AD203B41FA5}">
                      <a16:colId xmlns:a16="http://schemas.microsoft.com/office/drawing/2014/main" val="20001"/>
                    </a:ext>
                  </a:extLst>
                </a:gridCol>
                <a:gridCol w="1243895">
                  <a:extLst>
                    <a:ext uri="{9D8B030D-6E8A-4147-A177-3AD203B41FA5}">
                      <a16:colId xmlns:a16="http://schemas.microsoft.com/office/drawing/2014/main" val="20002"/>
                    </a:ext>
                  </a:extLst>
                </a:gridCol>
                <a:gridCol w="1221483">
                  <a:extLst>
                    <a:ext uri="{9D8B030D-6E8A-4147-A177-3AD203B41FA5}">
                      <a16:colId xmlns:a16="http://schemas.microsoft.com/office/drawing/2014/main" val="20003"/>
                    </a:ext>
                  </a:extLst>
                </a:gridCol>
                <a:gridCol w="1221483">
                  <a:extLst>
                    <a:ext uri="{9D8B030D-6E8A-4147-A177-3AD203B41FA5}">
                      <a16:colId xmlns:a16="http://schemas.microsoft.com/office/drawing/2014/main" val="20004"/>
                    </a:ext>
                  </a:extLst>
                </a:gridCol>
              </a:tblGrid>
              <a:tr h="970853">
                <a:tc>
                  <a:txBody>
                    <a:bodyPr/>
                    <a:lstStyle/>
                    <a:p>
                      <a:endParaRPr lang="en-US" sz="1600" dirty="0"/>
                    </a:p>
                  </a:txBody>
                  <a:tcPr marL="80685" marR="80685" marT="40343" marB="40343" anchor="ctr"/>
                </a:tc>
                <a:tc>
                  <a:txBody>
                    <a:bodyPr/>
                    <a:lstStyle/>
                    <a:p>
                      <a:pPr algn="ctr"/>
                      <a:r>
                        <a:rPr lang="en-US" sz="1600" dirty="0"/>
                        <a:t>Model</a:t>
                      </a:r>
                    </a:p>
                    <a:p>
                      <a:pPr algn="ctr"/>
                      <a:r>
                        <a:rPr lang="en-US" sz="1600" dirty="0"/>
                        <a:t>Checker</a:t>
                      </a:r>
                    </a:p>
                  </a:txBody>
                  <a:tcPr marL="80685" marR="80685" marT="40343" marB="40343" anchor="ctr"/>
                </a:tc>
                <a:tc>
                  <a:txBody>
                    <a:bodyPr/>
                    <a:lstStyle/>
                    <a:p>
                      <a:pPr algn="ctr"/>
                      <a:r>
                        <a:rPr lang="en-US" sz="1600" dirty="0"/>
                        <a:t>SMT</a:t>
                      </a:r>
                      <a:r>
                        <a:rPr lang="en-US" sz="1600" baseline="0" dirty="0"/>
                        <a:t> All</a:t>
                      </a:r>
                    </a:p>
                    <a:p>
                      <a:pPr algn="ctr"/>
                      <a:r>
                        <a:rPr lang="en-US" sz="1600" baseline="0" dirty="0"/>
                        <a:t>Solutions</a:t>
                      </a:r>
                    </a:p>
                  </a:txBody>
                  <a:tcPr marL="80685" marR="80685" marT="40343" marB="40343" anchor="ctr"/>
                </a:tc>
                <a:tc>
                  <a:txBody>
                    <a:bodyPr/>
                    <a:lstStyle/>
                    <a:p>
                      <a:pPr algn="ctr"/>
                      <a:r>
                        <a:rPr lang="en-US" sz="1600" dirty="0"/>
                        <a:t>NoD</a:t>
                      </a:r>
                      <a:endParaRPr lang="en-US" sz="1600" baseline="0" dirty="0">
                        <a:solidFill>
                          <a:srgbClr val="7030A0"/>
                        </a:solidFill>
                      </a:endParaRPr>
                    </a:p>
                  </a:txBody>
                  <a:tcPr marL="80685" marR="80685" marT="40343" marB="40343" anchor="ctr">
                    <a:solidFill>
                      <a:schemeClr val="tx2"/>
                    </a:solidFill>
                  </a:tcPr>
                </a:tc>
                <a:tc>
                  <a:txBody>
                    <a:bodyPr/>
                    <a:lstStyle/>
                    <a:p>
                      <a:pPr algn="ctr"/>
                      <a:r>
                        <a:rPr lang="en-US" sz="1600" dirty="0"/>
                        <a:t>HSA</a:t>
                      </a:r>
                    </a:p>
                  </a:txBody>
                  <a:tcPr marL="80685" marR="80685" marT="40343" marB="40343" anchor="ctr"/>
                </a:tc>
                <a:extLst>
                  <a:ext uri="{0D108BD9-81ED-4DB2-BD59-A6C34878D82A}">
                    <a16:rowId xmlns:a16="http://schemas.microsoft.com/office/drawing/2014/main" val="10000"/>
                  </a:ext>
                </a:extLst>
              </a:tr>
              <a:tr h="722804">
                <a:tc>
                  <a:txBody>
                    <a:bodyPr/>
                    <a:lstStyle/>
                    <a:p>
                      <a:r>
                        <a:rPr lang="en-US" sz="1600" dirty="0"/>
                        <a:t>Stanford </a:t>
                      </a:r>
                      <a:r>
                        <a:rPr lang="en-US" sz="1600" dirty="0" err="1"/>
                        <a:t>Unreach</a:t>
                      </a:r>
                      <a:endParaRPr lang="en-US" sz="1600" dirty="0"/>
                    </a:p>
                  </a:txBody>
                  <a:tcPr marL="80685" marR="80685" marT="40343" marB="40343" anchor="ctr"/>
                </a:tc>
                <a:tc>
                  <a:txBody>
                    <a:bodyPr/>
                    <a:lstStyle/>
                    <a:p>
                      <a:pPr algn="ctr"/>
                      <a:r>
                        <a:rPr lang="en-US" sz="1600" dirty="0">
                          <a:solidFill>
                            <a:schemeClr val="tx1"/>
                          </a:solidFill>
                        </a:rPr>
                        <a:t>12.2</a:t>
                      </a:r>
                    </a:p>
                  </a:txBody>
                  <a:tcPr marL="80685" marR="80685" marT="40343" marB="40343" anchor="ctr"/>
                </a:tc>
                <a:tc>
                  <a:txBody>
                    <a:bodyPr/>
                    <a:lstStyle/>
                    <a:p>
                      <a:pPr algn="ctr"/>
                      <a:r>
                        <a:rPr lang="en-US" sz="1600" dirty="0"/>
                        <a:t>0.1</a:t>
                      </a:r>
                    </a:p>
                  </a:txBody>
                  <a:tcPr marL="80685" marR="80685" marT="40343" marB="40343" anchor="ctr"/>
                </a:tc>
                <a:tc>
                  <a:txBody>
                    <a:bodyPr/>
                    <a:lstStyle/>
                    <a:p>
                      <a:pPr algn="ctr"/>
                      <a:r>
                        <a:rPr lang="en-US" sz="1600" b="1" dirty="0">
                          <a:solidFill>
                            <a:schemeClr val="bg1"/>
                          </a:solidFill>
                        </a:rPr>
                        <a:t>2.1</a:t>
                      </a:r>
                    </a:p>
                  </a:txBody>
                  <a:tcPr marL="80685" marR="80685" marT="40343" marB="40343" anchor="ctr">
                    <a:solidFill>
                      <a:schemeClr val="tx2"/>
                    </a:solidFill>
                  </a:tcPr>
                </a:tc>
                <a:tc>
                  <a:txBody>
                    <a:bodyPr/>
                    <a:lstStyle/>
                    <a:p>
                      <a:pPr algn="ctr"/>
                      <a:r>
                        <a:rPr lang="en-US" sz="1600" dirty="0"/>
                        <a:t> 0.1</a:t>
                      </a:r>
                    </a:p>
                  </a:txBody>
                  <a:tcPr marL="80685" marR="80685" marT="40343" marB="40343" anchor="ctr"/>
                </a:tc>
                <a:extLst>
                  <a:ext uri="{0D108BD9-81ED-4DB2-BD59-A6C34878D82A}">
                    <a16:rowId xmlns:a16="http://schemas.microsoft.com/office/drawing/2014/main" val="10001"/>
                  </a:ext>
                </a:extLst>
              </a:tr>
              <a:tr h="722804">
                <a:tc>
                  <a:txBody>
                    <a:bodyPr/>
                    <a:lstStyle/>
                    <a:p>
                      <a:r>
                        <a:rPr lang="en-US" sz="1600" dirty="0"/>
                        <a:t>Stanford</a:t>
                      </a:r>
                    </a:p>
                    <a:p>
                      <a:r>
                        <a:rPr lang="en-US" sz="1600" dirty="0"/>
                        <a:t>Reachable</a:t>
                      </a:r>
                    </a:p>
                  </a:txBody>
                  <a:tcPr marL="80685" marR="80685" marT="40343" marB="40343" anchor="ctr"/>
                </a:tc>
                <a:tc>
                  <a:txBody>
                    <a:bodyPr/>
                    <a:lstStyle/>
                    <a:p>
                      <a:pPr algn="ctr"/>
                      <a:r>
                        <a:rPr lang="en-US" sz="1600" dirty="0"/>
                        <a:t>13.7</a:t>
                      </a:r>
                    </a:p>
                  </a:txBody>
                  <a:tcPr marL="80685" marR="80685" marT="40343" marB="40343" anchor="ctr"/>
                </a:tc>
                <a:tc>
                  <a:txBody>
                    <a:bodyPr/>
                    <a:lstStyle/>
                    <a:p>
                      <a:pPr algn="ctr"/>
                      <a:r>
                        <a:rPr lang="en-US" sz="1600" dirty="0">
                          <a:solidFill>
                            <a:schemeClr val="tx1"/>
                          </a:solidFill>
                        </a:rPr>
                        <a:t>1121</a:t>
                      </a:r>
                    </a:p>
                  </a:txBody>
                  <a:tcPr marL="80685" marR="80685" marT="40343" marB="40343" anchor="ctr"/>
                </a:tc>
                <a:tc>
                  <a:txBody>
                    <a:bodyPr/>
                    <a:lstStyle/>
                    <a:p>
                      <a:pPr algn="ctr"/>
                      <a:r>
                        <a:rPr lang="en-US" sz="1600" b="1" dirty="0">
                          <a:solidFill>
                            <a:schemeClr val="bg1"/>
                          </a:solidFill>
                        </a:rPr>
                        <a:t>5.9</a:t>
                      </a:r>
                    </a:p>
                  </a:txBody>
                  <a:tcPr marL="80685" marR="80685" marT="40343" marB="40343" anchor="ctr">
                    <a:solidFill>
                      <a:schemeClr val="tx2"/>
                    </a:solidFill>
                  </a:tcPr>
                </a:tc>
                <a:tc>
                  <a:txBody>
                    <a:bodyPr/>
                    <a:lstStyle/>
                    <a:p>
                      <a:pPr algn="ctr"/>
                      <a:r>
                        <a:rPr lang="en-US" sz="1600" dirty="0"/>
                        <a:t> 0.9</a:t>
                      </a:r>
                    </a:p>
                  </a:txBody>
                  <a:tcPr marL="80685" marR="80685" marT="40343" marB="40343" anchor="ctr"/>
                </a:tc>
                <a:extLst>
                  <a:ext uri="{0D108BD9-81ED-4DB2-BD59-A6C34878D82A}">
                    <a16:rowId xmlns:a16="http://schemas.microsoft.com/office/drawing/2014/main" val="10002"/>
                  </a:ext>
                </a:extLst>
              </a:tr>
              <a:tr h="722804">
                <a:tc>
                  <a:txBody>
                    <a:bodyPr/>
                    <a:lstStyle/>
                    <a:p>
                      <a:r>
                        <a:rPr lang="en-US" sz="1600" dirty="0"/>
                        <a:t>Stanford </a:t>
                      </a:r>
                    </a:p>
                    <a:p>
                      <a:r>
                        <a:rPr lang="en-US" sz="1600" dirty="0"/>
                        <a:t>Loop </a:t>
                      </a:r>
                    </a:p>
                  </a:txBody>
                  <a:tcPr marL="80685" marR="80685" marT="40343" marB="40343" anchor="ctr"/>
                </a:tc>
                <a:tc>
                  <a:txBody>
                    <a:bodyPr/>
                    <a:lstStyle/>
                    <a:p>
                      <a:pPr algn="ctr"/>
                      <a:r>
                        <a:rPr lang="en-US" sz="1600" dirty="0"/>
                        <a:t>11.7</a:t>
                      </a:r>
                    </a:p>
                  </a:txBody>
                  <a:tcPr marL="80685" marR="80685" marT="40343" marB="40343" anchor="ctr"/>
                </a:tc>
                <a:tc>
                  <a:txBody>
                    <a:bodyPr/>
                    <a:lstStyle/>
                    <a:p>
                      <a:pPr algn="ctr"/>
                      <a:r>
                        <a:rPr lang="en-US" sz="1600" dirty="0"/>
                        <a:t>290</a:t>
                      </a:r>
                    </a:p>
                  </a:txBody>
                  <a:tcPr marL="80685" marR="80685" marT="40343" marB="40343" anchor="ctr"/>
                </a:tc>
                <a:tc>
                  <a:txBody>
                    <a:bodyPr/>
                    <a:lstStyle/>
                    <a:p>
                      <a:pPr algn="ctr"/>
                      <a:r>
                        <a:rPr lang="en-US" sz="1600" b="1" dirty="0">
                          <a:solidFill>
                            <a:schemeClr val="bg1"/>
                          </a:solidFill>
                        </a:rPr>
                        <a:t>3.9</a:t>
                      </a:r>
                    </a:p>
                  </a:txBody>
                  <a:tcPr marL="80685" marR="80685" marT="40343" marB="40343" anchor="ctr">
                    <a:solidFill>
                      <a:schemeClr val="tx2"/>
                    </a:solidFill>
                  </a:tcPr>
                </a:tc>
                <a:tc>
                  <a:txBody>
                    <a:bodyPr/>
                    <a:lstStyle/>
                    <a:p>
                      <a:pPr algn="ctr"/>
                      <a:r>
                        <a:rPr lang="en-US" sz="1600" dirty="0"/>
                        <a:t>0.2</a:t>
                      </a:r>
                    </a:p>
                  </a:txBody>
                  <a:tcPr marL="80685" marR="80685" marT="40343" marB="40343" anchor="ctr"/>
                </a:tc>
                <a:extLst>
                  <a:ext uri="{0D108BD9-81ED-4DB2-BD59-A6C34878D82A}">
                    <a16:rowId xmlns:a16="http://schemas.microsoft.com/office/drawing/2014/main" val="10003"/>
                  </a:ext>
                </a:extLst>
              </a:tr>
              <a:tr h="722804">
                <a:tc>
                  <a:txBody>
                    <a:bodyPr/>
                    <a:lstStyle/>
                    <a:p>
                      <a:r>
                        <a:rPr lang="en-US" sz="1600" dirty="0"/>
                        <a:t>Cloud</a:t>
                      </a:r>
                    </a:p>
                  </a:txBody>
                  <a:tcPr marL="80685" marR="80685" marT="40343" marB="40343" anchor="ctr"/>
                </a:tc>
                <a:tc>
                  <a:txBody>
                    <a:bodyPr/>
                    <a:lstStyle/>
                    <a:p>
                      <a:pPr algn="ctr"/>
                      <a:r>
                        <a:rPr lang="en-US" sz="1600" dirty="0">
                          <a:solidFill>
                            <a:srgbClr val="FF0000"/>
                          </a:solidFill>
                        </a:rPr>
                        <a:t>Time out</a:t>
                      </a:r>
                    </a:p>
                  </a:txBody>
                  <a:tcPr marL="80685" marR="80685" marT="40343" marB="40343" anchor="ctr"/>
                </a:tc>
                <a:tc>
                  <a:txBody>
                    <a:bodyPr/>
                    <a:lstStyle/>
                    <a:p>
                      <a:pPr algn="ctr"/>
                      <a:r>
                        <a:rPr lang="en-US" sz="1600" dirty="0">
                          <a:solidFill>
                            <a:srgbClr val="FF0000"/>
                          </a:solidFill>
                        </a:rPr>
                        <a:t>Time out</a:t>
                      </a:r>
                    </a:p>
                  </a:txBody>
                  <a:tcPr marL="80685" marR="80685" marT="40343" marB="40343" anchor="ctr"/>
                </a:tc>
                <a:tc>
                  <a:txBody>
                    <a:bodyPr/>
                    <a:lstStyle/>
                    <a:p>
                      <a:pPr algn="ctr"/>
                      <a:r>
                        <a:rPr lang="en-US" sz="1600" b="1" dirty="0">
                          <a:solidFill>
                            <a:schemeClr val="bg1"/>
                          </a:solidFill>
                        </a:rPr>
                        <a:t>15.7</a:t>
                      </a:r>
                    </a:p>
                  </a:txBody>
                  <a:tcPr marL="80685" marR="80685" marT="40343" marB="40343" anchor="ctr">
                    <a:solidFill>
                      <a:schemeClr val="tx2"/>
                    </a:solidFill>
                  </a:tcPr>
                </a:tc>
                <a:tc>
                  <a:txBody>
                    <a:bodyPr/>
                    <a:lstStyle/>
                    <a:p>
                      <a:pPr algn="ctr"/>
                      <a:r>
                        <a:rPr lang="en-US" sz="1600" dirty="0"/>
                        <a:t>- </a:t>
                      </a:r>
                    </a:p>
                  </a:txBody>
                  <a:tcPr marL="80685" marR="80685" marT="40343" marB="40343" anchor="ctr"/>
                </a:tc>
                <a:extLst>
                  <a:ext uri="{0D108BD9-81ED-4DB2-BD59-A6C34878D82A}">
                    <a16:rowId xmlns:a16="http://schemas.microsoft.com/office/drawing/2014/main" val="10004"/>
                  </a:ext>
                </a:extLst>
              </a:tr>
              <a:tr h="722804">
                <a:tc>
                  <a:txBody>
                    <a:bodyPr/>
                    <a:lstStyle/>
                    <a:p>
                      <a:r>
                        <a:rPr lang="en-US" sz="1600" dirty="0"/>
                        <a:t>Cloud 2</a:t>
                      </a:r>
                    </a:p>
                  </a:txBody>
                  <a:tcPr marL="80685" marR="80685" marT="40343" marB="40343" anchor="ctr"/>
                </a:tc>
                <a:tc>
                  <a:txBody>
                    <a:bodyPr/>
                    <a:lstStyle/>
                    <a:p>
                      <a:pPr algn="ctr"/>
                      <a:r>
                        <a:rPr lang="en-US" sz="1600" dirty="0"/>
                        <a:t>8.5</a:t>
                      </a:r>
                    </a:p>
                  </a:txBody>
                  <a:tcPr marL="80685" marR="80685" marT="40343" marB="40343" anchor="ctr"/>
                </a:tc>
                <a:tc>
                  <a:txBody>
                    <a:bodyPr/>
                    <a:lstStyle/>
                    <a:p>
                      <a:pPr algn="ctr"/>
                      <a:r>
                        <a:rPr lang="en-US" sz="1600" dirty="0"/>
                        <a:t>Time out</a:t>
                      </a:r>
                    </a:p>
                  </a:txBody>
                  <a:tcPr marL="80685" marR="80685" marT="40343" marB="40343" anchor="ctr"/>
                </a:tc>
                <a:tc>
                  <a:txBody>
                    <a:bodyPr/>
                    <a:lstStyle/>
                    <a:p>
                      <a:pPr algn="ctr"/>
                      <a:r>
                        <a:rPr lang="en-US" sz="1600" b="1" dirty="0">
                          <a:solidFill>
                            <a:schemeClr val="bg1"/>
                          </a:solidFill>
                        </a:rPr>
                        <a:t>4.8</a:t>
                      </a:r>
                    </a:p>
                  </a:txBody>
                  <a:tcPr marL="80685" marR="80685" marT="40343" marB="40343" anchor="ctr">
                    <a:solidFill>
                      <a:schemeClr val="tx2"/>
                    </a:solidFill>
                  </a:tcPr>
                </a:tc>
                <a:tc>
                  <a:txBody>
                    <a:bodyPr/>
                    <a:lstStyle/>
                    <a:p>
                      <a:pPr algn="ctr"/>
                      <a:r>
                        <a:rPr lang="en-US" sz="1600" dirty="0"/>
                        <a:t>-</a:t>
                      </a:r>
                    </a:p>
                  </a:txBody>
                  <a:tcPr marL="80685" marR="80685" marT="40343" marB="40343" anchor="ctr"/>
                </a:tc>
                <a:extLst>
                  <a:ext uri="{0D108BD9-81ED-4DB2-BD59-A6C34878D82A}">
                    <a16:rowId xmlns:a16="http://schemas.microsoft.com/office/drawing/2014/main" val="10005"/>
                  </a:ext>
                </a:extLst>
              </a:tr>
            </a:tbl>
          </a:graphicData>
        </a:graphic>
      </p:graphicFrame>
      <p:sp>
        <p:nvSpPr>
          <p:cNvPr id="3" name="TextBox 2"/>
          <p:cNvSpPr txBox="1"/>
          <p:nvPr/>
        </p:nvSpPr>
        <p:spPr>
          <a:xfrm>
            <a:off x="3531756" y="1022838"/>
            <a:ext cx="2191129" cy="506985"/>
          </a:xfrm>
          <a:prstGeom prst="rect">
            <a:avLst/>
          </a:prstGeom>
          <a:noFill/>
        </p:spPr>
        <p:txBody>
          <a:bodyPr wrap="none" lIns="179300" tIns="143440" rIns="179300" bIns="143440" rtlCol="0">
            <a:spAutoFit/>
          </a:bodyPr>
          <a:lstStyle/>
          <a:p>
            <a:pPr>
              <a:lnSpc>
                <a:spcPct val="90000"/>
              </a:lnSpc>
              <a:spcAft>
                <a:spcPts val="588"/>
              </a:spcAft>
            </a:pPr>
            <a:r>
              <a:rPr lang="en-US" sz="1569" dirty="0">
                <a:gradFill>
                  <a:gsLst>
                    <a:gs pos="2917">
                      <a:schemeClr val="tx1"/>
                    </a:gs>
                    <a:gs pos="30000">
                      <a:schemeClr val="tx1"/>
                    </a:gs>
                  </a:gsLst>
                  <a:lin ang="5400000" scaled="0"/>
                </a:gradFill>
              </a:rPr>
              <a:t>Run time in seconds</a:t>
            </a:r>
          </a:p>
        </p:txBody>
      </p:sp>
      <p:sp>
        <p:nvSpPr>
          <p:cNvPr id="4" name="TextBox 3"/>
          <p:cNvSpPr txBox="1"/>
          <p:nvPr/>
        </p:nvSpPr>
        <p:spPr>
          <a:xfrm>
            <a:off x="3439391" y="6525491"/>
            <a:ext cx="184731" cy="369332"/>
          </a:xfrm>
          <a:prstGeom prst="rect">
            <a:avLst/>
          </a:prstGeom>
          <a:noFill/>
        </p:spPr>
        <p:txBody>
          <a:bodyPr wrap="none" rtlCol="0">
            <a:spAutoFit/>
          </a:bodyPr>
          <a:lstStyle/>
          <a:p>
            <a:endParaRPr lang="en-US" dirty="0"/>
          </a:p>
        </p:txBody>
      </p:sp>
      <p:sp>
        <p:nvSpPr>
          <p:cNvPr id="6" name="TextBox 5"/>
          <p:cNvSpPr txBox="1"/>
          <p:nvPr/>
        </p:nvSpPr>
        <p:spPr>
          <a:xfrm>
            <a:off x="1724891" y="6202325"/>
            <a:ext cx="6182591" cy="646331"/>
          </a:xfrm>
          <a:prstGeom prst="rect">
            <a:avLst/>
          </a:prstGeom>
          <a:noFill/>
        </p:spPr>
        <p:txBody>
          <a:bodyPr wrap="square" rtlCol="0">
            <a:spAutoFit/>
          </a:bodyPr>
          <a:lstStyle/>
          <a:p>
            <a:r>
              <a:rPr lang="en-US" dirty="0">
                <a:solidFill>
                  <a:srgbClr val="0070C0"/>
                </a:solidFill>
              </a:rPr>
              <a:t>Expressivity-run time tradeoff between hand-crafted code</a:t>
            </a:r>
          </a:p>
          <a:p>
            <a:r>
              <a:rPr lang="en-US" dirty="0">
                <a:solidFill>
                  <a:srgbClr val="0070C0"/>
                </a:solidFill>
              </a:rPr>
              <a:t>and leveraging existing code</a:t>
            </a:r>
          </a:p>
        </p:txBody>
      </p:sp>
    </p:spTree>
    <p:extLst>
      <p:ext uri="{BB962C8B-B14F-4D97-AF65-F5344CB8AC3E}">
        <p14:creationId xmlns:p14="http://schemas.microsoft.com/office/powerpoint/2010/main" val="39329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Why? Look at Networks today</a:t>
            </a:r>
          </a:p>
        </p:txBody>
      </p:sp>
      <p:sp>
        <p:nvSpPr>
          <p:cNvPr id="5" name="Rectangle 4"/>
          <p:cNvSpPr/>
          <p:nvPr/>
        </p:nvSpPr>
        <p:spPr>
          <a:xfrm>
            <a:off x="2892056" y="1417638"/>
            <a:ext cx="2211572" cy="14353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1286540" y="2005937"/>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103628" y="1607251"/>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103628" y="2482664"/>
            <a:ext cx="160551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67486" y="1546446"/>
            <a:ext cx="2146675" cy="369332"/>
          </a:xfrm>
          <a:prstGeom prst="rect">
            <a:avLst/>
          </a:prstGeom>
          <a:noFill/>
          <a:ln>
            <a:solidFill>
              <a:srgbClr val="00B0F0"/>
            </a:solidFill>
          </a:ln>
        </p:spPr>
        <p:txBody>
          <a:bodyPr wrap="square" rtlCol="0">
            <a:spAutoFit/>
          </a:bodyPr>
          <a:lstStyle/>
          <a:p>
            <a:r>
              <a:rPr lang="en-US" dirty="0"/>
              <a:t>           1001</a:t>
            </a:r>
          </a:p>
        </p:txBody>
      </p:sp>
      <p:sp>
        <p:nvSpPr>
          <p:cNvPr id="15" name="TextBox 14"/>
          <p:cNvSpPr txBox="1"/>
          <p:nvPr/>
        </p:nvSpPr>
        <p:spPr>
          <a:xfrm>
            <a:off x="5165973" y="1232972"/>
            <a:ext cx="420308" cy="369332"/>
          </a:xfrm>
          <a:prstGeom prst="rect">
            <a:avLst/>
          </a:prstGeom>
          <a:noFill/>
        </p:spPr>
        <p:txBody>
          <a:bodyPr wrap="none" rtlCol="0">
            <a:spAutoFit/>
          </a:bodyPr>
          <a:lstStyle/>
          <a:p>
            <a:r>
              <a:rPr lang="en-US" dirty="0"/>
              <a:t>P1</a:t>
            </a:r>
          </a:p>
        </p:txBody>
      </p:sp>
      <p:sp>
        <p:nvSpPr>
          <p:cNvPr id="16" name="TextBox 15"/>
          <p:cNvSpPr txBox="1"/>
          <p:nvPr/>
        </p:nvSpPr>
        <p:spPr>
          <a:xfrm>
            <a:off x="5165973" y="2483994"/>
            <a:ext cx="420308" cy="369332"/>
          </a:xfrm>
          <a:prstGeom prst="rect">
            <a:avLst/>
          </a:prstGeom>
          <a:noFill/>
        </p:spPr>
        <p:txBody>
          <a:bodyPr wrap="none" rtlCol="0">
            <a:spAutoFit/>
          </a:bodyPr>
          <a:lstStyle/>
          <a:p>
            <a:r>
              <a:rPr lang="en-US" dirty="0"/>
              <a:t>P2</a:t>
            </a:r>
          </a:p>
        </p:txBody>
      </p:sp>
      <p:sp>
        <p:nvSpPr>
          <p:cNvPr id="18" name="TextBox 17"/>
          <p:cNvSpPr txBox="1"/>
          <p:nvPr/>
        </p:nvSpPr>
        <p:spPr>
          <a:xfrm>
            <a:off x="3651861" y="1612532"/>
            <a:ext cx="1387168" cy="646331"/>
          </a:xfrm>
          <a:prstGeom prst="rect">
            <a:avLst/>
          </a:prstGeom>
          <a:noFill/>
          <a:ln>
            <a:solidFill>
              <a:schemeClr val="tx1"/>
            </a:solidFill>
          </a:ln>
        </p:spPr>
        <p:txBody>
          <a:bodyPr wrap="square" rtlCol="0">
            <a:spAutoFit/>
          </a:bodyPr>
          <a:lstStyle/>
          <a:p>
            <a:r>
              <a:rPr lang="en-US" dirty="0"/>
              <a:t> 10*</a:t>
            </a:r>
            <a:r>
              <a:rPr lang="en-US" dirty="0">
                <a:sym typeface="Wingdings" panose="05000000000000000000" pitchFamily="2" charset="2"/>
              </a:rPr>
              <a:t> P1</a:t>
            </a:r>
          </a:p>
          <a:p>
            <a:r>
              <a:rPr lang="en-US" dirty="0">
                <a:sym typeface="Wingdings" panose="05000000000000000000" pitchFamily="2" charset="2"/>
              </a:rPr>
              <a:t>  1*  P2</a:t>
            </a:r>
            <a:endParaRPr lang="en-US" dirty="0"/>
          </a:p>
        </p:txBody>
      </p:sp>
      <p:sp>
        <p:nvSpPr>
          <p:cNvPr id="19" name="TextBox 18"/>
          <p:cNvSpPr txBox="1"/>
          <p:nvPr/>
        </p:nvSpPr>
        <p:spPr>
          <a:xfrm>
            <a:off x="4621566" y="1612532"/>
            <a:ext cx="478016" cy="369332"/>
          </a:xfrm>
          <a:prstGeom prst="rect">
            <a:avLst/>
          </a:prstGeom>
          <a:noFill/>
        </p:spPr>
        <p:txBody>
          <a:bodyPr wrap="none" rtlCol="0">
            <a:spAutoFit/>
          </a:bodyPr>
          <a:lstStyle/>
          <a:p>
            <a:r>
              <a:rPr lang="en-US" dirty="0"/>
              <a:t>,P2</a:t>
            </a:r>
          </a:p>
        </p:txBody>
      </p:sp>
      <p:sp>
        <p:nvSpPr>
          <p:cNvPr id="20" name="TextBox 19"/>
          <p:cNvSpPr txBox="1"/>
          <p:nvPr/>
        </p:nvSpPr>
        <p:spPr>
          <a:xfrm>
            <a:off x="1286540" y="1559367"/>
            <a:ext cx="543739" cy="369332"/>
          </a:xfrm>
          <a:prstGeom prst="rect">
            <a:avLst/>
          </a:prstGeom>
          <a:noFill/>
        </p:spPr>
        <p:txBody>
          <a:bodyPr wrap="none" rtlCol="0">
            <a:spAutoFit/>
          </a:bodyPr>
          <a:lstStyle/>
          <a:p>
            <a:r>
              <a:rPr lang="en-US" dirty="0"/>
              <a:t>SQL</a:t>
            </a:r>
          </a:p>
        </p:txBody>
      </p:sp>
      <p:sp>
        <p:nvSpPr>
          <p:cNvPr id="21" name="TextBox 20"/>
          <p:cNvSpPr txBox="1"/>
          <p:nvPr/>
        </p:nvSpPr>
        <p:spPr>
          <a:xfrm>
            <a:off x="3805823" y="2351048"/>
            <a:ext cx="1142149" cy="646331"/>
          </a:xfrm>
          <a:prstGeom prst="rect">
            <a:avLst/>
          </a:prstGeom>
          <a:noFill/>
          <a:ln>
            <a:solidFill>
              <a:srgbClr val="FF0000"/>
            </a:solidFill>
          </a:ln>
        </p:spPr>
        <p:txBody>
          <a:bodyPr wrap="square" rtlCol="0">
            <a:spAutoFit/>
          </a:bodyPr>
          <a:lstStyle/>
          <a:p>
            <a:r>
              <a:rPr lang="en-US" dirty="0"/>
              <a:t>Drop SQL</a:t>
            </a:r>
          </a:p>
        </p:txBody>
      </p:sp>
      <p:sp>
        <p:nvSpPr>
          <p:cNvPr id="24" name="TextBox 23"/>
          <p:cNvSpPr txBox="1"/>
          <p:nvPr/>
        </p:nvSpPr>
        <p:spPr>
          <a:xfrm>
            <a:off x="3433215" y="2945218"/>
            <a:ext cx="1588897" cy="369332"/>
          </a:xfrm>
          <a:prstGeom prst="rect">
            <a:avLst/>
          </a:prstGeom>
          <a:noFill/>
        </p:spPr>
        <p:txBody>
          <a:bodyPr wrap="none" rtlCol="0">
            <a:spAutoFit/>
          </a:bodyPr>
          <a:lstStyle/>
          <a:p>
            <a:r>
              <a:rPr lang="en-US" dirty="0"/>
              <a:t>Load balancing</a:t>
            </a:r>
          </a:p>
        </p:txBody>
      </p:sp>
      <p:sp>
        <p:nvSpPr>
          <p:cNvPr id="25" name="TextBox 24"/>
          <p:cNvSpPr txBox="1"/>
          <p:nvPr/>
        </p:nvSpPr>
        <p:spPr>
          <a:xfrm>
            <a:off x="5536662" y="2916495"/>
            <a:ext cx="2648033" cy="369332"/>
          </a:xfrm>
          <a:prstGeom prst="rect">
            <a:avLst/>
          </a:prstGeom>
          <a:noFill/>
        </p:spPr>
        <p:txBody>
          <a:bodyPr wrap="none" rtlCol="0">
            <a:spAutoFit/>
          </a:bodyPr>
          <a:lstStyle/>
          <a:p>
            <a:r>
              <a:rPr lang="en-US" dirty="0"/>
              <a:t>Access Control Lists (ACLs)</a:t>
            </a:r>
          </a:p>
        </p:txBody>
      </p:sp>
      <p:sp>
        <p:nvSpPr>
          <p:cNvPr id="26" name="Content Placeholder 2"/>
          <p:cNvSpPr txBox="1">
            <a:spLocks/>
          </p:cNvSpPr>
          <p:nvPr/>
        </p:nvSpPr>
        <p:spPr>
          <a:xfrm>
            <a:off x="660643" y="3790508"/>
            <a:ext cx="7611487" cy="2520162"/>
          </a:xfrm>
          <a:prstGeom prst="rect">
            <a:avLst/>
          </a:prstGeom>
        </p:spPr>
        <p:txBody>
          <a:bodyPr>
            <a:normAutofit/>
          </a:bodyPr>
          <a:lstStyle>
            <a:lvl1pPr marL="342900" indent="-342900" algn="l" defTabSz="457200" rtl="0" eaLnBrk="1" latinLnBrk="0" hangingPunct="1">
              <a:spcBef>
                <a:spcPct val="20000"/>
              </a:spcBef>
              <a:buSzPct val="100000"/>
              <a:buFont typeface="Arial"/>
              <a:buChar char="•"/>
              <a:defRPr sz="3200" kern="1200">
                <a:solidFill>
                  <a:schemeClr val="tx1"/>
                </a:solidFill>
                <a:latin typeface="+mj-lt"/>
                <a:ea typeface="+mn-ea"/>
                <a:cs typeface="+mn-cs"/>
              </a:defRPr>
            </a:lvl1pPr>
            <a:lvl2pPr marL="742950" indent="-285750" algn="l" defTabSz="457200" rtl="0" eaLnBrk="1" latinLnBrk="0" hangingPunct="1">
              <a:spcBef>
                <a:spcPct val="20000"/>
              </a:spcBef>
              <a:buSzPct val="63000"/>
              <a:buFont typeface="Courier New"/>
              <a:buChar char="o"/>
              <a:defRPr sz="2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0070C0"/>
                </a:solidFill>
              </a:rPr>
              <a:t>Multiple Protocols: </a:t>
            </a:r>
            <a:r>
              <a:rPr lang="en-US" sz="2400" dirty="0"/>
              <a:t>6000 RFCs (MPLS, GRE . . .)</a:t>
            </a:r>
          </a:p>
          <a:p>
            <a:r>
              <a:rPr lang="en-US" sz="2400" dirty="0">
                <a:solidFill>
                  <a:srgbClr val="0070C0"/>
                </a:solidFill>
              </a:rPr>
              <a:t>Multiple Vendors: </a:t>
            </a:r>
            <a:r>
              <a:rPr lang="en-US" sz="2400" dirty="0"/>
              <a:t>Broadcom, Arista, Cisco, . . .</a:t>
            </a:r>
          </a:p>
          <a:p>
            <a:r>
              <a:rPr lang="en-US" sz="2400" dirty="0">
                <a:solidFill>
                  <a:srgbClr val="0070C0"/>
                </a:solidFill>
              </a:rPr>
              <a:t>Manual Configurations: </a:t>
            </a:r>
            <a:r>
              <a:rPr lang="en-US" sz="2400" dirty="0"/>
              <a:t>Additional  arcane programs  kept working by “masters of complexity” (</a:t>
            </a:r>
            <a:r>
              <a:rPr lang="en-US" sz="2400" dirty="0" err="1"/>
              <a:t>Shenker</a:t>
            </a:r>
            <a:r>
              <a:rPr lang="en-US" sz="2400" dirty="0"/>
              <a:t>)</a:t>
            </a:r>
          </a:p>
          <a:p>
            <a:r>
              <a:rPr lang="en-US" sz="2400" dirty="0">
                <a:solidFill>
                  <a:srgbClr val="0070C0"/>
                </a:solidFill>
              </a:rPr>
              <a:t>Crude tools: </a:t>
            </a:r>
            <a:r>
              <a:rPr lang="en-US" sz="2400" dirty="0"/>
              <a:t>SNMP,  </a:t>
            </a:r>
            <a:r>
              <a:rPr lang="en-US" sz="2400" dirty="0" err="1"/>
              <a:t>NetFlow</a:t>
            </a:r>
            <a:r>
              <a:rPr lang="en-US" sz="2400" dirty="0"/>
              <a:t>, </a:t>
            </a:r>
            <a:r>
              <a:rPr lang="en-US" sz="2400" dirty="0" err="1"/>
              <a:t>TraceRoute</a:t>
            </a:r>
            <a:r>
              <a:rPr lang="en-US" sz="2400" dirty="0"/>
              <a:t>, . . .</a:t>
            </a:r>
          </a:p>
          <a:p>
            <a:endParaRPr lang="en-US" sz="2400" dirty="0"/>
          </a:p>
        </p:txBody>
      </p:sp>
    </p:spTree>
    <p:extLst>
      <p:ext uri="{BB962C8B-B14F-4D97-AF65-F5344CB8AC3E}">
        <p14:creationId xmlns:p14="http://schemas.microsoft.com/office/powerpoint/2010/main" val="11887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p:bldP spid="25"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Data Plane versus Control Plane</a:t>
            </a:r>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008418" y="237951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91345" y="3976255"/>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91044" cy="111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p:cNvCxnSpPr>
          <p:nvPr/>
        </p:nvCxnSpPr>
        <p:spPr>
          <a:xfrm flipV="1">
            <a:off x="4572000" y="3356264"/>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81353"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3"/>
            <a:endCxn id="13" idx="2"/>
          </p:cNvCxnSpPr>
          <p:nvPr/>
        </p:nvCxnSpPr>
        <p:spPr>
          <a:xfrm flipV="1">
            <a:off x="6089073" y="2857501"/>
            <a:ext cx="59228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48943" y="1871734"/>
            <a:ext cx="1326004" cy="646331"/>
          </a:xfrm>
          <a:prstGeom prst="rect">
            <a:avLst/>
          </a:prstGeom>
          <a:noFill/>
        </p:spPr>
        <p:txBody>
          <a:bodyPr wrap="none" rtlCol="0">
            <a:spAutoFit/>
          </a:bodyPr>
          <a:lstStyle/>
          <a:p>
            <a:r>
              <a:rPr lang="en-US" dirty="0"/>
              <a:t>1.2.*</a:t>
            </a:r>
          </a:p>
          <a:p>
            <a:r>
              <a:rPr lang="en-US" dirty="0"/>
              <a:t>Accounting</a:t>
            </a:r>
          </a:p>
        </p:txBody>
      </p:sp>
      <p:sp>
        <p:nvSpPr>
          <p:cNvPr id="19" name="TextBox 18"/>
          <p:cNvSpPr txBox="1"/>
          <p:nvPr/>
        </p:nvSpPr>
        <p:spPr>
          <a:xfrm>
            <a:off x="225992" y="1800008"/>
            <a:ext cx="1415772" cy="646331"/>
          </a:xfrm>
          <a:prstGeom prst="rect">
            <a:avLst/>
          </a:prstGeom>
          <a:noFill/>
        </p:spPr>
        <p:txBody>
          <a:bodyPr wrap="none" rtlCol="0">
            <a:spAutoFit/>
          </a:bodyPr>
          <a:lstStyle/>
          <a:p>
            <a:r>
              <a:rPr lang="en-US" dirty="0"/>
              <a:t>1.8.*</a:t>
            </a:r>
          </a:p>
          <a:p>
            <a:r>
              <a:rPr lang="en-US" dirty="0"/>
              <a:t>Engineering</a:t>
            </a:r>
          </a:p>
        </p:txBody>
      </p:sp>
      <p:sp>
        <p:nvSpPr>
          <p:cNvPr id="20" name="TextBox 19"/>
          <p:cNvSpPr txBox="1"/>
          <p:nvPr/>
        </p:nvSpPr>
        <p:spPr>
          <a:xfrm>
            <a:off x="2362335" y="2492910"/>
            <a:ext cx="659155" cy="369332"/>
          </a:xfrm>
          <a:prstGeom prst="rect">
            <a:avLst/>
          </a:prstGeom>
          <a:noFill/>
        </p:spPr>
        <p:txBody>
          <a:bodyPr wrap="none" rtlCol="0">
            <a:spAutoFit/>
          </a:bodyPr>
          <a:lstStyle/>
          <a:p>
            <a:r>
              <a:rPr lang="en-US" dirty="0"/>
              <a:t>1.8.*</a:t>
            </a:r>
          </a:p>
        </p:txBody>
      </p:sp>
      <p:cxnSp>
        <p:nvCxnSpPr>
          <p:cNvPr id="24" name="Straight Arrow Connector 23"/>
          <p:cNvCxnSpPr>
            <a:stCxn id="20" idx="3"/>
          </p:cNvCxnSpPr>
          <p:nvPr/>
        </p:nvCxnSpPr>
        <p:spPr>
          <a:xfrm flipV="1">
            <a:off x="3021490" y="2672835"/>
            <a:ext cx="355556" cy="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62066" y="2511322"/>
            <a:ext cx="659155" cy="369332"/>
          </a:xfrm>
          <a:prstGeom prst="rect">
            <a:avLst/>
          </a:prstGeom>
          <a:noFill/>
        </p:spPr>
        <p:txBody>
          <a:bodyPr wrap="none" rtlCol="0">
            <a:spAutoFit/>
          </a:bodyPr>
          <a:lstStyle/>
          <a:p>
            <a:r>
              <a:rPr lang="en-US" dirty="0"/>
              <a:t>1.8.*</a:t>
            </a:r>
          </a:p>
        </p:txBody>
      </p:sp>
      <p:cxnSp>
        <p:nvCxnSpPr>
          <p:cNvPr id="26" name="Straight Arrow Connector 25"/>
          <p:cNvCxnSpPr>
            <a:stCxn id="25" idx="3"/>
          </p:cNvCxnSpPr>
          <p:nvPr/>
        </p:nvCxnSpPr>
        <p:spPr>
          <a:xfrm flipV="1">
            <a:off x="6221221" y="2691247"/>
            <a:ext cx="355556" cy="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99343" y="4262602"/>
            <a:ext cx="659155" cy="369332"/>
          </a:xfrm>
          <a:prstGeom prst="rect">
            <a:avLst/>
          </a:prstGeom>
          <a:noFill/>
        </p:spPr>
        <p:txBody>
          <a:bodyPr wrap="none" rtlCol="0">
            <a:spAutoFit/>
          </a:bodyPr>
          <a:lstStyle/>
          <a:p>
            <a:r>
              <a:rPr lang="en-US" dirty="0"/>
              <a:t>1.8.*</a:t>
            </a:r>
          </a:p>
        </p:txBody>
      </p:sp>
      <p:cxnSp>
        <p:nvCxnSpPr>
          <p:cNvPr id="29" name="Straight Arrow Connector 28"/>
          <p:cNvCxnSpPr>
            <a:stCxn id="27" idx="3"/>
          </p:cNvCxnSpPr>
          <p:nvPr/>
        </p:nvCxnSpPr>
        <p:spPr>
          <a:xfrm flipV="1">
            <a:off x="4458498" y="4108841"/>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77673" y="2635920"/>
            <a:ext cx="502493" cy="5241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948548" y="2599016"/>
            <a:ext cx="451603" cy="5979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59973" y="2975356"/>
            <a:ext cx="659155" cy="369332"/>
          </a:xfrm>
          <a:prstGeom prst="rect">
            <a:avLst/>
          </a:prstGeom>
          <a:noFill/>
        </p:spPr>
        <p:txBody>
          <a:bodyPr wrap="none" rtlCol="0">
            <a:spAutoFit/>
          </a:bodyPr>
          <a:lstStyle/>
          <a:p>
            <a:r>
              <a:rPr lang="en-US" dirty="0">
                <a:solidFill>
                  <a:srgbClr val="FF0000"/>
                </a:solidFill>
              </a:rPr>
              <a:t>1.8.*</a:t>
            </a:r>
          </a:p>
        </p:txBody>
      </p:sp>
      <p:cxnSp>
        <p:nvCxnSpPr>
          <p:cNvPr id="41" name="Straight Arrow Connector 40"/>
          <p:cNvCxnSpPr/>
          <p:nvPr/>
        </p:nvCxnSpPr>
        <p:spPr>
          <a:xfrm>
            <a:off x="2209933" y="3429048"/>
            <a:ext cx="324650" cy="3758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5133109"/>
            <a:ext cx="83646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rPr>
              <a:t>Data Plane (DP)</a:t>
            </a:r>
            <a:r>
              <a:rPr lang="en-US" dirty="0"/>
              <a:t>: Collection of forwarding tables and logic that forward data packets</a:t>
            </a:r>
          </a:p>
          <a:p>
            <a:pPr marL="285750" indent="-285750">
              <a:buFont typeface="Arial" panose="020B0604020202020204" pitchFamily="34" charset="0"/>
              <a:buChar char="•"/>
            </a:pPr>
            <a:r>
              <a:rPr lang="en-US" dirty="0">
                <a:solidFill>
                  <a:srgbClr val="FF0000"/>
                </a:solidFill>
              </a:rPr>
              <a:t>Control Plane (CP): </a:t>
            </a:r>
            <a:r>
              <a:rPr lang="en-US" dirty="0"/>
              <a:t>Program that takes topology and failed links into account to build forwarding tables for data plane</a:t>
            </a:r>
          </a:p>
          <a:p>
            <a:pPr marL="285750" indent="-285750">
              <a:buFont typeface="Arial" panose="020B0604020202020204" pitchFamily="34" charset="0"/>
              <a:buChar char="•"/>
            </a:pPr>
            <a:r>
              <a:rPr lang="en-US" dirty="0">
                <a:solidFill>
                  <a:srgbClr val="0070C0"/>
                </a:solidFill>
              </a:rPr>
              <a:t>Existing vs SDN: </a:t>
            </a:r>
            <a:r>
              <a:rPr lang="en-US" dirty="0">
                <a:solidFill>
                  <a:srgbClr val="FF0000"/>
                </a:solidFill>
              </a:rPr>
              <a:t>CP</a:t>
            </a:r>
            <a:r>
              <a:rPr lang="en-US" dirty="0"/>
              <a:t> distributed in routers (OSPF, BGP) or centralized (SDN) </a:t>
            </a:r>
          </a:p>
        </p:txBody>
      </p:sp>
    </p:spTree>
    <p:extLst>
      <p:ext uri="{BB962C8B-B14F-4D97-AF65-F5344CB8AC3E}">
        <p14:creationId xmlns:p14="http://schemas.microsoft.com/office/powerpoint/2010/main" val="374704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Verification Tasks </a:t>
            </a:r>
            <a:r>
              <a:rPr lang="en-US" sz="4000" dirty="0"/>
              <a:t>[Fayazbakhsh 15]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7638"/>
                <a:ext cx="8686800" cy="4707082"/>
              </a:xfrm>
            </p:spPr>
            <p:txBody>
              <a:bodyPr/>
              <a:lstStyle/>
              <a:p>
                <a:pPr marL="0" indent="0">
                  <a:buNone/>
                </a:pPr>
                <a:r>
                  <a:rPr lang="en-US" dirty="0"/>
                  <a:t>Program types:</a:t>
                </a:r>
              </a:p>
              <a:p>
                <a:pPr lvl="1"/>
                <a14:m>
                  <m:oMath xmlns:m="http://schemas.openxmlformats.org/officeDocument/2006/math">
                    <m:r>
                      <a:rPr lang="en-US" i="1" dirty="0" smtClean="0">
                        <a:solidFill>
                          <a:srgbClr val="FF0000"/>
                        </a:solidFill>
                        <a:latin typeface="Cambria Math" panose="02040503050406030204" pitchFamily="18" charset="0"/>
                      </a:rPr>
                      <m:t>𝐶𝑜𝑛𝑡𝑟𝑜𝑙𝑃𝑙𝑎𝑛𝑒</m:t>
                    </m:r>
                    <m:r>
                      <a:rPr lang="en-US" i="1" dirty="0" smtClean="0">
                        <a:solidFill>
                          <a:srgbClr val="FF0000"/>
                        </a:solidFill>
                        <a:latin typeface="Cambria Math" panose="02040503050406030204" pitchFamily="18" charset="0"/>
                      </a:rPr>
                      <m:t>: </m:t>
                    </m:r>
                    <m:d>
                      <m:dPr>
                        <m:ctrlPr>
                          <a:rPr lang="en-US" i="1" dirty="0" smtClean="0">
                            <a:solidFill>
                              <a:srgbClr val="FF0000"/>
                            </a:solidFill>
                            <a:latin typeface="Cambria Math" panose="02040503050406030204" pitchFamily="18" charset="0"/>
                          </a:rPr>
                        </m:ctrlPr>
                      </m:dPr>
                      <m:e>
                        <m:r>
                          <a:rPr lang="en-US" i="1" dirty="0" err="1" smtClean="0">
                            <a:solidFill>
                              <a:srgbClr val="FF0000"/>
                            </a:solidFill>
                            <a:latin typeface="Cambria Math" panose="02040503050406030204" pitchFamily="18" charset="0"/>
                          </a:rPr>
                          <m:t>𝐶𝑜𝑛𝑓𝑖𝑔</m:t>
                        </m:r>
                        <m:r>
                          <a:rPr lang="en-US" b="0" i="1" dirty="0" smtClean="0">
                            <a:solidFill>
                              <a:srgbClr val="FF0000"/>
                            </a:solidFill>
                            <a:latin typeface="Cambria Math" panose="02040503050406030204" pitchFamily="18" charset="0"/>
                          </a:rPr>
                          <m:t>×</m:t>
                        </m:r>
                        <m:r>
                          <a:rPr lang="en-US" i="1" dirty="0" err="1" smtClean="0">
                            <a:solidFill>
                              <a:srgbClr val="FF0000"/>
                            </a:solidFill>
                            <a:latin typeface="Cambria Math" panose="02040503050406030204" pitchFamily="18" charset="0"/>
                          </a:rPr>
                          <m:t>𝐸𝑛𝑣</m:t>
                        </m:r>
                      </m:e>
                    </m:d>
                    <m:r>
                      <a:rPr lang="en-US" b="0"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sym typeface="Wingdings" panose="05000000000000000000" pitchFamily="2" charset="2"/>
                      </a:rPr>
                      <m:t> </m:t>
                    </m:r>
                    <m:r>
                      <a:rPr lang="en-US" i="1" dirty="0" smtClean="0">
                        <a:solidFill>
                          <a:srgbClr val="FF0000"/>
                        </a:solidFill>
                        <a:latin typeface="Cambria Math" panose="02040503050406030204" pitchFamily="18" charset="0"/>
                        <a:sym typeface="Wingdings" panose="05000000000000000000" pitchFamily="2" charset="2"/>
                      </a:rPr>
                      <m:t>𝐹𝐼𝐵</m:t>
                    </m:r>
                  </m:oMath>
                </a14:m>
                <a:endParaRPr lang="en-US" dirty="0">
                  <a:solidFill>
                    <a:srgbClr val="FF0000"/>
                  </a:solidFill>
                  <a:sym typeface="Wingdings" panose="05000000000000000000" pitchFamily="2" charset="2"/>
                </a:endParaRPr>
              </a:p>
              <a:p>
                <a:pPr lvl="1"/>
                <a14:m>
                  <m:oMath xmlns:m="http://schemas.openxmlformats.org/officeDocument/2006/math">
                    <m:r>
                      <a:rPr lang="en-US" i="1" dirty="0" smtClean="0">
                        <a:solidFill>
                          <a:srgbClr val="00B050"/>
                        </a:solidFill>
                        <a:latin typeface="Cambria Math" panose="02040503050406030204" pitchFamily="18" charset="0"/>
                        <a:sym typeface="Wingdings" panose="05000000000000000000" pitchFamily="2" charset="2"/>
                      </a:rPr>
                      <m:t>𝐷𝑎𝑡𝑎𝑃𝑙𝑎𝑛𝑒</m:t>
                    </m:r>
                    <m:r>
                      <a:rPr lang="en-US" i="1" dirty="0" smtClean="0">
                        <a:solidFill>
                          <a:srgbClr val="00B050"/>
                        </a:solidFill>
                        <a:latin typeface="Cambria Math" panose="02040503050406030204" pitchFamily="18" charset="0"/>
                        <a:sym typeface="Wingdings" panose="05000000000000000000" pitchFamily="2" charset="2"/>
                      </a:rPr>
                      <m:t>:      </m:t>
                    </m:r>
                    <m:d>
                      <m:dPr>
                        <m:ctrlPr>
                          <a:rPr lang="en-US" i="1" dirty="0" smtClean="0">
                            <a:solidFill>
                              <a:srgbClr val="00B050"/>
                            </a:solidFill>
                            <a:latin typeface="Cambria Math" panose="02040503050406030204" pitchFamily="18" charset="0"/>
                            <a:sym typeface="Wingdings" panose="05000000000000000000" pitchFamily="2" charset="2"/>
                          </a:rPr>
                        </m:ctrlPr>
                      </m:dPr>
                      <m:e>
                        <m:r>
                          <a:rPr lang="en-US" i="1" dirty="0" smtClean="0">
                            <a:solidFill>
                              <a:srgbClr val="00B050"/>
                            </a:solidFill>
                            <a:latin typeface="Cambria Math" panose="02040503050406030204" pitchFamily="18" charset="0"/>
                            <a:sym typeface="Wingdings" panose="05000000000000000000" pitchFamily="2" charset="2"/>
                          </a:rPr>
                          <m:t>𝐹𝐼𝐵</m:t>
                        </m:r>
                        <m:r>
                          <a:rPr lang="en-US" b="0" i="1" dirty="0" smtClean="0">
                            <a:solidFill>
                              <a:srgbClr val="00B050"/>
                            </a:solidFill>
                            <a:latin typeface="Cambria Math" panose="02040503050406030204" pitchFamily="18" charset="0"/>
                            <a:sym typeface="Wingdings" panose="05000000000000000000" pitchFamily="2" charset="2"/>
                          </a:rPr>
                          <m:t>×</m:t>
                        </m:r>
                        <m:r>
                          <a:rPr lang="en-US" i="1" dirty="0" smtClean="0">
                            <a:solidFill>
                              <a:srgbClr val="00B050"/>
                            </a:solidFill>
                            <a:latin typeface="Cambria Math" panose="02040503050406030204" pitchFamily="18" charset="0"/>
                            <a:sym typeface="Wingdings" panose="05000000000000000000" pitchFamily="2" charset="2"/>
                          </a:rPr>
                          <m:t>𝑃𝑎𝑐𝑘𝑒𝑡</m:t>
                        </m:r>
                      </m:e>
                    </m:d>
                    <m:r>
                      <a:rPr lang="en-US" b="0" i="1" dirty="0" smtClean="0">
                        <a:solidFill>
                          <a:srgbClr val="00B050"/>
                        </a:solidFill>
                        <a:latin typeface="Cambria Math" panose="02040503050406030204" pitchFamily="18" charset="0"/>
                        <a:sym typeface="Wingdings" panose="05000000000000000000" pitchFamily="2" charset="2"/>
                      </a:rPr>
                      <m:t>→</m:t>
                    </m:r>
                    <m:r>
                      <a:rPr lang="en-US" i="1" dirty="0" err="1" smtClean="0">
                        <a:solidFill>
                          <a:srgbClr val="00B050"/>
                        </a:solidFill>
                        <a:latin typeface="Cambria Math" panose="02040503050406030204" pitchFamily="18" charset="0"/>
                        <a:sym typeface="Wingdings" panose="05000000000000000000" pitchFamily="2" charset="2"/>
                      </a:rPr>
                      <m:t>𝐹𝑤𝑑𝑅𝑒𝑠𝑢𝑙𝑡</m:t>
                    </m:r>
                  </m:oMath>
                </a14:m>
                <a:endParaRPr lang="en-US" dirty="0">
                  <a:solidFill>
                    <a:srgbClr val="00B050"/>
                  </a:solidFill>
                </a:endParaRPr>
              </a:p>
              <a:p>
                <a:pPr marL="0" indent="0">
                  <a:buNone/>
                </a:pPr>
                <a:endParaRPr lang="en-US" dirty="0">
                  <a:solidFill>
                    <a:srgbClr val="00B050"/>
                  </a:solidFill>
                </a:endParaRPr>
              </a:p>
              <a:p>
                <a:pPr marL="0" indent="0">
                  <a:buNone/>
                </a:pPr>
                <a:r>
                  <a:rPr lang="en-US" dirty="0">
                    <a:solidFill>
                      <a:srgbClr val="00B050"/>
                    </a:solidFill>
                  </a:rPr>
                  <a:t>DP tasks for fixed snapshot of FIBS </a:t>
                </a:r>
                <a14:m>
                  <m:oMath xmlns:m="http://schemas.openxmlformats.org/officeDocument/2006/math">
                    <m:r>
                      <a:rPr lang="en-US" i="1" dirty="0" smtClean="0">
                        <a:solidFill>
                          <a:srgbClr val="00B050"/>
                        </a:solidFill>
                        <a:latin typeface="Cambria Math" panose="02040503050406030204" pitchFamily="18" charset="0"/>
                      </a:rPr>
                      <m:t>𝑓</m:t>
                    </m:r>
                  </m:oMath>
                </a14:m>
                <a:endParaRPr lang="en-US" i="1" dirty="0">
                  <a:solidFill>
                    <a:srgbClr val="00B050"/>
                  </a:solidFill>
                  <a:latin typeface="Cambria Math" panose="02040503050406030204" pitchFamily="18" charset="0"/>
                </a:endParaRPr>
              </a:p>
              <a:p>
                <a:pPr marL="0" indent="0">
                  <a:buNone/>
                </a:pPr>
                <a:r>
                  <a:rPr lang="en-US" dirty="0"/>
                  <a:t>	</a:t>
                </a:r>
                <a14:m>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latin typeface="Cambria Math" panose="02040503050406030204" pitchFamily="18" charset="0"/>
                      </a:rPr>
                      <m:t>𝑃𝑎𝑐𝑘𝑒𝑡</m:t>
                    </m:r>
                    <m:r>
                      <a:rPr lang="en-US" b="0" i="1" dirty="0" smtClean="0">
                        <a:latin typeface="Cambria Math" panose="02040503050406030204" pitchFamily="18" charset="0"/>
                      </a:rPr>
                      <m:t>: </m:t>
                    </m:r>
                    <m:r>
                      <m:rPr>
                        <m:sty m:val="p"/>
                      </m:rPr>
                      <a:rPr lang="el-GR" i="0" dirty="0" smtClean="0">
                        <a:latin typeface="Cambria Math" panose="02040503050406030204" pitchFamily="18" charset="0"/>
                      </a:rPr>
                      <m:t>Φ</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𝐷𝑎𝑡𝑎𝑃𝑙𝑎𝑛𝑒</m:t>
                    </m:r>
                    <m:r>
                      <a:rPr lang="en-US" i="1" dirty="0" smtClean="0">
                        <a:latin typeface="Cambria Math" panose="02040503050406030204" pitchFamily="18" charset="0"/>
                      </a:rPr>
                      <m:t> </m:t>
                    </m:r>
                    <m:d>
                      <m:dPr>
                        <m:ctrlPr>
                          <a:rPr lang="en-US" i="1" dirty="0" smtClean="0">
                            <a:solidFill>
                              <a:srgbClr val="00B050"/>
                            </a:solidFill>
                            <a:latin typeface="Cambria Math" panose="02040503050406030204" pitchFamily="18" charset="0"/>
                          </a:rPr>
                        </m:ctrlPr>
                      </m:dPr>
                      <m:e>
                        <m:r>
                          <a:rPr lang="en-US" i="1" dirty="0" smtClean="0">
                            <a:solidFill>
                              <a:srgbClr val="00B050"/>
                            </a:solidFill>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𝑝</m:t>
                        </m:r>
                      </m:e>
                    </m:d>
                    <m:r>
                      <a:rPr lang="en-US" b="0" i="1" dirty="0" smtClean="0">
                        <a:latin typeface="Cambria Math" panose="02040503050406030204" pitchFamily="18" charset="0"/>
                      </a:rPr>
                      <m:t>)</m:t>
                    </m:r>
                  </m:oMath>
                </a14:m>
                <a:endParaRPr lang="en-US" dirty="0"/>
              </a:p>
              <a:p>
                <a:pPr marL="0" indent="0">
                  <a:buNone/>
                </a:pPr>
                <a:endParaRPr lang="en-US" dirty="0">
                  <a:solidFill>
                    <a:srgbClr val="FF0000"/>
                  </a:solidFill>
                </a:endParaRPr>
              </a:p>
              <a:p>
                <a:pPr marL="0" indent="0">
                  <a:buNone/>
                </a:pPr>
                <a:r>
                  <a:rPr lang="en-US" dirty="0">
                    <a:solidFill>
                      <a:srgbClr val="FF0000"/>
                    </a:solidFill>
                  </a:rPr>
                  <a:t>CP verifiers for fixed configuration </a:t>
                </a:r>
                <a14:m>
                  <m:oMath xmlns:m="http://schemas.openxmlformats.org/officeDocument/2006/math">
                    <m:r>
                      <a:rPr lang="en-US" i="1" dirty="0" smtClean="0">
                        <a:solidFill>
                          <a:srgbClr val="FF0000"/>
                        </a:solidFill>
                        <a:latin typeface="Cambria Math" panose="02040503050406030204" pitchFamily="18" charset="0"/>
                      </a:rPr>
                      <m:t>𝑐</m:t>
                    </m:r>
                  </m:oMath>
                </a14:m>
                <a:endParaRPr lang="en-US" i="1" dirty="0">
                  <a:solidFill>
                    <a:srgbClr val="FF0000"/>
                  </a:solidFill>
                  <a:latin typeface="Cambria Math" panose="02040503050406030204" pitchFamily="18" charset="0"/>
                </a:endParaRPr>
              </a:p>
              <a:p>
                <a:pPr marL="0" indent="0">
                  <a:buNone/>
                </a:pPr>
                <a:r>
                  <a:rPr lang="en-US" dirty="0"/>
                  <a:t> </a:t>
                </a:r>
                <a14:m>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𝑒</m:t>
                    </m:r>
                    <m:r>
                      <a:rPr lang="en-US" b="0" i="1" dirty="0" smtClean="0">
                        <a:latin typeface="Cambria Math" panose="02040503050406030204" pitchFamily="18" charset="0"/>
                      </a:rPr>
                      <m:t>, </m:t>
                    </m:r>
                    <m:r>
                      <a:rPr lang="en-US" i="1" dirty="0">
                        <a:latin typeface="Cambria Math" panose="02040503050406030204" pitchFamily="18" charset="0"/>
                      </a:rPr>
                      <m:t>𝑝</m:t>
                    </m:r>
                    <m:r>
                      <a:rPr lang="en-US" i="1" dirty="0" smtClean="0">
                        <a:latin typeface="Cambria Math" panose="02040503050406030204" pitchFamily="18" charset="0"/>
                      </a:rPr>
                      <m:t>: </m:t>
                    </m:r>
                    <m:r>
                      <m:rPr>
                        <m:sty m:val="p"/>
                      </m:rPr>
                      <a:rPr lang="el-GR" i="0" dirty="0" smtClean="0">
                        <a:latin typeface="Cambria Math" panose="02040503050406030204" pitchFamily="18" charset="0"/>
                      </a:rPr>
                      <m:t>Φ</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𝐷𝑎𝑡𝑎𝑃𝑙𝑎𝑛𝑒</m:t>
                    </m:r>
                    <m:r>
                      <a:rPr lang="en-US" i="1" dirty="0" smtClean="0">
                        <a:latin typeface="Cambria Math" panose="02040503050406030204" pitchFamily="18" charset="0"/>
                      </a:rPr>
                      <m:t>(</m:t>
                    </m:r>
                    <m:r>
                      <a:rPr lang="en-US" i="1" dirty="0" smtClean="0">
                        <a:solidFill>
                          <a:srgbClr val="FF0000"/>
                        </a:solidFill>
                        <a:latin typeface="Cambria Math" panose="02040503050406030204" pitchFamily="18" charset="0"/>
                      </a:rPr>
                      <m:t>𝐶𝑜𝑛𝑡𝑟𝑜𝑙𝑃𝑙𝑎𝑛𝑒</m:t>
                    </m:r>
                    <m:r>
                      <a:rPr lang="en-US" i="1" dirty="0" smtClean="0">
                        <a:latin typeface="Cambria Math" panose="02040503050406030204" pitchFamily="18" charset="0"/>
                      </a:rPr>
                      <m:t>(</m:t>
                    </m:r>
                    <m:r>
                      <a:rPr lang="en-US" i="1" dirty="0" smtClean="0">
                        <a:solidFill>
                          <a:srgbClr val="FF0000"/>
                        </a:solidFill>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rPr>
                      <m:t>𝑒</m:t>
                    </m:r>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7638"/>
                <a:ext cx="8686800" cy="4707082"/>
              </a:xfrm>
              <a:blipFill>
                <a:blip r:embed="rId2"/>
                <a:stretch>
                  <a:fillRect l="-1754" t="-1684" b="-7383"/>
                </a:stretch>
              </a:blipFill>
            </p:spPr>
            <p:txBody>
              <a:bodyPr/>
              <a:lstStyle/>
              <a:p>
                <a:r>
                  <a:rPr lang="en-US">
                    <a:noFill/>
                  </a:rPr>
                  <a:t> </a:t>
                </a:r>
              </a:p>
            </p:txBody>
          </p:sp>
        </mc:Fallback>
      </mc:AlternateContent>
    </p:spTree>
    <p:extLst>
      <p:ext uri="{BB962C8B-B14F-4D97-AF65-F5344CB8AC3E}">
        <p14:creationId xmlns:p14="http://schemas.microsoft.com/office/powerpoint/2010/main" val="1066103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Examples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600200"/>
            <a:ext cx="8489374" cy="4707082"/>
          </a:xfrm>
        </p:spPr>
        <p:txBody>
          <a:bodyPr/>
          <a:lstStyle/>
          <a:p>
            <a:r>
              <a:rPr lang="en-US" dirty="0"/>
              <a:t>Program types:</a:t>
            </a:r>
          </a:p>
          <a:p>
            <a:pPr lvl="1"/>
            <a:r>
              <a:rPr lang="en-US" dirty="0">
                <a:solidFill>
                  <a:srgbClr val="FF0000"/>
                </a:solidFill>
              </a:rPr>
              <a:t>Control Plane</a:t>
            </a:r>
            <a:r>
              <a:rPr lang="en-US" dirty="0"/>
              <a:t>: RIP, OSPF, BGP</a:t>
            </a:r>
            <a:endParaRPr lang="en-US" dirty="0">
              <a:sym typeface="Wingdings" panose="05000000000000000000" pitchFamily="2" charset="2"/>
            </a:endParaRPr>
          </a:p>
          <a:p>
            <a:pPr lvl="1"/>
            <a:r>
              <a:rPr lang="en-US" dirty="0">
                <a:solidFill>
                  <a:srgbClr val="00B050"/>
                </a:solidFill>
                <a:sym typeface="Wingdings" panose="05000000000000000000" pitchFamily="2" charset="2"/>
              </a:rPr>
              <a:t>Data Plane</a:t>
            </a:r>
            <a:r>
              <a:rPr lang="en-US" dirty="0">
                <a:sym typeface="Wingdings" panose="05000000000000000000" pitchFamily="2" charset="2"/>
              </a:rPr>
              <a:t>: IP, MPLS, </a:t>
            </a:r>
            <a:r>
              <a:rPr lang="en-US" dirty="0" err="1">
                <a:sym typeface="Wingdings" panose="05000000000000000000" pitchFamily="2" charset="2"/>
              </a:rPr>
              <a:t>OpenFlow</a:t>
            </a:r>
            <a:endParaRPr lang="en-US" dirty="0"/>
          </a:p>
          <a:p>
            <a:r>
              <a:rPr lang="en-US" dirty="0">
                <a:solidFill>
                  <a:srgbClr val="0B891A"/>
                </a:solidFill>
              </a:rPr>
              <a:t>Data Plane</a:t>
            </a:r>
            <a:r>
              <a:rPr lang="en-US" dirty="0"/>
              <a:t>:</a:t>
            </a:r>
          </a:p>
          <a:p>
            <a:pPr lvl="1"/>
            <a:r>
              <a:rPr lang="en-US" dirty="0"/>
              <a:t>f: IP </a:t>
            </a:r>
            <a:r>
              <a:rPr lang="en-US" dirty="0" err="1"/>
              <a:t>Fowarding</a:t>
            </a:r>
            <a:r>
              <a:rPr lang="en-US" dirty="0"/>
              <a:t> or </a:t>
            </a:r>
            <a:r>
              <a:rPr lang="en-US" dirty="0" err="1"/>
              <a:t>Openflow</a:t>
            </a:r>
            <a:r>
              <a:rPr lang="en-US" dirty="0"/>
              <a:t> Forwarding tables</a:t>
            </a:r>
          </a:p>
          <a:p>
            <a:pPr lvl="1"/>
            <a:r>
              <a:rPr lang="el-GR" dirty="0"/>
              <a:t>Φ</a:t>
            </a:r>
            <a:r>
              <a:rPr lang="en-US" dirty="0"/>
              <a:t>: reachability, no loops, waypoint traversal</a:t>
            </a:r>
          </a:p>
          <a:p>
            <a:r>
              <a:rPr lang="en-US" dirty="0">
                <a:solidFill>
                  <a:srgbClr val="FF0000"/>
                </a:solidFill>
              </a:rPr>
              <a:t>Control Plane</a:t>
            </a:r>
            <a:r>
              <a:rPr lang="en-US" dirty="0"/>
              <a:t>:</a:t>
            </a:r>
          </a:p>
          <a:p>
            <a:pPr lvl="1"/>
            <a:r>
              <a:rPr lang="en-US" dirty="0"/>
              <a:t> e:  Route Announcements, Link Failures</a:t>
            </a:r>
          </a:p>
          <a:p>
            <a:pPr lvl="1"/>
            <a:r>
              <a:rPr lang="en-US" dirty="0"/>
              <a:t>Latent Bugs: Information flow, backup differences </a:t>
            </a:r>
          </a:p>
          <a:p>
            <a:endParaRPr lang="en-US" dirty="0"/>
          </a:p>
        </p:txBody>
      </p:sp>
    </p:spTree>
    <p:extLst>
      <p:ext uri="{BB962C8B-B14F-4D97-AF65-F5344CB8AC3E}">
        <p14:creationId xmlns:p14="http://schemas.microsoft.com/office/powerpoint/2010/main" val="174466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VERIFICATION: IF </a:t>
            </a:r>
            <a:r>
              <a:rPr lang="en-US" i="1" dirty="0">
                <a:solidFill>
                  <a:srgbClr val="0B891A"/>
                </a:solidFill>
              </a:rPr>
              <a:t>ONE</a:t>
            </a:r>
            <a:r>
              <a:rPr lang="en-US" dirty="0">
                <a:solidFill>
                  <a:srgbClr val="0B891A"/>
                </a:solidFill>
              </a:rPr>
              <a:t> COUNTEREXAMPLE SUFFICES</a:t>
            </a:r>
          </a:p>
        </p:txBody>
      </p:sp>
      <p:sp>
        <p:nvSpPr>
          <p:cNvPr id="5" name="Rectangle 4"/>
          <p:cNvSpPr/>
          <p:nvPr/>
        </p:nvSpPr>
        <p:spPr>
          <a:xfrm>
            <a:off x="570411" y="444363"/>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b="1" dirty="0">
                <a:solidFill>
                  <a:srgbClr val="00B050"/>
                </a:solidFill>
              </a:rPr>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dirty="0"/>
              <a:t>Adding 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520459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Historically: </a:t>
            </a:r>
            <a:r>
              <a:rPr lang="en-US" sz="4000" b="1" i="1" dirty="0">
                <a:solidFill>
                  <a:srgbClr val="0070C0"/>
                </a:solidFill>
                <a:effectLst>
                  <a:outerShdw blurRad="38100" dist="38100" dir="2700000" algn="tl">
                    <a:srgbClr val="000000">
                      <a:alpha val="43137"/>
                    </a:srgbClr>
                  </a:outerShdw>
                </a:effectLst>
              </a:rPr>
              <a:t>Encode</a:t>
            </a:r>
            <a:r>
              <a:rPr lang="en-US" sz="4000" b="1" dirty="0">
                <a:solidFill>
                  <a:srgbClr val="0070C0"/>
                </a:solidFill>
                <a:effectLst>
                  <a:outerShdw blurRad="38100" dist="38100" dir="2700000" algn="tl">
                    <a:srgbClr val="000000">
                      <a:alpha val="43137"/>
                    </a:srgbClr>
                  </a:outerShdw>
                </a:effectLst>
              </a:rPr>
              <a:t> networks using existing verification engines</a:t>
            </a:r>
          </a:p>
        </p:txBody>
      </p:sp>
      <p:sp>
        <p:nvSpPr>
          <p:cNvPr id="3" name="Content Placeholder 2"/>
          <p:cNvSpPr>
            <a:spLocks noGrp="1"/>
          </p:cNvSpPr>
          <p:nvPr>
            <p:ph idx="1"/>
          </p:nvPr>
        </p:nvSpPr>
        <p:spPr/>
        <p:txBody>
          <a:bodyPr/>
          <a:lstStyle/>
          <a:p>
            <a:r>
              <a:rPr lang="en-US" dirty="0"/>
              <a:t>[Xie05] Theoretical reachability algorithm</a:t>
            </a:r>
          </a:p>
          <a:p>
            <a:r>
              <a:rPr lang="en-US" dirty="0"/>
              <a:t>[AlShaer09]: Model checking approach</a:t>
            </a:r>
          </a:p>
          <a:p>
            <a:r>
              <a:rPr lang="en-US" dirty="0"/>
              <a:t>[Mai11]: SAT Based Anteater</a:t>
            </a:r>
          </a:p>
          <a:p>
            <a:r>
              <a:rPr lang="en-US" dirty="0"/>
              <a:t>If 1 counterexample + small networks, reusing existing tools works fine. </a:t>
            </a:r>
            <a:r>
              <a:rPr lang="en-US" i="1" dirty="0"/>
              <a:t>Only clever encoding</a:t>
            </a:r>
          </a:p>
          <a:p>
            <a:r>
              <a:rPr lang="en-US" dirty="0"/>
              <a:t>SAT Based approach optimized by Malik et al. [Zhang13] whose formulation we describe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41894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070C0"/>
                </a:solidFill>
                <a:effectLst>
                  <a:outerShdw blurRad="38100" dist="38100" dir="2700000" algn="tl">
                    <a:srgbClr val="000000">
                      <a:alpha val="43137"/>
                    </a:srgbClr>
                  </a:outerShdw>
                </a:effectLst>
              </a:rPr>
              <a:t>FlowChecker</a:t>
            </a:r>
            <a:r>
              <a:rPr lang="en-US" sz="4000" b="1" dirty="0">
                <a:solidFill>
                  <a:srgbClr val="0070C0"/>
                </a:solidFill>
                <a:effectLst>
                  <a:outerShdw blurRad="38100" dist="38100" dir="2700000" algn="tl">
                    <a:srgbClr val="000000">
                      <a:alpha val="43137"/>
                    </a:srgbClr>
                  </a:outerShdw>
                </a:effectLst>
              </a:rPr>
              <a:t> </a:t>
            </a:r>
            <a:r>
              <a:rPr lang="en-US" sz="4000" dirty="0"/>
              <a:t>[Al-</a:t>
            </a:r>
            <a:r>
              <a:rPr lang="en-US" sz="4000" dirty="0" err="1"/>
              <a:t>Shaer</a:t>
            </a:r>
            <a:r>
              <a:rPr lang="en-US" sz="4000" dirty="0"/>
              <a:t> 10]</a:t>
            </a:r>
          </a:p>
        </p:txBody>
      </p:sp>
      <p:sp>
        <p:nvSpPr>
          <p:cNvPr id="3" name="Content Placeholder 2"/>
          <p:cNvSpPr>
            <a:spLocks noGrp="1"/>
          </p:cNvSpPr>
          <p:nvPr>
            <p:ph idx="1"/>
          </p:nvPr>
        </p:nvSpPr>
        <p:spPr/>
        <p:txBody>
          <a:bodyPr/>
          <a:lstStyle/>
          <a:p>
            <a:r>
              <a:rPr lang="en-US" dirty="0"/>
              <a:t>Al-</a:t>
            </a:r>
            <a:r>
              <a:rPr lang="en-US" dirty="0" err="1"/>
              <a:t>Shaer</a:t>
            </a:r>
            <a:r>
              <a:rPr lang="en-US" dirty="0"/>
              <a:t> group has been using model checking for firewalls, networks for 10 years!</a:t>
            </a:r>
          </a:p>
          <a:p>
            <a:r>
              <a:rPr lang="en-US" dirty="0" err="1"/>
              <a:t>Flowchecker</a:t>
            </a:r>
            <a:r>
              <a:rPr lang="en-US" dirty="0"/>
              <a:t> [Al-</a:t>
            </a:r>
            <a:r>
              <a:rPr lang="en-US" dirty="0" err="1"/>
              <a:t>Shaer</a:t>
            </a:r>
            <a:r>
              <a:rPr lang="en-US" dirty="0"/>
              <a:t> 10] applies ideas to SDN.</a:t>
            </a:r>
          </a:p>
          <a:p>
            <a:r>
              <a:rPr lang="en-US" dirty="0"/>
              <a:t>Routers as BDDs, specs in CTL, and </a:t>
            </a:r>
            <a:r>
              <a:rPr lang="en-US" dirty="0" err="1"/>
              <a:t>NuSVM</a:t>
            </a:r>
            <a:r>
              <a:rPr lang="en-US" dirty="0"/>
              <a:t> to check end-to-end specs for SDN controllers.</a:t>
            </a:r>
          </a:p>
          <a:p>
            <a:r>
              <a:rPr lang="en-US" dirty="0"/>
              <a:t>Small scale experiments.  </a:t>
            </a:r>
            <a:r>
              <a:rPr lang="en-US" dirty="0">
                <a:solidFill>
                  <a:srgbClr val="FF0000"/>
                </a:solidFill>
              </a:rPr>
              <a:t>May not scale</a:t>
            </a:r>
          </a:p>
        </p:txBody>
      </p:sp>
    </p:spTree>
    <p:extLst>
      <p:ext uri="{BB962C8B-B14F-4D97-AF65-F5344CB8AC3E}">
        <p14:creationId xmlns:p14="http://schemas.microsoft.com/office/powerpoint/2010/main" val="168004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8754" cy="1143000"/>
          </a:xfrm>
        </p:spPr>
        <p:txBody>
          <a:bodyPr/>
          <a:lstStyle/>
          <a:p>
            <a:r>
              <a:rPr lang="en-US" sz="4000" b="1" dirty="0">
                <a:solidFill>
                  <a:srgbClr val="0070C0"/>
                </a:solidFill>
                <a:effectLst>
                  <a:outerShdw blurRad="38100" dist="38100" dir="2700000" algn="tl">
                    <a:srgbClr val="000000">
                      <a:alpha val="43137"/>
                    </a:srgbClr>
                  </a:outerShdw>
                </a:effectLst>
              </a:rPr>
              <a:t>SAT Based Property Verification </a:t>
            </a:r>
            <a:r>
              <a:rPr lang="en-US" sz="4000" dirty="0"/>
              <a:t>[Malik]</a:t>
            </a:r>
          </a:p>
        </p:txBody>
      </p:sp>
      <mc:AlternateContent xmlns:mc="http://schemas.openxmlformats.org/markup-compatibility/2006" xmlns:a14="http://schemas.microsoft.com/office/drawing/2010/main">
        <mc:Choice Requires="a14">
          <p:sp>
            <p:nvSpPr>
              <p:cNvPr id="6" name="TextBox 5"/>
              <p:cNvSpPr txBox="1"/>
              <p:nvPr/>
            </p:nvSpPr>
            <p:spPr>
              <a:xfrm>
                <a:off x="560620" y="5357949"/>
                <a:ext cx="1307602" cy="646331"/>
              </a:xfrm>
              <a:prstGeom prst="rect">
                <a:avLst/>
              </a:prstGeom>
              <a:solidFill>
                <a:schemeClr val="accent5">
                  <a:lumMod val="20000"/>
                  <a:lumOff val="80000"/>
                </a:schemeClr>
              </a:solidFill>
              <a:ln>
                <a:noFill/>
              </a:ln>
            </p:spPr>
            <p:txBody>
              <a:bodyPr wrap="none" rtlCol="0">
                <a:spAutoFit/>
              </a:bodyPr>
              <a:lstStyle/>
              <a:p>
                <a:pPr algn="ctr"/>
                <a:r>
                  <a:rPr lang="en-US" dirty="0"/>
                  <a:t>Property</a:t>
                </a:r>
              </a:p>
              <a:p>
                <a:pPr algn="ctr"/>
                <a:r>
                  <a:rPr lang="en-US" dirty="0"/>
                  <a:t>Formula: </a:t>
                </a:r>
                <a14:m>
                  <m:oMath xmlns:m="http://schemas.openxmlformats.org/officeDocument/2006/math">
                    <m:r>
                      <a:rPr lang="en-US" i="1">
                        <a:latin typeface="Cambria Math"/>
                        <a:ea typeface="Cambria Math"/>
                      </a:rPr>
                      <m:t>𝑃</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60620" y="5357949"/>
                <a:ext cx="1307602" cy="646331"/>
              </a:xfrm>
              <a:prstGeom prst="rect">
                <a:avLst/>
              </a:prstGeom>
              <a:blipFill>
                <a:blip r:embed="rId2"/>
                <a:stretch>
                  <a:fillRect l="-3271" t="-5660"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0005" y="4220352"/>
                <a:ext cx="1316386" cy="646331"/>
              </a:xfrm>
              <a:prstGeom prst="rect">
                <a:avLst/>
              </a:prstGeom>
              <a:solidFill>
                <a:schemeClr val="accent5">
                  <a:lumMod val="20000"/>
                  <a:lumOff val="80000"/>
                </a:schemeClr>
              </a:solidFill>
            </p:spPr>
            <p:txBody>
              <a:bodyPr wrap="none" rtlCol="0">
                <a:spAutoFit/>
              </a:bodyPr>
              <a:lstStyle/>
              <a:p>
                <a:pPr algn="ctr"/>
                <a:r>
                  <a:rPr lang="en-US" dirty="0"/>
                  <a:t>Network</a:t>
                </a:r>
              </a:p>
              <a:p>
                <a:pPr algn="ctr"/>
                <a:r>
                  <a:rPr lang="en-US" dirty="0"/>
                  <a:t>Formula: </a:t>
                </a:r>
                <a14:m>
                  <m:oMath xmlns:m="http://schemas.openxmlformats.org/officeDocument/2006/math">
                    <m:r>
                      <m:rPr>
                        <m:sty m:val="p"/>
                      </m:rPr>
                      <a:rPr lang="en-US">
                        <a:latin typeface="Cambria Math"/>
                        <a:ea typeface="Cambria Math"/>
                      </a:rPr>
                      <m:t>N</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40005" y="4220352"/>
                <a:ext cx="1316386" cy="646331"/>
              </a:xfrm>
              <a:prstGeom prst="rect">
                <a:avLst/>
              </a:prstGeom>
              <a:blipFill>
                <a:blip r:embed="rId3"/>
                <a:stretch>
                  <a:fillRect l="-3704" t="-4717" b="-14151"/>
                </a:stretch>
              </a:blipFill>
            </p:spPr>
            <p:txBody>
              <a:bodyPr/>
              <a:lstStyle/>
              <a:p>
                <a:r>
                  <a:rPr lang="en-US">
                    <a:noFill/>
                  </a:rPr>
                  <a:t> </a:t>
                </a:r>
              </a:p>
            </p:txBody>
          </p:sp>
        </mc:Fallback>
      </mc:AlternateContent>
      <p:sp>
        <p:nvSpPr>
          <p:cNvPr id="10" name="Right Arrow 9"/>
          <p:cNvSpPr/>
          <p:nvPr/>
        </p:nvSpPr>
        <p:spPr bwMode="auto">
          <a:xfrm rot="678637">
            <a:off x="1967903" y="4532781"/>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1" name="Right Arrow 10"/>
          <p:cNvSpPr/>
          <p:nvPr/>
        </p:nvSpPr>
        <p:spPr bwMode="auto">
          <a:xfrm rot="20921363" flipV="1">
            <a:off x="1967903" y="5332674"/>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mc:AlternateContent xmlns:mc="http://schemas.openxmlformats.org/markup-compatibility/2006" xmlns:a14="http://schemas.microsoft.com/office/drawing/2010/main">
        <mc:Choice Requires="a14">
          <p:sp>
            <p:nvSpPr>
              <p:cNvPr id="12" name="TextBox 11"/>
              <p:cNvSpPr txBox="1"/>
              <p:nvPr/>
            </p:nvSpPr>
            <p:spPr>
              <a:xfrm>
                <a:off x="2973810" y="4843599"/>
                <a:ext cx="1467069" cy="646331"/>
              </a:xfrm>
              <a:prstGeom prst="rect">
                <a:avLst/>
              </a:prstGeom>
              <a:solidFill>
                <a:schemeClr val="accent5">
                  <a:lumMod val="20000"/>
                  <a:lumOff val="80000"/>
                </a:schemeClr>
              </a:solidFill>
              <a:ln>
                <a:noFill/>
              </a:ln>
            </p:spPr>
            <p:txBody>
              <a:bodyPr wrap="none" rtlCol="0">
                <a:spAutoFit/>
              </a:bodyPr>
              <a:lstStyle/>
              <a:p>
                <a:pPr algn="ctr"/>
                <a:r>
                  <a:rPr lang="en-US" dirty="0"/>
                  <a:t>Satisfiability </a:t>
                </a:r>
              </a:p>
              <a:p>
                <a:pPr algn="ctr"/>
                <a:r>
                  <a:rPr lang="en-US" dirty="0"/>
                  <a:t>of </a:t>
                </a:r>
                <a14:m>
                  <m:oMath xmlns:m="http://schemas.openxmlformats.org/officeDocument/2006/math">
                    <m:r>
                      <m:rPr>
                        <m:sty m:val="p"/>
                      </m:rPr>
                      <a:rPr lang="en-US">
                        <a:latin typeface="Cambria Math"/>
                        <a:ea typeface="Cambria Math"/>
                      </a:rPr>
                      <m:t>N</m:t>
                    </m:r>
                    <m:r>
                      <a:rPr lang="en-US" i="1">
                        <a:latin typeface="Cambria Math"/>
                        <a:ea typeface="Cambria Math"/>
                      </a:rPr>
                      <m:t>∧</m:t>
                    </m:r>
                    <m:r>
                      <a:rPr lang="en-US" i="1">
                        <a:latin typeface="Cambria Math"/>
                        <a:ea typeface="Cambria Math"/>
                      </a:rPr>
                      <m:t>𝑃</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973810" y="4843599"/>
                <a:ext cx="1467069" cy="646331"/>
              </a:xfrm>
              <a:prstGeom prst="rect">
                <a:avLst/>
              </a:prstGeom>
              <a:blipFill>
                <a:blip r:embed="rId4"/>
                <a:stretch>
                  <a:fillRect l="-3333" t="-5660" r="-2917" b="-14151"/>
                </a:stretch>
              </a:blipFill>
              <a:ln>
                <a:noFill/>
              </a:ln>
            </p:spPr>
            <p:txBody>
              <a:bodyPr/>
              <a:lstStyle/>
              <a:p>
                <a:r>
                  <a:rPr lang="en-US">
                    <a:noFill/>
                  </a:rPr>
                  <a:t> </a:t>
                </a:r>
              </a:p>
            </p:txBody>
          </p:sp>
        </mc:Fallback>
      </mc:AlternateContent>
      <p:sp>
        <p:nvSpPr>
          <p:cNvPr id="13" name="Right Arrow 12"/>
          <p:cNvSpPr/>
          <p:nvPr/>
        </p:nvSpPr>
        <p:spPr bwMode="auto">
          <a:xfrm rot="20921363" flipV="1">
            <a:off x="4506164" y="4539065"/>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4" name="Right Arrow 13"/>
          <p:cNvSpPr/>
          <p:nvPr/>
        </p:nvSpPr>
        <p:spPr bwMode="auto">
          <a:xfrm rot="678637">
            <a:off x="4516103" y="5355037"/>
            <a:ext cx="943430" cy="359627"/>
          </a:xfrm>
          <a:prstGeom prst="rightArrow">
            <a:avLst/>
          </a:prstGeom>
          <a:solidFill>
            <a:schemeClr val="bg1">
              <a:lumMod val="50000"/>
            </a:schemeClr>
          </a:solidFill>
          <a:ln w="54864" cap="flat" cmpd="sng" algn="ctr">
            <a:solidFill>
              <a:schemeClr val="bg1">
                <a:lumMod val="50000"/>
              </a:schemeClr>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sp>
        <p:nvSpPr>
          <p:cNvPr id="15" name="TextBox 14"/>
          <p:cNvSpPr txBox="1"/>
          <p:nvPr/>
        </p:nvSpPr>
        <p:spPr>
          <a:xfrm>
            <a:off x="5416190" y="4214949"/>
            <a:ext cx="1915910" cy="646331"/>
          </a:xfrm>
          <a:prstGeom prst="rect">
            <a:avLst/>
          </a:prstGeom>
          <a:solidFill>
            <a:schemeClr val="accent5">
              <a:lumMod val="20000"/>
              <a:lumOff val="80000"/>
            </a:schemeClr>
          </a:solidFill>
          <a:ln>
            <a:noFill/>
          </a:ln>
        </p:spPr>
        <p:txBody>
          <a:bodyPr wrap="none" rtlCol="0">
            <a:spAutoFit/>
          </a:bodyPr>
          <a:lstStyle/>
          <a:p>
            <a:pPr algn="ctr"/>
            <a:r>
              <a:rPr lang="en-US" dirty="0"/>
              <a:t>Satisfiable:</a:t>
            </a:r>
          </a:p>
          <a:p>
            <a:pPr algn="ctr"/>
            <a:r>
              <a:rPr lang="en-US" dirty="0">
                <a:solidFill>
                  <a:srgbClr val="C00000"/>
                </a:solidFill>
              </a:rPr>
              <a:t>Property violated</a:t>
            </a:r>
          </a:p>
        </p:txBody>
      </p:sp>
      <p:sp>
        <p:nvSpPr>
          <p:cNvPr id="16" name="TextBox 15"/>
          <p:cNvSpPr txBox="1"/>
          <p:nvPr/>
        </p:nvSpPr>
        <p:spPr>
          <a:xfrm>
            <a:off x="5508474" y="5357949"/>
            <a:ext cx="1672254" cy="646331"/>
          </a:xfrm>
          <a:prstGeom prst="rect">
            <a:avLst/>
          </a:prstGeom>
          <a:solidFill>
            <a:schemeClr val="accent5">
              <a:lumMod val="20000"/>
              <a:lumOff val="80000"/>
            </a:schemeClr>
          </a:solidFill>
        </p:spPr>
        <p:txBody>
          <a:bodyPr wrap="none" rtlCol="0">
            <a:spAutoFit/>
          </a:bodyPr>
          <a:lstStyle/>
          <a:p>
            <a:pPr algn="ctr"/>
            <a:r>
              <a:rPr lang="en-US" dirty="0"/>
              <a:t>Unsatisfiable:</a:t>
            </a:r>
          </a:p>
          <a:p>
            <a:pPr algn="ctr"/>
            <a:r>
              <a:rPr lang="en-US" dirty="0">
                <a:solidFill>
                  <a:schemeClr val="accent6">
                    <a:lumMod val="75000"/>
                  </a:schemeClr>
                </a:solidFill>
              </a:rPr>
              <a:t>Property holds</a:t>
            </a:r>
          </a:p>
        </p:txBody>
      </p:sp>
      <p:sp>
        <p:nvSpPr>
          <p:cNvPr id="5" name="Content Placeholder 4"/>
          <p:cNvSpPr>
            <a:spLocks noGrp="1"/>
          </p:cNvSpPr>
          <p:nvPr>
            <p:ph idx="1"/>
          </p:nvPr>
        </p:nvSpPr>
        <p:spPr>
          <a:xfrm>
            <a:off x="419100" y="1354985"/>
            <a:ext cx="8229600" cy="4729163"/>
          </a:xfrm>
        </p:spPr>
        <p:txBody>
          <a:bodyPr/>
          <a:lstStyle/>
          <a:p>
            <a:r>
              <a:rPr lang="en-US" dirty="0"/>
              <a:t>Property Formula</a:t>
            </a:r>
          </a:p>
          <a:p>
            <a:pPr lvl="1"/>
            <a:r>
              <a:rPr lang="en-US" dirty="0"/>
              <a:t>Encode negation of the property: finding counter examples</a:t>
            </a:r>
          </a:p>
          <a:p>
            <a:pPr lvl="2"/>
            <a:r>
              <a:rPr lang="en-US" dirty="0"/>
              <a:t>Example: Check the reachability from A to B</a:t>
            </a:r>
          </a:p>
          <a:p>
            <a:pPr lvl="2"/>
            <a:r>
              <a:rPr lang="en-US" dirty="0"/>
              <a:t>Property Formula: conditions for non-reachability</a:t>
            </a:r>
          </a:p>
        </p:txBody>
      </p:sp>
      <p:sp>
        <p:nvSpPr>
          <p:cNvPr id="3" name="TextBox 2"/>
          <p:cNvSpPr txBox="1"/>
          <p:nvPr/>
        </p:nvSpPr>
        <p:spPr>
          <a:xfrm>
            <a:off x="7224145" y="4276915"/>
            <a:ext cx="1992853" cy="369332"/>
          </a:xfrm>
          <a:prstGeom prst="rect">
            <a:avLst/>
          </a:prstGeom>
          <a:noFill/>
        </p:spPr>
        <p:txBody>
          <a:bodyPr wrap="none" rtlCol="0">
            <a:spAutoFit/>
          </a:bodyPr>
          <a:lstStyle/>
          <a:p>
            <a:r>
              <a:rPr lang="en-US" b="1" dirty="0">
                <a:solidFill>
                  <a:schemeClr val="accent5">
                    <a:lumMod val="75000"/>
                  </a:schemeClr>
                </a:solidFill>
              </a:rPr>
              <a:t>Counterexample</a:t>
            </a:r>
          </a:p>
        </p:txBody>
      </p:sp>
    </p:spTree>
    <p:extLst>
      <p:ext uri="{BB962C8B-B14F-4D97-AF65-F5344CB8AC3E}">
        <p14:creationId xmlns:p14="http://schemas.microsoft.com/office/powerpoint/2010/main" val="39092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Adapting Modeling/Analysis </a:t>
            </a: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a:t>Limit packet flow to a </a:t>
            </a:r>
            <a:r>
              <a:rPr lang="en-US" i="1" dirty="0">
                <a:solidFill>
                  <a:schemeClr val="accent5">
                    <a:lumMod val="75000"/>
                  </a:schemeClr>
                </a:solidFill>
              </a:rPr>
              <a:t>single path for a single packet </a:t>
            </a:r>
            <a:r>
              <a:rPr lang="en-US" dirty="0"/>
              <a:t>through the network</a:t>
            </a:r>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70" y="363944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488545" y="3695652"/>
            <a:ext cx="978087" cy="766798"/>
          </a:xfrm>
          <a:prstGeom prst="arc">
            <a:avLst>
              <a:gd name="adj1" fmla="val 16200000"/>
              <a:gd name="adj2" fmla="val 12062610"/>
            </a:avLst>
          </a:prstGeom>
          <a:noFill/>
          <a:ln w="54864" cap="flat" cmpd="sng" algn="ctr">
            <a:solidFill>
              <a:schemeClr val="accent5">
                <a:lumMod val="75000"/>
              </a:schemeClr>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1968583" y="3278718"/>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627297" y="3925191"/>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476" y="37078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7850" y="323939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5575" y="415568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8692" y="374055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4291088" y="3851147"/>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5095958" y="3528710"/>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5126454" y="4042258"/>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6115242" y="3529853"/>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6145587" y="4067498"/>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7034288" y="3936469"/>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6451485" y="4355512"/>
            <a:ext cx="1402949" cy="369332"/>
          </a:xfrm>
          <a:prstGeom prst="rect">
            <a:avLst/>
          </a:prstGeom>
          <a:noFill/>
        </p:spPr>
        <p:txBody>
          <a:bodyPr wrap="none" rtlCol="0">
            <a:spAutoFit/>
          </a:bodyPr>
          <a:lstStyle/>
          <a:p>
            <a:pPr algn="ctr"/>
            <a:r>
              <a:rPr lang="en-US" dirty="0"/>
              <a:t>Multicasting</a:t>
            </a:r>
          </a:p>
        </p:txBody>
      </p:sp>
      <p:cxnSp>
        <p:nvCxnSpPr>
          <p:cNvPr id="20" name="Straight Connector 19"/>
          <p:cNvCxnSpPr/>
          <p:nvPr/>
        </p:nvCxnSpPr>
        <p:spPr bwMode="auto">
          <a:xfrm flipV="1">
            <a:off x="2807342" y="3421783"/>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89744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Modeling/Analysis Challenge</a:t>
            </a: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a:t>Even for a single packet entering a network, a link may see multiple packets</a:t>
            </a:r>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3470" y="363944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488545" y="3695652"/>
            <a:ext cx="978087" cy="766798"/>
          </a:xfrm>
          <a:prstGeom prst="arc">
            <a:avLst>
              <a:gd name="adj1" fmla="val 16200000"/>
              <a:gd name="adj2" fmla="val 12062610"/>
            </a:avLst>
          </a:prstGeom>
          <a:noFill/>
          <a:ln w="54864" cap="flat" cmpd="sng" algn="ctr">
            <a:solidFill>
              <a:schemeClr val="accent5">
                <a:lumMod val="75000"/>
              </a:schemeClr>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1968583" y="3278718"/>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627297" y="3925191"/>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476" y="37078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7850" y="3239392"/>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5575" y="415568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8692" y="374055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4291088" y="3851147"/>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5095958" y="3528710"/>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5126454" y="4042258"/>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6115242" y="3529853"/>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6145587" y="4067498"/>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7034288" y="3936469"/>
            <a:ext cx="442671" cy="0"/>
          </a:xfrm>
          <a:prstGeom prst="line">
            <a:avLst/>
          </a:prstGeom>
          <a:noFill/>
          <a:ln w="54864" cap="flat" cmpd="sng" algn="ctr">
            <a:solidFill>
              <a:schemeClr val="accent5">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6451485" y="4355512"/>
            <a:ext cx="1402949" cy="369332"/>
          </a:xfrm>
          <a:prstGeom prst="rect">
            <a:avLst/>
          </a:prstGeom>
          <a:noFill/>
        </p:spPr>
        <p:txBody>
          <a:bodyPr wrap="none" rtlCol="0">
            <a:spAutoFit/>
          </a:bodyPr>
          <a:lstStyle/>
          <a:p>
            <a:pPr algn="ctr"/>
            <a:r>
              <a:rPr lang="en-US" dirty="0"/>
              <a:t>Multicasting</a:t>
            </a:r>
          </a:p>
        </p:txBody>
      </p:sp>
      <p:sp>
        <p:nvSpPr>
          <p:cNvPr id="19" name="Content Placeholder 2"/>
          <p:cNvSpPr txBox="1">
            <a:spLocks/>
          </p:cNvSpPr>
          <p:nvPr/>
        </p:nvSpPr>
        <p:spPr>
          <a:xfrm>
            <a:off x="628650" y="4947261"/>
            <a:ext cx="7886700" cy="8755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750"/>
              </a:spcBef>
            </a:pPr>
            <a:r>
              <a:rPr lang="en-US" sz="1800" dirty="0"/>
              <a:t>Switch output not a combinational function of its inputs</a:t>
            </a:r>
          </a:p>
        </p:txBody>
      </p:sp>
      <p:cxnSp>
        <p:nvCxnSpPr>
          <p:cNvPr id="20" name="Straight Connector 19"/>
          <p:cNvCxnSpPr/>
          <p:nvPr/>
        </p:nvCxnSpPr>
        <p:spPr bwMode="auto">
          <a:xfrm flipV="1">
            <a:off x="2807342" y="3421783"/>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a:off x="6794585" y="3346526"/>
            <a:ext cx="1261884"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IO-relation</a:t>
            </a:r>
          </a:p>
        </p:txBody>
      </p:sp>
      <p:sp>
        <p:nvSpPr>
          <p:cNvPr id="22" name="TextBox 21"/>
          <p:cNvSpPr txBox="1"/>
          <p:nvPr/>
        </p:nvSpPr>
        <p:spPr>
          <a:xfrm>
            <a:off x="1979740" y="2882858"/>
            <a:ext cx="2646878"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Fixed-point computation</a:t>
            </a:r>
          </a:p>
        </p:txBody>
      </p:sp>
      <p:sp>
        <p:nvSpPr>
          <p:cNvPr id="23" name="TextBox 22"/>
          <p:cNvSpPr txBox="1"/>
          <p:nvPr/>
        </p:nvSpPr>
        <p:spPr>
          <a:xfrm>
            <a:off x="3212292" y="5365018"/>
            <a:ext cx="3044423"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Need to store sets of values</a:t>
            </a:r>
          </a:p>
        </p:txBody>
      </p:sp>
    </p:spTree>
    <p:extLst>
      <p:ext uri="{BB962C8B-B14F-4D97-AF65-F5344CB8AC3E}">
        <p14:creationId xmlns:p14="http://schemas.microsoft.com/office/powerpoint/2010/main" val="8650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Adapting Modeling/Analysis </a:t>
            </a:r>
          </a:p>
        </p:txBody>
      </p:sp>
      <p:sp>
        <p:nvSpPr>
          <p:cNvPr id="3" name="Content Placeholder 2"/>
          <p:cNvSpPr>
            <a:spLocks noGrp="1"/>
          </p:cNvSpPr>
          <p:nvPr>
            <p:ph idx="1"/>
          </p:nvPr>
        </p:nvSpPr>
        <p:spPr>
          <a:xfrm>
            <a:off x="628650" y="2226469"/>
            <a:ext cx="7886700" cy="455462"/>
          </a:xfrm>
        </p:spPr>
        <p:txBody>
          <a:bodyPr/>
          <a:lstStyle/>
          <a:p>
            <a:pPr marL="171450" lvl="1">
              <a:spcBef>
                <a:spcPts val="750"/>
              </a:spcBef>
            </a:pPr>
            <a:r>
              <a:rPr lang="en-US" dirty="0"/>
              <a:t>Limit packet flow to a </a:t>
            </a:r>
            <a:r>
              <a:rPr lang="en-US" i="1" dirty="0">
                <a:solidFill>
                  <a:schemeClr val="accent5">
                    <a:lumMod val="75000"/>
                  </a:schemeClr>
                </a:solidFill>
              </a:rPr>
              <a:t>single path for a single packet </a:t>
            </a:r>
            <a:r>
              <a:rPr lang="en-US" dirty="0"/>
              <a:t>through the network</a:t>
            </a:r>
          </a:p>
          <a:p>
            <a:endParaRPr lang="en-US"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633" y="325157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5" name="Arc 4"/>
          <p:cNvSpPr/>
          <p:nvPr/>
        </p:nvSpPr>
        <p:spPr bwMode="auto">
          <a:xfrm>
            <a:off x="2645708" y="3307780"/>
            <a:ext cx="978087" cy="766798"/>
          </a:xfrm>
          <a:prstGeom prst="arc">
            <a:avLst>
              <a:gd name="adj1" fmla="val 16200000"/>
              <a:gd name="adj2" fmla="val 12062610"/>
            </a:avLst>
          </a:prstGeom>
          <a:noFill/>
          <a:ln w="54864" cap="flat" cmpd="sng" algn="ctr">
            <a:solidFill>
              <a:schemeClr val="tx1"/>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6" name="Straight Connector 5"/>
          <p:cNvCxnSpPr/>
          <p:nvPr/>
        </p:nvCxnSpPr>
        <p:spPr bwMode="auto">
          <a:xfrm>
            <a:off x="2125746" y="2890846"/>
            <a:ext cx="55625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1784460" y="3537320"/>
            <a:ext cx="697628" cy="369332"/>
          </a:xfrm>
          <a:prstGeom prst="rect">
            <a:avLst/>
          </a:prstGeom>
          <a:noFill/>
        </p:spPr>
        <p:txBody>
          <a:bodyPr wrap="none" rtlCol="0">
            <a:spAutoFit/>
          </a:bodyPr>
          <a:lstStyle/>
          <a:p>
            <a:pPr algn="ctr"/>
            <a:r>
              <a:rPr lang="en-US" dirty="0"/>
              <a:t>Loop</a:t>
            </a:r>
          </a:p>
        </p:txBody>
      </p:sp>
      <p:pic>
        <p:nvPicPr>
          <p:cNvPr id="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757" y="325157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5131" y="2783134"/>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2856" y="369942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5973" y="3284295"/>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12" name="Straight Connector 11"/>
          <p:cNvCxnSpPr/>
          <p:nvPr/>
        </p:nvCxnSpPr>
        <p:spPr bwMode="auto">
          <a:xfrm>
            <a:off x="5398370" y="3394889"/>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6203240" y="3072451"/>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6233735" y="3585999"/>
            <a:ext cx="514267" cy="232741"/>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7222523" y="3073594"/>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p:nvPr/>
        </p:nvCxnSpPr>
        <p:spPr bwMode="auto">
          <a:xfrm flipV="1">
            <a:off x="7252868" y="3611239"/>
            <a:ext cx="514267" cy="21362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8141570" y="3480210"/>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ontent Placeholder 2"/>
          <p:cNvSpPr txBox="1">
            <a:spLocks/>
          </p:cNvSpPr>
          <p:nvPr/>
        </p:nvSpPr>
        <p:spPr>
          <a:xfrm>
            <a:off x="628649" y="4750079"/>
            <a:ext cx="4769720" cy="8291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750"/>
              </a:spcBef>
            </a:pPr>
            <a:r>
              <a:rPr lang="en-US" sz="1800" dirty="0"/>
              <a:t>Captures only part of the network behavior</a:t>
            </a:r>
          </a:p>
          <a:p>
            <a:pPr marL="171450" lvl="1">
              <a:spcBef>
                <a:spcPts val="750"/>
              </a:spcBef>
            </a:pPr>
            <a:r>
              <a:rPr lang="en-US" sz="1800" dirty="0"/>
              <a:t>What good is this?</a:t>
            </a:r>
          </a:p>
          <a:p>
            <a:endParaRPr lang="en-US" sz="2100" dirty="0"/>
          </a:p>
        </p:txBody>
      </p:sp>
      <p:cxnSp>
        <p:nvCxnSpPr>
          <p:cNvPr id="20" name="Straight Connector 19"/>
          <p:cNvCxnSpPr/>
          <p:nvPr/>
        </p:nvCxnSpPr>
        <p:spPr bwMode="auto">
          <a:xfrm flipV="1">
            <a:off x="2964504" y="3033911"/>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8482" y="4651746"/>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2"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0856" y="4183309"/>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3"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581" y="509960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1698" y="468447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25" name="Straight Connector 24"/>
          <p:cNvCxnSpPr/>
          <p:nvPr/>
        </p:nvCxnSpPr>
        <p:spPr bwMode="auto">
          <a:xfrm>
            <a:off x="5484095" y="4795064"/>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6288965" y="4472626"/>
            <a:ext cx="544761" cy="213621"/>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6319460" y="4986174"/>
            <a:ext cx="514267" cy="23274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7308248" y="4473769"/>
            <a:ext cx="511611" cy="239613"/>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flipV="1">
            <a:off x="7338593" y="5011414"/>
            <a:ext cx="514267" cy="21362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8227295" y="4880385"/>
            <a:ext cx="442671" cy="0"/>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2756791" y="4129535"/>
            <a:ext cx="2608406" cy="369332"/>
          </a:xfrm>
          <a:prstGeom prst="rect">
            <a:avLst/>
          </a:prstGeom>
          <a:solidFill>
            <a:schemeClr val="accent5">
              <a:lumMod val="20000"/>
              <a:lumOff val="80000"/>
            </a:schemeClr>
          </a:solidFill>
          <a:effectLst>
            <a:outerShdw blurRad="50800" dist="38100" algn="l" rotWithShape="0">
              <a:prstClr val="black">
                <a:alpha val="40000"/>
              </a:prstClr>
            </a:outerShdw>
          </a:effectLst>
        </p:spPr>
        <p:txBody>
          <a:bodyPr wrap="none" rtlCol="0">
            <a:spAutoFit/>
          </a:bodyPr>
          <a:lstStyle/>
          <a:p>
            <a:r>
              <a:rPr lang="en-US" dirty="0">
                <a:solidFill>
                  <a:schemeClr val="accent5">
                    <a:lumMod val="75000"/>
                  </a:schemeClr>
                </a:solidFill>
              </a:rPr>
              <a:t>Loops implicitly blocked</a:t>
            </a:r>
          </a:p>
        </p:txBody>
      </p:sp>
    </p:spTree>
    <p:extLst>
      <p:ext uri="{BB962C8B-B14F-4D97-AF65-F5344CB8AC3E}">
        <p14:creationId xmlns:p14="http://schemas.microsoft.com/office/powerpoint/2010/main" val="384342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80" y="167482"/>
            <a:ext cx="8586439"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Simple questions </a:t>
            </a:r>
            <a:r>
              <a:rPr lang="en-US" b="1" dirty="0">
                <a:solidFill>
                  <a:schemeClr val="accent2"/>
                </a:solidFill>
                <a:effectLst>
                  <a:outerShdw blurRad="38100" dist="38100" dir="2700000" algn="tl">
                    <a:srgbClr val="000000">
                      <a:alpha val="43137"/>
                    </a:srgbClr>
                  </a:outerShdw>
                </a:effectLst>
              </a:rPr>
              <a:t>hard</a:t>
            </a:r>
            <a:r>
              <a:rPr lang="en-US" b="1" dirty="0">
                <a:solidFill>
                  <a:srgbClr val="619BE1"/>
                </a:solidFill>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to answer today</a:t>
            </a:r>
          </a:p>
        </p:txBody>
      </p:sp>
      <p:sp>
        <p:nvSpPr>
          <p:cNvPr id="3" name="Content Placeholder 2"/>
          <p:cNvSpPr>
            <a:spLocks noGrp="1"/>
          </p:cNvSpPr>
          <p:nvPr>
            <p:ph idx="1"/>
          </p:nvPr>
        </p:nvSpPr>
        <p:spPr/>
        <p:txBody>
          <a:bodyPr>
            <a:normAutofit/>
          </a:bodyPr>
          <a:lstStyle/>
          <a:p>
            <a:pPr lvl="1"/>
            <a:r>
              <a:rPr lang="en-US" dirty="0">
                <a:ea typeface="ＭＳ Ｐゴシック" charset="0"/>
              </a:rPr>
              <a:t>Which packets from A can reach B?	</a:t>
            </a:r>
          </a:p>
          <a:p>
            <a:pPr lvl="1"/>
            <a:r>
              <a:rPr lang="en-US" dirty="0"/>
              <a:t>Is Group X provably isolated from Group Y?</a:t>
            </a:r>
            <a:endParaRPr lang="en-US" dirty="0">
              <a:ea typeface="ＭＳ Ｐゴシック" charset="0"/>
            </a:endParaRPr>
          </a:p>
          <a:p>
            <a:pPr lvl="1"/>
            <a:r>
              <a:rPr lang="en-US" dirty="0">
                <a:ea typeface="ＭＳ Ｐゴシック" charset="0"/>
              </a:rPr>
              <a:t>Is the network causing </a:t>
            </a:r>
            <a:r>
              <a:rPr lang="en-US" dirty="0">
                <a:solidFill>
                  <a:srgbClr val="0070C0"/>
                </a:solidFill>
                <a:ea typeface="ＭＳ Ｐゴシック" charset="0"/>
              </a:rPr>
              <a:t>poor performance </a:t>
            </a:r>
            <a:r>
              <a:rPr lang="en-US" dirty="0">
                <a:ea typeface="ＭＳ Ｐゴシック" charset="0"/>
              </a:rPr>
              <a:t>or the server? Are </a:t>
            </a:r>
            <a:r>
              <a:rPr lang="en-US" dirty="0" err="1">
                <a:ea typeface="ＭＳ Ｐゴシック" charset="0"/>
              </a:rPr>
              <a:t>QoS</a:t>
            </a:r>
            <a:r>
              <a:rPr lang="en-US" dirty="0">
                <a:ea typeface="ＭＳ Ｐゴシック" charset="0"/>
              </a:rPr>
              <a:t> settings to blame?</a:t>
            </a:r>
          </a:p>
          <a:p>
            <a:pPr lvl="1"/>
            <a:r>
              <a:rPr lang="en-US" dirty="0">
                <a:ea typeface="ＭＳ Ｐゴシック" charset="0"/>
              </a:rPr>
              <a:t>Why is my backbone </a:t>
            </a:r>
            <a:r>
              <a:rPr lang="en-US" dirty="0">
                <a:solidFill>
                  <a:srgbClr val="0070C0"/>
                </a:solidFill>
                <a:ea typeface="ＭＳ Ｐゴシック" charset="0"/>
              </a:rPr>
              <a:t>utilization </a:t>
            </a:r>
            <a:r>
              <a:rPr lang="en-US" dirty="0">
                <a:ea typeface="ＭＳ Ｐゴシック" charset="0"/>
              </a:rPr>
              <a:t>poor?</a:t>
            </a:r>
          </a:p>
          <a:p>
            <a:pPr lvl="1"/>
            <a:r>
              <a:rPr lang="en-US" dirty="0">
                <a:ea typeface="ＭＳ Ｐゴシック" charset="0"/>
              </a:rPr>
              <a:t>Is my load balancer </a:t>
            </a:r>
            <a:r>
              <a:rPr lang="en-US" dirty="0">
                <a:solidFill>
                  <a:srgbClr val="0070C0"/>
                </a:solidFill>
                <a:ea typeface="ＭＳ Ｐゴシック" charset="0"/>
              </a:rPr>
              <a:t>distributing</a:t>
            </a:r>
            <a:r>
              <a:rPr lang="en-US" dirty="0">
                <a:ea typeface="ＭＳ Ｐゴシック" charset="0"/>
              </a:rPr>
              <a:t> evenly?</a:t>
            </a:r>
          </a:p>
          <a:p>
            <a:pPr lvl="1"/>
            <a:r>
              <a:rPr lang="en-US" dirty="0">
                <a:ea typeface="ＭＳ Ｐゴシック" charset="0"/>
              </a:rPr>
              <a:t>Where are there mysterious packet losses?</a:t>
            </a:r>
          </a:p>
          <a:p>
            <a:pPr lvl="2"/>
            <a:endParaRPr lang="en-US" dirty="0"/>
          </a:p>
        </p:txBody>
      </p:sp>
    </p:spTree>
    <p:custDataLst>
      <p:tags r:id="rId1"/>
    </p:custDataLst>
    <p:extLst>
      <p:ext uri="{BB962C8B-B14F-4D97-AF65-F5344CB8AC3E}">
        <p14:creationId xmlns:p14="http://schemas.microsoft.com/office/powerpoint/2010/main" val="1880530236"/>
      </p:ext>
    </p:extLst>
  </p:cSld>
  <p:clrMapOvr>
    <a:masterClrMapping/>
  </p:clrMapOvr>
  <mc:AlternateContent xmlns:mc="http://schemas.openxmlformats.org/markup-compatibility/2006" xmlns:p14="http://schemas.microsoft.com/office/powerpoint/2010/main">
    <mc:Choice Requires="p14">
      <p:transition p14:dur="0" advTm="45606"/>
    </mc:Choice>
    <mc:Fallback xmlns="">
      <p:transition advTm="456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Goal: Counterexamples for Property Failures</a:t>
            </a:r>
          </a:p>
        </p:txBody>
      </p:sp>
      <p:grpSp>
        <p:nvGrpSpPr>
          <p:cNvPr id="9" name="Group 8"/>
          <p:cNvGrpSpPr/>
          <p:nvPr/>
        </p:nvGrpSpPr>
        <p:grpSpPr>
          <a:xfrm>
            <a:off x="4969051" y="2171701"/>
            <a:ext cx="2992770" cy="1016056"/>
            <a:chOff x="6625401" y="1514476"/>
            <a:chExt cx="3990360" cy="1354741"/>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019" y="1514476"/>
              <a:ext cx="3335923" cy="135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625401" y="1743075"/>
              <a:ext cx="451405" cy="492443"/>
            </a:xfrm>
            <a:prstGeom prst="rect">
              <a:avLst/>
            </a:prstGeom>
            <a:noFill/>
          </p:spPr>
          <p:txBody>
            <a:bodyPr wrap="none" rtlCol="0">
              <a:spAutoFit/>
            </a:bodyPr>
            <a:lstStyle/>
            <a:p>
              <a:r>
                <a:rPr lang="en-US" dirty="0"/>
                <a:t>A</a:t>
              </a:r>
            </a:p>
          </p:txBody>
        </p:sp>
        <p:sp>
          <p:nvSpPr>
            <p:cNvPr id="15" name="TextBox 14"/>
            <p:cNvSpPr txBox="1"/>
            <p:nvPr/>
          </p:nvSpPr>
          <p:spPr>
            <a:xfrm>
              <a:off x="10164356" y="1819275"/>
              <a:ext cx="451405" cy="492443"/>
            </a:xfrm>
            <a:prstGeom prst="rect">
              <a:avLst/>
            </a:prstGeom>
            <a:noFill/>
          </p:spPr>
          <p:txBody>
            <a:bodyPr wrap="none" rtlCol="0">
              <a:spAutoFit/>
            </a:bodyPr>
            <a:lstStyle/>
            <a:p>
              <a:r>
                <a:rPr lang="en-US" dirty="0"/>
                <a:t>B</a:t>
              </a:r>
            </a:p>
          </p:txBody>
        </p:sp>
        <p:sp>
          <p:nvSpPr>
            <p:cNvPr id="18" name="Freeform 17"/>
            <p:cNvSpPr/>
            <p:nvPr/>
          </p:nvSpPr>
          <p:spPr>
            <a:xfrm>
              <a:off x="7268755" y="1970289"/>
              <a:ext cx="2362200" cy="470840"/>
            </a:xfrm>
            <a:custGeom>
              <a:avLst/>
              <a:gdLst>
                <a:gd name="connsiteX0" fmla="*/ 0 w 3087149"/>
                <a:gd name="connsiteY0" fmla="*/ 37496 h 698054"/>
                <a:gd name="connsiteX1" fmla="*/ 713064 w 3087149"/>
                <a:gd name="connsiteY1" fmla="*/ 71052 h 698054"/>
                <a:gd name="connsiteX2" fmla="*/ 1736521 w 3087149"/>
                <a:gd name="connsiteY2" fmla="*/ 683448 h 698054"/>
                <a:gd name="connsiteX3" fmla="*/ 2348918 w 3087149"/>
                <a:gd name="connsiteY3" fmla="*/ 507279 h 698054"/>
                <a:gd name="connsiteX4" fmla="*/ 3087149 w 3087149"/>
                <a:gd name="connsiteY4" fmla="*/ 515668 h 698054"/>
                <a:gd name="connsiteX5" fmla="*/ 3087149 w 3087149"/>
                <a:gd name="connsiteY5" fmla="*/ 515668 h 69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149" h="698054">
                  <a:moveTo>
                    <a:pt x="0" y="37496"/>
                  </a:moveTo>
                  <a:cubicBezTo>
                    <a:pt x="211822" y="444"/>
                    <a:pt x="423644" y="-36607"/>
                    <a:pt x="713064" y="71052"/>
                  </a:cubicBezTo>
                  <a:cubicBezTo>
                    <a:pt x="1002484" y="178711"/>
                    <a:pt x="1463879" y="610744"/>
                    <a:pt x="1736521" y="683448"/>
                  </a:cubicBezTo>
                  <a:cubicBezTo>
                    <a:pt x="2009163" y="756152"/>
                    <a:pt x="2123813" y="535242"/>
                    <a:pt x="2348918" y="507279"/>
                  </a:cubicBezTo>
                  <a:cubicBezTo>
                    <a:pt x="2574023" y="479316"/>
                    <a:pt x="3087149" y="515668"/>
                    <a:pt x="3087149" y="515668"/>
                  </a:cubicBezTo>
                  <a:lnTo>
                    <a:pt x="3087149" y="515668"/>
                  </a:ln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972051" y="3415971"/>
            <a:ext cx="2173709" cy="984580"/>
            <a:chOff x="6629401" y="3325903"/>
            <a:chExt cx="2898278" cy="1312773"/>
          </a:xfrm>
        </p:grpSpPr>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2679" y="3325903"/>
              <a:ext cx="1905000" cy="13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8106956" y="3714078"/>
              <a:ext cx="952751" cy="536420"/>
            </a:xfrm>
            <a:custGeom>
              <a:avLst/>
              <a:gdLst>
                <a:gd name="connsiteX0" fmla="*/ 0 w 1150469"/>
                <a:gd name="connsiteY0" fmla="*/ 344528 h 645574"/>
                <a:gd name="connsiteX1" fmla="*/ 587828 w 1150469"/>
                <a:gd name="connsiteY1" fmla="*/ 644974 h 645574"/>
                <a:gd name="connsiteX2" fmla="*/ 1149531 w 1150469"/>
                <a:gd name="connsiteY2" fmla="*/ 409843 h 645574"/>
                <a:gd name="connsiteX3" fmla="*/ 705394 w 1150469"/>
                <a:gd name="connsiteY3" fmla="*/ 4894 h 645574"/>
                <a:gd name="connsiteX4" fmla="*/ 117565 w 1150469"/>
                <a:gd name="connsiteY4" fmla="*/ 174711 h 645574"/>
                <a:gd name="connsiteX5" fmla="*/ 117565 w 1150469"/>
                <a:gd name="connsiteY5" fmla="*/ 174711 h 6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9" h="645574">
                  <a:moveTo>
                    <a:pt x="0" y="344528"/>
                  </a:moveTo>
                  <a:cubicBezTo>
                    <a:pt x="198120" y="489308"/>
                    <a:pt x="396240" y="634088"/>
                    <a:pt x="587828" y="644974"/>
                  </a:cubicBezTo>
                  <a:cubicBezTo>
                    <a:pt x="779416" y="655860"/>
                    <a:pt x="1129937" y="516523"/>
                    <a:pt x="1149531" y="409843"/>
                  </a:cubicBezTo>
                  <a:cubicBezTo>
                    <a:pt x="1169125" y="303163"/>
                    <a:pt x="877388" y="44083"/>
                    <a:pt x="705394" y="4894"/>
                  </a:cubicBezTo>
                  <a:cubicBezTo>
                    <a:pt x="533400" y="-34295"/>
                    <a:pt x="117565" y="174711"/>
                    <a:pt x="117565" y="174711"/>
                  </a:cubicBezTo>
                  <a:lnTo>
                    <a:pt x="117565" y="174711"/>
                  </a:ln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037795" y="4009267"/>
              <a:ext cx="611960" cy="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29401" y="3593150"/>
              <a:ext cx="1186649" cy="492443"/>
            </a:xfrm>
            <a:prstGeom prst="rect">
              <a:avLst/>
            </a:prstGeom>
            <a:noFill/>
          </p:spPr>
          <p:txBody>
            <a:bodyPr wrap="none" rtlCol="0">
              <a:spAutoFit/>
            </a:bodyPr>
            <a:lstStyle/>
            <a:p>
              <a:r>
                <a:rPr lang="en-US" dirty="0"/>
                <a:t>Packet</a:t>
              </a:r>
            </a:p>
          </p:txBody>
        </p:sp>
      </p:grpSp>
      <p:grpSp>
        <p:nvGrpSpPr>
          <p:cNvPr id="7" name="Group 6"/>
          <p:cNvGrpSpPr/>
          <p:nvPr/>
        </p:nvGrpSpPr>
        <p:grpSpPr>
          <a:xfrm>
            <a:off x="4857750" y="4614862"/>
            <a:ext cx="3184231" cy="1380905"/>
            <a:chOff x="1795046" y="3897868"/>
            <a:chExt cx="6053860" cy="2704547"/>
          </a:xfrm>
        </p:grpSpPr>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97868"/>
              <a:ext cx="48958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reeform 19"/>
            <p:cNvSpPr/>
            <p:nvPr/>
          </p:nvSpPr>
          <p:spPr>
            <a:xfrm>
              <a:off x="3162650" y="4050268"/>
              <a:ext cx="2894201" cy="454126"/>
            </a:xfrm>
            <a:custGeom>
              <a:avLst/>
              <a:gdLst>
                <a:gd name="connsiteX0" fmla="*/ 0 w 2894201"/>
                <a:gd name="connsiteY0" fmla="*/ 0 h 454126"/>
                <a:gd name="connsiteX1" fmla="*/ 687897 w 2894201"/>
                <a:gd name="connsiteY1" fmla="*/ 394282 h 454126"/>
                <a:gd name="connsiteX2" fmla="*/ 2080469 w 2894201"/>
                <a:gd name="connsiteY2" fmla="*/ 427838 h 454126"/>
                <a:gd name="connsiteX3" fmla="*/ 2894201 w 2894201"/>
                <a:gd name="connsiteY3" fmla="*/ 151002 h 454126"/>
              </a:gdLst>
              <a:ahLst/>
              <a:cxnLst>
                <a:cxn ang="0">
                  <a:pos x="connsiteX0" y="connsiteY0"/>
                </a:cxn>
                <a:cxn ang="0">
                  <a:pos x="connsiteX1" y="connsiteY1"/>
                </a:cxn>
                <a:cxn ang="0">
                  <a:pos x="connsiteX2" y="connsiteY2"/>
                </a:cxn>
                <a:cxn ang="0">
                  <a:pos x="connsiteX3" y="connsiteY3"/>
                </a:cxn>
              </a:cxnLst>
              <a:rect l="l" t="t" r="r" b="b"/>
              <a:pathLst>
                <a:path w="2894201" h="454126">
                  <a:moveTo>
                    <a:pt x="0" y="0"/>
                  </a:moveTo>
                  <a:cubicBezTo>
                    <a:pt x="170576" y="161488"/>
                    <a:pt x="341152" y="322976"/>
                    <a:pt x="687897" y="394282"/>
                  </a:cubicBezTo>
                  <a:cubicBezTo>
                    <a:pt x="1034642" y="465588"/>
                    <a:pt x="1712752" y="468385"/>
                    <a:pt x="2080469" y="427838"/>
                  </a:cubicBezTo>
                  <a:cubicBezTo>
                    <a:pt x="2448186" y="387291"/>
                    <a:pt x="2671193" y="269146"/>
                    <a:pt x="2894201" y="151002"/>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rot="10800000">
              <a:off x="3124201" y="5577341"/>
              <a:ext cx="2894201" cy="454126"/>
            </a:xfrm>
            <a:custGeom>
              <a:avLst/>
              <a:gdLst>
                <a:gd name="connsiteX0" fmla="*/ 0 w 2894201"/>
                <a:gd name="connsiteY0" fmla="*/ 0 h 454126"/>
                <a:gd name="connsiteX1" fmla="*/ 687897 w 2894201"/>
                <a:gd name="connsiteY1" fmla="*/ 394282 h 454126"/>
                <a:gd name="connsiteX2" fmla="*/ 2080469 w 2894201"/>
                <a:gd name="connsiteY2" fmla="*/ 427838 h 454126"/>
                <a:gd name="connsiteX3" fmla="*/ 2894201 w 2894201"/>
                <a:gd name="connsiteY3" fmla="*/ 151002 h 454126"/>
              </a:gdLst>
              <a:ahLst/>
              <a:cxnLst>
                <a:cxn ang="0">
                  <a:pos x="connsiteX0" y="connsiteY0"/>
                </a:cxn>
                <a:cxn ang="0">
                  <a:pos x="connsiteX1" y="connsiteY1"/>
                </a:cxn>
                <a:cxn ang="0">
                  <a:pos x="connsiteX2" y="connsiteY2"/>
                </a:cxn>
                <a:cxn ang="0">
                  <a:pos x="connsiteX3" y="connsiteY3"/>
                </a:cxn>
              </a:cxnLst>
              <a:rect l="l" t="t" r="r" b="b"/>
              <a:pathLst>
                <a:path w="2894201" h="454126">
                  <a:moveTo>
                    <a:pt x="0" y="0"/>
                  </a:moveTo>
                  <a:cubicBezTo>
                    <a:pt x="170576" y="161488"/>
                    <a:pt x="341152" y="322976"/>
                    <a:pt x="687897" y="394282"/>
                  </a:cubicBezTo>
                  <a:cubicBezTo>
                    <a:pt x="1034642" y="465588"/>
                    <a:pt x="1712752" y="468385"/>
                    <a:pt x="2080469" y="427838"/>
                  </a:cubicBezTo>
                  <a:cubicBezTo>
                    <a:pt x="2448186" y="387291"/>
                    <a:pt x="2671193" y="269146"/>
                    <a:pt x="2894201" y="151002"/>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3124200" y="4355068"/>
              <a:ext cx="3154260" cy="989901"/>
            </a:xfrm>
            <a:custGeom>
              <a:avLst/>
              <a:gdLst>
                <a:gd name="connsiteX0" fmla="*/ 0 w 3154260"/>
                <a:gd name="connsiteY0" fmla="*/ 0 h 989901"/>
                <a:gd name="connsiteX1" fmla="*/ 645952 w 3154260"/>
                <a:gd name="connsiteY1" fmla="*/ 385893 h 989901"/>
                <a:gd name="connsiteX2" fmla="*/ 1895911 w 3154260"/>
                <a:gd name="connsiteY2" fmla="*/ 461394 h 989901"/>
                <a:gd name="connsiteX3" fmla="*/ 3078759 w 3154260"/>
                <a:gd name="connsiteY3" fmla="*/ 964734 h 989901"/>
                <a:gd name="connsiteX4" fmla="*/ 3078759 w 3154260"/>
                <a:gd name="connsiteY4" fmla="*/ 964734 h 989901"/>
                <a:gd name="connsiteX5" fmla="*/ 3154260 w 3154260"/>
                <a:gd name="connsiteY5" fmla="*/ 989901 h 98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4260" h="989901">
                  <a:moveTo>
                    <a:pt x="0" y="0"/>
                  </a:moveTo>
                  <a:cubicBezTo>
                    <a:pt x="164983" y="154497"/>
                    <a:pt x="329967" y="308994"/>
                    <a:pt x="645952" y="385893"/>
                  </a:cubicBezTo>
                  <a:cubicBezTo>
                    <a:pt x="961937" y="462792"/>
                    <a:pt x="1490443" y="364921"/>
                    <a:pt x="1895911" y="461394"/>
                  </a:cubicBezTo>
                  <a:cubicBezTo>
                    <a:pt x="2301379" y="557867"/>
                    <a:pt x="3078759" y="964734"/>
                    <a:pt x="3078759" y="964734"/>
                  </a:cubicBezTo>
                  <a:lnTo>
                    <a:pt x="3078759" y="964734"/>
                  </a:lnTo>
                  <a:lnTo>
                    <a:pt x="3154260" y="989901"/>
                  </a:lnTo>
                </a:path>
              </a:pathLst>
            </a:custGeom>
            <a:noFill/>
            <a:ln w="3810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185647" y="3985736"/>
              <a:ext cx="1667662" cy="723349"/>
            </a:xfrm>
            <a:prstGeom prst="rect">
              <a:avLst/>
            </a:prstGeom>
            <a:noFill/>
          </p:spPr>
          <p:txBody>
            <a:bodyPr wrap="none" rtlCol="0">
              <a:spAutoFit/>
            </a:bodyPr>
            <a:lstStyle/>
            <a:p>
              <a:r>
                <a:rPr lang="en-US" dirty="0"/>
                <a:t>Slice 1</a:t>
              </a:r>
            </a:p>
          </p:txBody>
        </p:sp>
        <p:sp>
          <p:nvSpPr>
            <p:cNvPr id="30" name="TextBox 29"/>
            <p:cNvSpPr txBox="1"/>
            <p:nvPr/>
          </p:nvSpPr>
          <p:spPr>
            <a:xfrm>
              <a:off x="4191001" y="5879066"/>
              <a:ext cx="1667662" cy="723349"/>
            </a:xfrm>
            <a:prstGeom prst="rect">
              <a:avLst/>
            </a:prstGeom>
            <a:noFill/>
          </p:spPr>
          <p:txBody>
            <a:bodyPr wrap="none" rtlCol="0">
              <a:spAutoFit/>
            </a:bodyPr>
            <a:lstStyle/>
            <a:p>
              <a:r>
                <a:rPr lang="en-US" dirty="0"/>
                <a:t>Slice 2</a:t>
              </a:r>
            </a:p>
          </p:txBody>
        </p:sp>
        <p:sp>
          <p:nvSpPr>
            <p:cNvPr id="31" name="TextBox 30"/>
            <p:cNvSpPr txBox="1"/>
            <p:nvPr/>
          </p:nvSpPr>
          <p:spPr>
            <a:xfrm>
              <a:off x="4376229" y="4579204"/>
              <a:ext cx="643659" cy="723349"/>
            </a:xfrm>
            <a:prstGeom prst="rect">
              <a:avLst/>
            </a:prstGeom>
            <a:noFill/>
          </p:spPr>
          <p:txBody>
            <a:bodyPr wrap="none" rtlCol="0">
              <a:spAutoFit/>
            </a:bodyPr>
            <a:lstStyle/>
            <a:p>
              <a:r>
                <a:rPr lang="en-US" b="1" dirty="0"/>
                <a:t>X</a:t>
              </a:r>
            </a:p>
          </p:txBody>
        </p:sp>
        <p:sp>
          <p:nvSpPr>
            <p:cNvPr id="32" name="TextBox 31"/>
            <p:cNvSpPr txBox="1"/>
            <p:nvPr/>
          </p:nvSpPr>
          <p:spPr>
            <a:xfrm>
              <a:off x="1795046" y="4050267"/>
              <a:ext cx="643659" cy="723349"/>
            </a:xfrm>
            <a:prstGeom prst="rect">
              <a:avLst/>
            </a:prstGeom>
            <a:noFill/>
          </p:spPr>
          <p:txBody>
            <a:bodyPr wrap="none" rtlCol="0">
              <a:spAutoFit/>
            </a:bodyPr>
            <a:lstStyle/>
            <a:p>
              <a:r>
                <a:rPr lang="en-US" dirty="0"/>
                <a:t>A</a:t>
              </a:r>
            </a:p>
          </p:txBody>
        </p:sp>
        <p:sp>
          <p:nvSpPr>
            <p:cNvPr id="33" name="TextBox 32"/>
            <p:cNvSpPr txBox="1"/>
            <p:nvPr/>
          </p:nvSpPr>
          <p:spPr>
            <a:xfrm>
              <a:off x="7205247" y="4126468"/>
              <a:ext cx="643659" cy="723349"/>
            </a:xfrm>
            <a:prstGeom prst="rect">
              <a:avLst/>
            </a:prstGeom>
            <a:noFill/>
          </p:spPr>
          <p:txBody>
            <a:bodyPr wrap="none" rtlCol="0">
              <a:spAutoFit/>
            </a:bodyPr>
            <a:lstStyle/>
            <a:p>
              <a:r>
                <a:rPr lang="en-US" dirty="0"/>
                <a:t>B</a:t>
              </a:r>
            </a:p>
          </p:txBody>
        </p:sp>
        <p:sp>
          <p:nvSpPr>
            <p:cNvPr id="34" name="TextBox 33"/>
            <p:cNvSpPr txBox="1"/>
            <p:nvPr/>
          </p:nvSpPr>
          <p:spPr>
            <a:xfrm>
              <a:off x="1828800" y="5433536"/>
              <a:ext cx="668040" cy="723349"/>
            </a:xfrm>
            <a:prstGeom prst="rect">
              <a:avLst/>
            </a:prstGeom>
            <a:noFill/>
          </p:spPr>
          <p:txBody>
            <a:bodyPr wrap="none" rtlCol="0">
              <a:spAutoFit/>
            </a:bodyPr>
            <a:lstStyle/>
            <a:p>
              <a:r>
                <a:rPr lang="en-US" dirty="0"/>
                <a:t>C</a:t>
              </a:r>
            </a:p>
          </p:txBody>
        </p:sp>
        <p:sp>
          <p:nvSpPr>
            <p:cNvPr id="35" name="TextBox 34"/>
            <p:cNvSpPr txBox="1"/>
            <p:nvPr/>
          </p:nvSpPr>
          <p:spPr>
            <a:xfrm>
              <a:off x="7162801" y="5421869"/>
              <a:ext cx="668040" cy="723349"/>
            </a:xfrm>
            <a:prstGeom prst="rect">
              <a:avLst/>
            </a:prstGeom>
            <a:noFill/>
          </p:spPr>
          <p:txBody>
            <a:bodyPr wrap="none" rtlCol="0">
              <a:spAutoFit/>
            </a:bodyPr>
            <a:lstStyle/>
            <a:p>
              <a:r>
                <a:rPr lang="en-US" dirty="0"/>
                <a:t>D</a:t>
              </a:r>
            </a:p>
          </p:txBody>
        </p:sp>
      </p:grpSp>
      <p:sp>
        <p:nvSpPr>
          <p:cNvPr id="8" name="Content Placeholder 7"/>
          <p:cNvSpPr>
            <a:spLocks noGrp="1"/>
          </p:cNvSpPr>
          <p:nvPr>
            <p:ph idx="1"/>
          </p:nvPr>
        </p:nvSpPr>
        <p:spPr>
          <a:xfrm>
            <a:off x="528883" y="2424428"/>
            <a:ext cx="4223837" cy="3491328"/>
          </a:xfrm>
        </p:spPr>
        <p:txBody>
          <a:bodyPr>
            <a:normAutofit fontScale="70000" lnSpcReduction="20000"/>
          </a:bodyPr>
          <a:lstStyle/>
          <a:p>
            <a:pPr marL="0" indent="0">
              <a:buNone/>
            </a:pPr>
            <a:r>
              <a:rPr lang="en-US" dirty="0"/>
              <a:t>Suffices for</a:t>
            </a:r>
          </a:p>
          <a:p>
            <a:r>
              <a:rPr lang="en-US" dirty="0"/>
              <a:t>Functional Properties:</a:t>
            </a:r>
          </a:p>
          <a:p>
            <a:pPr lvl="1"/>
            <a:r>
              <a:rPr lang="en-US" dirty="0"/>
              <a:t>Reachability checking</a:t>
            </a:r>
          </a:p>
          <a:p>
            <a:pPr lvl="2"/>
            <a:r>
              <a:rPr lang="en-US" dirty="0" err="1"/>
              <a:t>Waypointing</a:t>
            </a:r>
            <a:endParaRPr lang="en-US" dirty="0"/>
          </a:p>
          <a:p>
            <a:pPr lvl="2"/>
            <a:r>
              <a:rPr lang="en-US" dirty="0"/>
              <a:t>Blacklisting</a:t>
            </a:r>
          </a:p>
          <a:p>
            <a:r>
              <a:rPr lang="en-US" dirty="0"/>
              <a:t>Functional/Performance Properties:</a:t>
            </a:r>
          </a:p>
          <a:p>
            <a:pPr lvl="1"/>
            <a:r>
              <a:rPr lang="en-US" dirty="0"/>
              <a:t>Forwarding loop</a:t>
            </a:r>
          </a:p>
          <a:p>
            <a:r>
              <a:rPr lang="en-US" dirty="0"/>
              <a:t>Security Properties:</a:t>
            </a:r>
          </a:p>
          <a:p>
            <a:pPr lvl="1"/>
            <a:r>
              <a:rPr lang="en-US" dirty="0"/>
              <a:t>Slice isolation</a:t>
            </a:r>
          </a:p>
          <a:p>
            <a:pPr lvl="2"/>
            <a:r>
              <a:rPr lang="en-US" dirty="0"/>
              <a:t>virtualization context</a:t>
            </a:r>
          </a:p>
        </p:txBody>
      </p:sp>
      <p:sp>
        <p:nvSpPr>
          <p:cNvPr id="3" name="TextBox 2"/>
          <p:cNvSpPr txBox="1"/>
          <p:nvPr/>
        </p:nvSpPr>
        <p:spPr>
          <a:xfrm>
            <a:off x="528883" y="1944707"/>
            <a:ext cx="5322291" cy="415498"/>
          </a:xfrm>
          <a:prstGeom prst="rect">
            <a:avLst/>
          </a:prstGeom>
          <a:noFill/>
        </p:spPr>
        <p:txBody>
          <a:bodyPr wrap="none" rtlCol="0">
            <a:spAutoFit/>
          </a:bodyPr>
          <a:lstStyle/>
          <a:p>
            <a:r>
              <a:rPr lang="en-US" sz="2100" dirty="0">
                <a:solidFill>
                  <a:schemeClr val="accent5">
                    <a:lumMod val="75000"/>
                  </a:schemeClr>
                </a:solidFill>
              </a:rPr>
              <a:t>Single Path Single Packet Counterexample</a:t>
            </a:r>
            <a:endParaRPr lang="en-US" sz="2100" dirty="0"/>
          </a:p>
        </p:txBody>
      </p:sp>
    </p:spTree>
    <p:extLst>
      <p:ext uri="{BB962C8B-B14F-4D97-AF65-F5344CB8AC3E}">
        <p14:creationId xmlns:p14="http://schemas.microsoft.com/office/powerpoint/2010/main" val="367217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effectLst>
                  <a:outerShdw blurRad="38100" dist="38100" dir="2700000" algn="tl">
                    <a:srgbClr val="000000">
                      <a:alpha val="43137"/>
                    </a:srgbClr>
                  </a:outerShdw>
                </a:effectLst>
              </a:rPr>
              <a:t>Adapting Modeling/Analysis</a:t>
            </a:r>
          </a:p>
        </p:txBody>
      </p:sp>
      <p:sp>
        <p:nvSpPr>
          <p:cNvPr id="15" name="Content Placeholder 14"/>
          <p:cNvSpPr>
            <a:spLocks noGrp="1"/>
          </p:cNvSpPr>
          <p:nvPr>
            <p:ph idx="1"/>
          </p:nvPr>
        </p:nvSpPr>
        <p:spPr/>
        <p:txBody>
          <a:bodyPr/>
          <a:lstStyle/>
          <a:p>
            <a:r>
              <a:rPr lang="en-US" dirty="0"/>
              <a:t>Non-deterministically select one of the paths</a:t>
            </a:r>
          </a:p>
          <a:p>
            <a:pPr lvl="1"/>
            <a:r>
              <a:rPr lang="en-US" dirty="0"/>
              <a:t>choice variable</a:t>
            </a:r>
          </a:p>
          <a:p>
            <a:r>
              <a:rPr lang="en-US" dirty="0"/>
              <a:t>Solver explores all possibilities for counterexample</a:t>
            </a:r>
          </a:p>
          <a:p>
            <a:pPr marL="0" indent="0">
              <a:buNone/>
            </a:pPr>
            <a:endParaRPr lang="en-US" dirty="0"/>
          </a:p>
        </p:txBody>
      </p:sp>
      <p:pic>
        <p:nvPicPr>
          <p:cNvPr id="18"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3882" y="4465067"/>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1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6256" y="3996630"/>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0"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981" y="491292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pic>
        <p:nvPicPr>
          <p:cNvPr id="21"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098" y="4497791"/>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cxnSp>
        <p:nvCxnSpPr>
          <p:cNvPr id="22" name="Straight Connector 21"/>
          <p:cNvCxnSpPr/>
          <p:nvPr/>
        </p:nvCxnSpPr>
        <p:spPr bwMode="auto">
          <a:xfrm>
            <a:off x="2969495" y="4608385"/>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flipV="1">
            <a:off x="3774365" y="4285947"/>
            <a:ext cx="544761" cy="213621"/>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3804860" y="4799496"/>
            <a:ext cx="514267" cy="232741"/>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4793648" y="4287090"/>
            <a:ext cx="511611" cy="239613"/>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flipV="1">
            <a:off x="4823993" y="4824736"/>
            <a:ext cx="514267" cy="213620"/>
          </a:xfrm>
          <a:prstGeom prst="line">
            <a:avLst/>
          </a:prstGeom>
          <a:noFill/>
          <a:ln w="54864" cap="flat" cmpd="sng" algn="ctr">
            <a:solidFill>
              <a:schemeClr val="accent6">
                <a:lumMod val="75000"/>
              </a:schemeClr>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5712695" y="4693706"/>
            <a:ext cx="442671" cy="0"/>
          </a:xfrm>
          <a:prstGeom prst="line">
            <a:avLst/>
          </a:prstGeom>
          <a:noFill/>
          <a:ln w="54864"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p:cNvSpPr txBox="1"/>
          <p:nvPr/>
        </p:nvSpPr>
        <p:spPr>
          <a:xfrm>
            <a:off x="5129891" y="5112749"/>
            <a:ext cx="1402949" cy="369332"/>
          </a:xfrm>
          <a:prstGeom prst="rect">
            <a:avLst/>
          </a:prstGeom>
          <a:noFill/>
        </p:spPr>
        <p:txBody>
          <a:bodyPr wrap="none" rtlCol="0">
            <a:spAutoFit/>
          </a:bodyPr>
          <a:lstStyle/>
          <a:p>
            <a:pPr algn="ctr"/>
            <a:r>
              <a:rPr lang="en-US" dirty="0"/>
              <a:t>Multicasting</a:t>
            </a:r>
          </a:p>
        </p:txBody>
      </p:sp>
      <p:sp>
        <p:nvSpPr>
          <p:cNvPr id="29" name="TextBox 28"/>
          <p:cNvSpPr txBox="1"/>
          <p:nvPr/>
        </p:nvSpPr>
        <p:spPr>
          <a:xfrm>
            <a:off x="3112114" y="3911276"/>
            <a:ext cx="851515"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tx2"/>
                </a:solidFill>
              </a:rPr>
              <a:t>choice</a:t>
            </a:r>
          </a:p>
        </p:txBody>
      </p:sp>
    </p:spTree>
    <p:extLst>
      <p:ext uri="{BB962C8B-B14F-4D97-AF65-F5344CB8AC3E}">
        <p14:creationId xmlns:p14="http://schemas.microsoft.com/office/powerpoint/2010/main" val="136995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effectLst>
                  <a:outerShdw blurRad="38100" dist="38100" dir="2700000" algn="tl">
                    <a:srgbClr val="000000">
                      <a:alpha val="43137"/>
                    </a:srgbClr>
                  </a:outerShdw>
                </a:effectLst>
              </a:rPr>
              <a:t>Adapting Modeling/Analysis</a:t>
            </a:r>
          </a:p>
        </p:txBody>
      </p:sp>
      <p:pic>
        <p:nvPicPr>
          <p:cNvPr id="2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3704" y="2644456"/>
            <a:ext cx="446856" cy="3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4864" cap="flat" cmpd="sng">
                <a:solidFill>
                  <a:schemeClr val="accent2"/>
                </a:solidFill>
                <a:prstDash val="solid"/>
                <a:miter lim="800000"/>
                <a:headEnd/>
                <a:tailEnd/>
              </a14:hiddenLine>
            </a:ext>
          </a:extLst>
        </p:spPr>
      </p:pic>
      <p:sp>
        <p:nvSpPr>
          <p:cNvPr id="25" name="Arc 24"/>
          <p:cNvSpPr/>
          <p:nvPr/>
        </p:nvSpPr>
        <p:spPr bwMode="auto">
          <a:xfrm>
            <a:off x="6868779" y="2700664"/>
            <a:ext cx="1480287" cy="910359"/>
          </a:xfrm>
          <a:prstGeom prst="arc">
            <a:avLst>
              <a:gd name="adj1" fmla="val 14358262"/>
              <a:gd name="adj2" fmla="val 12062610"/>
            </a:avLst>
          </a:prstGeom>
          <a:noFill/>
          <a:ln w="54864" cap="flat" cmpd="sng" algn="ctr">
            <a:solidFill>
              <a:srgbClr val="0070C0"/>
            </a:solidFill>
            <a:prstDash val="sysDash"/>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b="1">
              <a:latin typeface="Times New Roman" charset="0"/>
              <a:ea typeface="ＭＳ Ｐゴシック" charset="0"/>
            </a:endParaRPr>
          </a:p>
        </p:txBody>
      </p:sp>
      <p:cxnSp>
        <p:nvCxnSpPr>
          <p:cNvPr id="26" name="Straight Connector 25"/>
          <p:cNvCxnSpPr/>
          <p:nvPr/>
        </p:nvCxnSpPr>
        <p:spPr bwMode="auto">
          <a:xfrm>
            <a:off x="6063067" y="2283731"/>
            <a:ext cx="842002" cy="416935"/>
          </a:xfrm>
          <a:prstGeom prst="line">
            <a:avLst/>
          </a:prstGeom>
          <a:noFill/>
          <a:ln w="54864" cap="flat" cmpd="sng" algn="ctr">
            <a:solidFill>
              <a:srgbClr val="C0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73100" y="2571660"/>
            <a:ext cx="1166281" cy="323165"/>
          </a:xfrm>
          <a:prstGeom prst="rect">
            <a:avLst/>
          </a:prstGeom>
          <a:noFill/>
        </p:spPr>
        <p:txBody>
          <a:bodyPr wrap="none" rtlCol="0">
            <a:spAutoFit/>
          </a:bodyPr>
          <a:lstStyle/>
          <a:p>
            <a:r>
              <a:rPr lang="en-US" sz="1500" dirty="0" err="1"/>
              <a:t>Pkt</a:t>
            </a:r>
            <a:r>
              <a:rPr lang="en-US" sz="1500" dirty="0"/>
              <a:t> A: tag 0</a:t>
            </a:r>
          </a:p>
        </p:txBody>
      </p:sp>
      <p:sp>
        <p:nvSpPr>
          <p:cNvPr id="28" name="TextBox 27"/>
          <p:cNvSpPr txBox="1"/>
          <p:nvPr/>
        </p:nvSpPr>
        <p:spPr>
          <a:xfrm>
            <a:off x="5924101" y="2980984"/>
            <a:ext cx="1124026" cy="323165"/>
          </a:xfrm>
          <a:prstGeom prst="rect">
            <a:avLst/>
          </a:prstGeom>
          <a:noFill/>
        </p:spPr>
        <p:txBody>
          <a:bodyPr wrap="none" rtlCol="0">
            <a:spAutoFit/>
          </a:bodyPr>
          <a:lstStyle/>
          <a:p>
            <a:r>
              <a:rPr lang="en-US" sz="1500" dirty="0" err="1"/>
              <a:t>Pkt</a:t>
            </a:r>
            <a:r>
              <a:rPr lang="en-US" sz="1500" dirty="0"/>
              <a:t> B: tag1</a:t>
            </a:r>
          </a:p>
        </p:txBody>
      </p:sp>
      <p:sp>
        <p:nvSpPr>
          <p:cNvPr id="10" name="TextBox 9"/>
          <p:cNvSpPr txBox="1"/>
          <p:nvPr/>
        </p:nvSpPr>
        <p:spPr>
          <a:xfrm>
            <a:off x="7232043" y="2336413"/>
            <a:ext cx="1603901" cy="323165"/>
          </a:xfrm>
          <a:prstGeom prst="rect">
            <a:avLst/>
          </a:prstGeom>
          <a:noFill/>
        </p:spPr>
        <p:txBody>
          <a:bodyPr wrap="none" rtlCol="0">
            <a:spAutoFit/>
          </a:bodyPr>
          <a:lstStyle/>
          <a:p>
            <a:r>
              <a:rPr lang="en-US" sz="1500" dirty="0" err="1"/>
              <a:t>Pkt</a:t>
            </a:r>
            <a:r>
              <a:rPr lang="en-US" sz="1500" dirty="0"/>
              <a:t> from A: tag 1</a:t>
            </a:r>
          </a:p>
        </p:txBody>
      </p:sp>
      <p:sp>
        <p:nvSpPr>
          <p:cNvPr id="5" name="Content Placeholder 4"/>
          <p:cNvSpPr>
            <a:spLocks noGrp="1"/>
          </p:cNvSpPr>
          <p:nvPr>
            <p:ph idx="1"/>
          </p:nvPr>
        </p:nvSpPr>
        <p:spPr>
          <a:xfrm>
            <a:off x="424709" y="1348041"/>
            <a:ext cx="8229600" cy="4525963"/>
          </a:xfrm>
        </p:spPr>
        <p:txBody>
          <a:bodyPr/>
          <a:lstStyle/>
          <a:p>
            <a:r>
              <a:rPr lang="en-US" dirty="0"/>
              <a:t>Extra tag bit tracks looping</a:t>
            </a:r>
          </a:p>
          <a:p>
            <a:pPr lvl="1"/>
            <a:r>
              <a:rPr lang="en-US" dirty="0"/>
              <a:t>Packets enter the network with tag 0</a:t>
            </a:r>
          </a:p>
          <a:p>
            <a:pPr lvl="1"/>
            <a:r>
              <a:rPr lang="en-US" dirty="0"/>
              <a:t>Switch with two incoming packets:</a:t>
            </a:r>
          </a:p>
          <a:p>
            <a:pPr lvl="2"/>
            <a:r>
              <a:rPr lang="en-US" dirty="0"/>
              <a:t>One of the two packets has looped</a:t>
            </a:r>
          </a:p>
          <a:p>
            <a:pPr lvl="2"/>
            <a:r>
              <a:rPr lang="en-US" dirty="0"/>
              <a:t>Switch selects packet with tag 0 for forwarding</a:t>
            </a:r>
          </a:p>
          <a:p>
            <a:pPr lvl="2"/>
            <a:r>
              <a:rPr lang="en-US" dirty="0"/>
              <a:t>The tag of output packet is 1</a:t>
            </a:r>
          </a:p>
          <a:p>
            <a:pPr lvl="1"/>
            <a:r>
              <a:rPr lang="en-US" dirty="0"/>
              <a:t>Looping packet is blocked</a:t>
            </a:r>
          </a:p>
          <a:p>
            <a:pPr lvl="1"/>
            <a:r>
              <a:rPr lang="en-US" dirty="0"/>
              <a:t>Minimally unroll to check for k-times-looping</a:t>
            </a:r>
          </a:p>
          <a:p>
            <a:r>
              <a:rPr lang="en-US" dirty="0"/>
              <a:t>Packet loops </a:t>
            </a:r>
            <a:r>
              <a:rPr lang="en-US" dirty="0" err="1"/>
              <a:t>iff</a:t>
            </a:r>
            <a:r>
              <a:rPr lang="en-US" dirty="0"/>
              <a:t> there exists a switch with two incoming packets</a:t>
            </a:r>
          </a:p>
          <a:p>
            <a:pPr lvl="1"/>
            <a:r>
              <a:rPr lang="en-US" dirty="0"/>
              <a:t>Easy check for packet looping</a:t>
            </a:r>
          </a:p>
          <a:p>
            <a:endParaRPr lang="en-US" dirty="0"/>
          </a:p>
        </p:txBody>
      </p:sp>
      <p:sp>
        <p:nvSpPr>
          <p:cNvPr id="3" name="TextBox 2"/>
          <p:cNvSpPr txBox="1"/>
          <p:nvPr/>
        </p:nvSpPr>
        <p:spPr>
          <a:xfrm>
            <a:off x="5556248" y="3803071"/>
            <a:ext cx="3617337"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dirty="0">
                <a:solidFill>
                  <a:schemeClr val="accent5">
                    <a:lumMod val="75000"/>
                  </a:schemeClr>
                </a:solidFill>
              </a:rPr>
              <a:t>Avoid maintaining full path history</a:t>
            </a:r>
          </a:p>
        </p:txBody>
      </p:sp>
    </p:spTree>
    <p:extLst>
      <p:ext uri="{BB962C8B-B14F-4D97-AF65-F5344CB8AC3E}">
        <p14:creationId xmlns:p14="http://schemas.microsoft.com/office/powerpoint/2010/main" val="18768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Zhang-Malik versus </a:t>
            </a:r>
            <a:r>
              <a:rPr lang="en-US" sz="4000" b="1" dirty="0" err="1">
                <a:solidFill>
                  <a:srgbClr val="0070C0"/>
                </a:solidFill>
                <a:effectLst>
                  <a:outerShdw blurRad="38100" dist="38100" dir="2700000" algn="tl">
                    <a:srgbClr val="000000">
                      <a:alpha val="43137"/>
                    </a:srgbClr>
                  </a:outerShdw>
                </a:effectLst>
              </a:rPr>
              <a:t>AntEater</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1"/>
            <a:ext cx="8521700" cy="4445000"/>
          </a:xfrm>
        </p:spPr>
        <p:txBody>
          <a:bodyPr/>
          <a:lstStyle/>
          <a:p>
            <a:r>
              <a:rPr lang="en-US" dirty="0"/>
              <a:t>Zhang-Malik more modular. Separates network and property formula</a:t>
            </a:r>
          </a:p>
          <a:p>
            <a:r>
              <a:rPr lang="en-US" dirty="0"/>
              <a:t>More efficient encoding for loops and reachability.</a:t>
            </a:r>
          </a:p>
          <a:p>
            <a:r>
              <a:rPr lang="en-US" dirty="0"/>
              <a:t>For example, loops are caught in Anteater by making two copies of every switch and checking if each switch can reach its copy.</a:t>
            </a:r>
          </a:p>
          <a:p>
            <a:r>
              <a:rPr lang="en-US" dirty="0">
                <a:solidFill>
                  <a:srgbClr val="FF0000"/>
                </a:solidFill>
              </a:rPr>
              <a:t>Both</a:t>
            </a:r>
            <a:r>
              <a:rPr lang="en-US" dirty="0"/>
              <a:t>: only </a:t>
            </a:r>
            <a:r>
              <a:rPr lang="en-US" i="1" dirty="0"/>
              <a:t>1 counterexample </a:t>
            </a:r>
            <a:r>
              <a:rPr lang="en-US" dirty="0"/>
              <a:t>for reachability</a:t>
            </a:r>
          </a:p>
        </p:txBody>
      </p:sp>
    </p:spTree>
    <p:extLst>
      <p:ext uri="{BB962C8B-B14F-4D97-AF65-F5344CB8AC3E}">
        <p14:creationId xmlns:p14="http://schemas.microsoft.com/office/powerpoint/2010/main" val="4246587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VERIFICATION: IF </a:t>
            </a:r>
            <a:r>
              <a:rPr lang="en-US" i="1" dirty="0">
                <a:solidFill>
                  <a:srgbClr val="0B891A"/>
                </a:solidFill>
              </a:rPr>
              <a:t>ALL</a:t>
            </a:r>
            <a:r>
              <a:rPr lang="en-US" dirty="0">
                <a:solidFill>
                  <a:srgbClr val="0B891A"/>
                </a:solidFill>
              </a:rPr>
              <a:t> COUNTEREXAMPLES ARE NEEDED</a:t>
            </a: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b="1" dirty="0">
                <a:solidFill>
                  <a:srgbClr val="00B050"/>
                </a:solidFill>
              </a:rPr>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dirty="0"/>
              <a:t>Adding 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334749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Why all examples?</a:t>
            </a:r>
          </a:p>
        </p:txBody>
      </p:sp>
      <p:sp>
        <p:nvSpPr>
          <p:cNvPr id="3" name="Content Placeholder 2"/>
          <p:cNvSpPr>
            <a:spLocks noGrp="1"/>
          </p:cNvSpPr>
          <p:nvPr>
            <p:ph idx="1"/>
          </p:nvPr>
        </p:nvSpPr>
        <p:spPr>
          <a:xfrm>
            <a:off x="457199" y="1600201"/>
            <a:ext cx="8686801" cy="4322618"/>
          </a:xfrm>
        </p:spPr>
        <p:txBody>
          <a:bodyPr/>
          <a:lstStyle/>
          <a:p>
            <a:r>
              <a:rPr lang="en-US" dirty="0"/>
              <a:t>Easier to see which rule caused counterexample.</a:t>
            </a:r>
          </a:p>
          <a:p>
            <a:r>
              <a:rPr lang="en-US" dirty="0"/>
              <a:t>Easier to do incremental verification</a:t>
            </a:r>
          </a:p>
          <a:p>
            <a:r>
              <a:rPr lang="en-US" dirty="0"/>
              <a:t>However, we have now gone from SAT to </a:t>
            </a:r>
            <a:r>
              <a:rPr lang="en-US" dirty="0" err="1"/>
              <a:t>AllSAT</a:t>
            </a:r>
            <a:r>
              <a:rPr lang="en-US" dirty="0"/>
              <a:t> which modern SAT solvers are not optimized for.</a:t>
            </a:r>
          </a:p>
          <a:p>
            <a:r>
              <a:rPr lang="en-US" dirty="0"/>
              <a:t>Fortunately, we can exploit the domain structure to do quite well.</a:t>
            </a:r>
          </a:p>
        </p:txBody>
      </p:sp>
    </p:spTree>
    <p:extLst>
      <p:ext uri="{BB962C8B-B14F-4D97-AF65-F5344CB8AC3E}">
        <p14:creationId xmlns:p14="http://schemas.microsoft.com/office/powerpoint/2010/main" val="1282337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0936" cy="710977"/>
          </a:xfrm>
        </p:spPr>
        <p:txBody>
          <a:bodyPr/>
          <a:lstStyle/>
          <a:p>
            <a:pPr>
              <a:defRPr/>
            </a:pPr>
            <a:r>
              <a:rPr lang="en-US" sz="4000" b="1" dirty="0">
                <a:solidFill>
                  <a:srgbClr val="0070C0"/>
                </a:solidFill>
                <a:effectLst>
                  <a:outerShdw blurRad="38100" dist="38100" dir="2700000" algn="tl">
                    <a:srgbClr val="000000">
                      <a:alpha val="43137"/>
                    </a:srgbClr>
                  </a:outerShdw>
                </a:effectLst>
              </a:rPr>
              <a:t>Towards all Solutions: Header Space</a:t>
            </a:r>
            <a:br>
              <a:rPr lang="en-US" sz="4000" b="1" dirty="0">
                <a:solidFill>
                  <a:srgbClr val="0070C0"/>
                </a:solidFill>
                <a:effectLst>
                  <a:outerShdw blurRad="38100" dist="38100" dir="2700000" algn="tl">
                    <a:srgbClr val="000000">
                      <a:alpha val="43137"/>
                    </a:srgbClr>
                  </a:outerShdw>
                </a:effectLst>
              </a:rPr>
            </a:br>
            <a:r>
              <a:rPr lang="en-US" sz="4000" dirty="0"/>
              <a:t>[</a:t>
            </a:r>
            <a:r>
              <a:rPr lang="en-US" sz="4000" dirty="0" err="1"/>
              <a:t>Kazemian</a:t>
            </a:r>
            <a:r>
              <a:rPr lang="en-US" sz="4000" dirty="0"/>
              <a:t> 12]</a:t>
            </a:r>
          </a:p>
        </p:txBody>
      </p:sp>
      <p:sp>
        <p:nvSpPr>
          <p:cNvPr id="20482" name="Content Placeholder 2"/>
          <p:cNvSpPr>
            <a:spLocks noGrp="1"/>
          </p:cNvSpPr>
          <p:nvPr>
            <p:ph sz="quarter" idx="1"/>
          </p:nvPr>
        </p:nvSpPr>
        <p:spPr>
          <a:xfrm>
            <a:off x="457201" y="1600200"/>
            <a:ext cx="7357730" cy="1366284"/>
          </a:xfrm>
        </p:spPr>
        <p:txBody>
          <a:bodyPr>
            <a:normAutofit fontScale="62500" lnSpcReduction="20000"/>
          </a:bodyPr>
          <a:lstStyle/>
          <a:p>
            <a:r>
              <a:rPr lang="en-US" dirty="0">
                <a:ea typeface="ＭＳ Ｐゴシック" charset="0"/>
                <a:cs typeface="ＭＳ Ｐゴシック" charset="0"/>
              </a:rPr>
              <a:t>Step 1 - Model a packet, based on its header bits, as a point in {0,1}</a:t>
            </a:r>
            <a:r>
              <a:rPr lang="en-US" baseline="30000" dirty="0">
                <a:ea typeface="ＭＳ Ｐゴシック" charset="0"/>
                <a:cs typeface="ＭＳ Ｐゴシック" charset="0"/>
              </a:rPr>
              <a:t>L</a:t>
            </a:r>
            <a:r>
              <a:rPr lang="en-US" dirty="0">
                <a:ea typeface="ＭＳ Ｐゴシック" charset="0"/>
                <a:cs typeface="ＭＳ Ｐゴシック" charset="0"/>
              </a:rPr>
              <a:t> space – the Header Space</a:t>
            </a:r>
          </a:p>
          <a:p>
            <a:r>
              <a:rPr lang="en-US" dirty="0">
                <a:ea typeface="ＭＳ Ｐゴシック" charset="0"/>
                <a:cs typeface="ＭＳ Ｐゴシック" charset="0"/>
              </a:rPr>
              <a:t>Two abstractions: 1. All layers collapsed into a flat sequence of bits  2. Wildcards ignore header bits irrelevant to forwarding</a:t>
            </a:r>
          </a:p>
        </p:txBody>
      </p:sp>
      <p:sp>
        <p:nvSpPr>
          <p:cNvPr id="4" name="Rectangle 3"/>
          <p:cNvSpPr/>
          <p:nvPr/>
        </p:nvSpPr>
        <p:spPr>
          <a:xfrm>
            <a:off x="1691640" y="3443909"/>
            <a:ext cx="4594860" cy="27432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5" name="Rectangle 4"/>
          <p:cNvSpPr/>
          <p:nvPr/>
        </p:nvSpPr>
        <p:spPr>
          <a:xfrm>
            <a:off x="1691640" y="3443909"/>
            <a:ext cx="137160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01110011…1</a:t>
            </a:r>
          </a:p>
        </p:txBody>
      </p:sp>
      <p:sp>
        <p:nvSpPr>
          <p:cNvPr id="6" name="Rectangle 5"/>
          <p:cNvSpPr/>
          <p:nvPr/>
        </p:nvSpPr>
        <p:spPr>
          <a:xfrm>
            <a:off x="3063240" y="3443909"/>
            <a:ext cx="322326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7" name="TextBox 6"/>
          <p:cNvSpPr txBox="1">
            <a:spLocks noChangeArrowheads="1"/>
          </p:cNvSpPr>
          <p:nvPr/>
        </p:nvSpPr>
        <p:spPr bwMode="auto">
          <a:xfrm>
            <a:off x="2240280" y="3718229"/>
            <a:ext cx="307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L</a:t>
            </a:r>
          </a:p>
        </p:txBody>
      </p:sp>
      <p:cxnSp>
        <p:nvCxnSpPr>
          <p:cNvPr id="9" name="Straight Arrow Connector 8"/>
          <p:cNvCxnSpPr/>
          <p:nvPr/>
        </p:nvCxnSpPr>
        <p:spPr>
          <a:xfrm>
            <a:off x="2583180" y="3923969"/>
            <a:ext cx="480060" cy="0"/>
          </a:xfrm>
          <a:prstGeom prst="straightConnector1">
            <a:avLst/>
          </a:prstGeom>
          <a:ln>
            <a:solidFill>
              <a:schemeClr val="accent2">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1691640" y="3923969"/>
            <a:ext cx="480060" cy="0"/>
          </a:xfrm>
          <a:prstGeom prst="straightConnector1">
            <a:avLst/>
          </a:prstGeom>
          <a:ln>
            <a:solidFill>
              <a:schemeClr val="accent2">
                <a:lumMod val="75000"/>
              </a:schemeClr>
            </a:solidFill>
            <a:tailEnd type="arrow"/>
          </a:ln>
        </p:spPr>
        <p:style>
          <a:lnRef idx="2">
            <a:schemeClr val="dk1"/>
          </a:lnRef>
          <a:fillRef idx="0">
            <a:schemeClr val="dk1"/>
          </a:fillRef>
          <a:effectRef idx="1">
            <a:schemeClr val="dk1"/>
          </a:effectRef>
          <a:fontRef idx="minor">
            <a:schemeClr val="tx1"/>
          </a:fontRef>
        </p:style>
      </p:cxnSp>
      <p:sp>
        <p:nvSpPr>
          <p:cNvPr id="20" name="TextBox 19"/>
          <p:cNvSpPr txBox="1">
            <a:spLocks noChangeArrowheads="1"/>
          </p:cNvSpPr>
          <p:nvPr/>
        </p:nvSpPr>
        <p:spPr bwMode="auto">
          <a:xfrm>
            <a:off x="1965960" y="3142444"/>
            <a:ext cx="76581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Header</a:t>
            </a:r>
          </a:p>
        </p:txBody>
      </p:sp>
      <p:sp>
        <p:nvSpPr>
          <p:cNvPr id="21" name="TextBox 20"/>
          <p:cNvSpPr txBox="1">
            <a:spLocks noChangeArrowheads="1"/>
          </p:cNvSpPr>
          <p:nvPr/>
        </p:nvSpPr>
        <p:spPr bwMode="auto">
          <a:xfrm>
            <a:off x="4366260" y="3145301"/>
            <a:ext cx="558642"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Data</a:t>
            </a:r>
          </a:p>
        </p:txBody>
      </p:sp>
      <p:cxnSp>
        <p:nvCxnSpPr>
          <p:cNvPr id="23" name="Straight Arrow Connector 22"/>
          <p:cNvCxnSpPr/>
          <p:nvPr/>
        </p:nvCxnSpPr>
        <p:spPr>
          <a:xfrm flipV="1">
            <a:off x="1828800" y="4894196"/>
            <a:ext cx="754380" cy="5385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828800" y="4404029"/>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828800" y="5432729"/>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Oval 30"/>
          <p:cNvSpPr/>
          <p:nvPr/>
        </p:nvSpPr>
        <p:spPr>
          <a:xfrm>
            <a:off x="2240280" y="5158409"/>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33" name="Curved Connector 32"/>
          <p:cNvCxnSpPr>
            <a:stCxn id="5" idx="1"/>
            <a:endCxn id="31" idx="0"/>
          </p:cNvCxnSpPr>
          <p:nvPr/>
        </p:nvCxnSpPr>
        <p:spPr>
          <a:xfrm rot="10800000" flipH="1" flipV="1">
            <a:off x="1691640" y="3581069"/>
            <a:ext cx="582930" cy="1577340"/>
          </a:xfrm>
          <a:prstGeom prst="curvedConnector4">
            <a:avLst>
              <a:gd name="adj1" fmla="val -35294"/>
              <a:gd name="adj2" fmla="val 54348"/>
            </a:avLst>
          </a:prstGeom>
          <a:ln>
            <a:solidFill>
              <a:schemeClr val="accent3">
                <a:lumMod val="60000"/>
                <a:lumOff val="4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691640" y="3443909"/>
            <a:ext cx="137160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0xxxx0101xxx</a:t>
            </a:r>
          </a:p>
        </p:txBody>
      </p:sp>
      <p:sp>
        <p:nvSpPr>
          <p:cNvPr id="19" name="Cube 18"/>
          <p:cNvSpPr/>
          <p:nvPr/>
        </p:nvSpPr>
        <p:spPr>
          <a:xfrm>
            <a:off x="2382860" y="4994673"/>
            <a:ext cx="500855" cy="327471"/>
          </a:xfrm>
          <a:prstGeom prst="cube">
            <a:avLst/>
          </a:prstGeom>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p>
        </p:txBody>
      </p:sp>
      <p:cxnSp>
        <p:nvCxnSpPr>
          <p:cNvPr id="22" name="Curved Connector 21"/>
          <p:cNvCxnSpPr>
            <a:stCxn id="18" idx="2"/>
            <a:endCxn id="19" idx="0"/>
          </p:cNvCxnSpPr>
          <p:nvPr/>
        </p:nvCxnSpPr>
        <p:spPr>
          <a:xfrm rot="16200000" flipH="1">
            <a:off x="1887608" y="4208060"/>
            <a:ext cx="1276444" cy="296781"/>
          </a:xfrm>
          <a:prstGeom prst="curvedConnector3">
            <a:avLst>
              <a:gd name="adj1" fmla="val 50000"/>
            </a:avLst>
          </a:prstGeom>
          <a:ln>
            <a:solidFill>
              <a:schemeClr val="accent3">
                <a:lumMod val="60000"/>
                <a:lumOff val="4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020237504"/>
      </p:ext>
    </p:extLst>
  </p:cSld>
  <p:clrMapOvr>
    <a:masterClrMapping/>
  </p:clrMapOvr>
  <mc:AlternateContent xmlns:mc="http://schemas.openxmlformats.org/markup-compatibility/2006" xmlns:p14="http://schemas.microsoft.com/office/powerpoint/2010/main">
    <mc:Choice Requires="p14">
      <p:transition p14:dur="0" advTm="45149"/>
    </mc:Choice>
    <mc:Fallback xmlns="">
      <p:transition advTm="45149"/>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nodeType="afterGroup">
                            <p:stCondLst>
                              <p:cond delay="500"/>
                            </p:stCondLst>
                            <p:childTnLst>
                              <p:par>
                                <p:cTn id="41" presetID="3" presetClass="entr" presetSubtype="1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horizontal)">
                                      <p:cBhvr>
                                        <p:cTn id="43" dur="500"/>
                                        <p:tgtEl>
                                          <p:spTgt spid="33"/>
                                        </p:tgtEl>
                                      </p:cBhvr>
                                    </p:animEffect>
                                  </p:childTnLst>
                                </p:cTn>
                              </p:par>
                            </p:childTnLst>
                          </p:cTn>
                        </p:par>
                        <p:par>
                          <p:cTn id="44" fill="hold" nodeType="afterGroup">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500"/>
                            </p:stCondLst>
                            <p:childTnLst>
                              <p:par>
                                <p:cTn id="54" presetID="3" presetClass="entr" presetSubtype="10"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20" grpId="0"/>
      <p:bldP spid="21" grpId="0"/>
      <p:bldP spid="31"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b="1" dirty="0">
                <a:solidFill>
                  <a:srgbClr val="0070C0"/>
                </a:solidFill>
                <a:effectLst>
                  <a:outerShdw blurRad="38100" dist="38100" dir="2700000" algn="tl">
                    <a:srgbClr val="000000">
                      <a:alpha val="43137"/>
                    </a:srgbClr>
                  </a:outerShdw>
                </a:effectLst>
              </a:rPr>
              <a:t>Header Space Framework</a:t>
            </a:r>
          </a:p>
        </p:txBody>
      </p:sp>
      <p:sp>
        <p:nvSpPr>
          <p:cNvPr id="21506" name="Content Placeholder 2"/>
          <p:cNvSpPr>
            <a:spLocks noGrp="1"/>
          </p:cNvSpPr>
          <p:nvPr>
            <p:ph sz="quarter" idx="1"/>
          </p:nvPr>
        </p:nvSpPr>
        <p:spPr>
          <a:xfrm>
            <a:off x="457200" y="1600200"/>
            <a:ext cx="7468077" cy="868680"/>
          </a:xfrm>
        </p:spPr>
        <p:txBody>
          <a:bodyPr/>
          <a:lstStyle/>
          <a:p>
            <a:r>
              <a:rPr lang="en-US" sz="2200" dirty="0">
                <a:latin typeface="Century Schoolbook" charset="0"/>
                <a:ea typeface="ＭＳ Ｐゴシック" charset="0"/>
                <a:cs typeface="ＭＳ Ｐゴシック" charset="0"/>
              </a:rPr>
              <a:t>Step 2 – Model all networking boxes as transformers of header space</a:t>
            </a:r>
          </a:p>
        </p:txBody>
      </p:sp>
      <p:cxnSp>
        <p:nvCxnSpPr>
          <p:cNvPr id="23" name="Straight Arrow Connector 22"/>
          <p:cNvCxnSpPr/>
          <p:nvPr/>
        </p:nvCxnSpPr>
        <p:spPr>
          <a:xfrm flipV="1">
            <a:off x="1245396" y="3633493"/>
            <a:ext cx="891540" cy="4080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1245396" y="3218632"/>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1245396" y="4044561"/>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Can 31"/>
          <p:cNvSpPr/>
          <p:nvPr/>
        </p:nvSpPr>
        <p:spPr>
          <a:xfrm>
            <a:off x="3200400" y="3360420"/>
            <a:ext cx="1440180" cy="75438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Packet</a:t>
            </a:r>
          </a:p>
          <a:p>
            <a:pPr algn="ctr">
              <a:defRPr/>
            </a:pPr>
            <a:r>
              <a:rPr lang="en-US" dirty="0"/>
              <a:t>Forwarding</a:t>
            </a:r>
          </a:p>
        </p:txBody>
      </p:sp>
      <p:cxnSp>
        <p:nvCxnSpPr>
          <p:cNvPr id="36" name="Straight Arrow Connector 35"/>
          <p:cNvCxnSpPr/>
          <p:nvPr/>
        </p:nvCxnSpPr>
        <p:spPr>
          <a:xfrm flipV="1">
            <a:off x="5939189" y="4553448"/>
            <a:ext cx="740727" cy="4114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V="1">
            <a:off x="5939189" y="4141968"/>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5939189" y="4964928"/>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2240280" y="3840480"/>
            <a:ext cx="96012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flipV="1">
            <a:off x="4709160" y="3017520"/>
            <a:ext cx="75438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0" name="Straight Arrow Connector 59"/>
          <p:cNvCxnSpPr/>
          <p:nvPr/>
        </p:nvCxnSpPr>
        <p:spPr>
          <a:xfrm>
            <a:off x="4709160" y="3909060"/>
            <a:ext cx="685800" cy="6172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497" name="TextBox 96"/>
          <p:cNvSpPr txBox="1">
            <a:spLocks noChangeArrowheads="1"/>
          </p:cNvSpPr>
          <p:nvPr/>
        </p:nvSpPr>
        <p:spPr bwMode="auto">
          <a:xfrm>
            <a:off x="2788920" y="342900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1</a:t>
            </a:r>
          </a:p>
        </p:txBody>
      </p:sp>
      <p:sp>
        <p:nvSpPr>
          <p:cNvPr id="19498" name="TextBox 97"/>
          <p:cNvSpPr txBox="1">
            <a:spLocks noChangeArrowheads="1"/>
          </p:cNvSpPr>
          <p:nvPr/>
        </p:nvSpPr>
        <p:spPr bwMode="auto">
          <a:xfrm>
            <a:off x="4702017" y="4029075"/>
            <a:ext cx="281463"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2</a:t>
            </a:r>
          </a:p>
        </p:txBody>
      </p:sp>
      <p:sp>
        <p:nvSpPr>
          <p:cNvPr id="19499" name="TextBox 98"/>
          <p:cNvSpPr txBox="1">
            <a:spLocks noChangeArrowheads="1"/>
          </p:cNvSpPr>
          <p:nvPr/>
        </p:nvSpPr>
        <p:spPr bwMode="auto">
          <a:xfrm>
            <a:off x="4709160" y="3154680"/>
            <a:ext cx="281464" cy="36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3</a:t>
            </a:r>
          </a:p>
        </p:txBody>
      </p:sp>
      <p:cxnSp>
        <p:nvCxnSpPr>
          <p:cNvPr id="49" name="Straight Arrow Connector 48"/>
          <p:cNvCxnSpPr/>
          <p:nvPr/>
        </p:nvCxnSpPr>
        <p:spPr>
          <a:xfrm flipV="1">
            <a:off x="5998527" y="2743200"/>
            <a:ext cx="832202" cy="4342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5998527" y="2354500"/>
            <a:ext cx="0" cy="8229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a:off x="5998527" y="3177460"/>
            <a:ext cx="8915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1623060" y="3291840"/>
            <a:ext cx="342900" cy="48006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2" name="Cube 71"/>
          <p:cNvSpPr/>
          <p:nvPr/>
        </p:nvSpPr>
        <p:spPr>
          <a:xfrm>
            <a:off x="6149340" y="4663440"/>
            <a:ext cx="480060" cy="205740"/>
          </a:xfrm>
          <a:prstGeom prst="cube">
            <a:avLst/>
          </a:prstGeom>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73" name="Cube 72"/>
          <p:cNvSpPr/>
          <p:nvPr/>
        </p:nvSpPr>
        <p:spPr>
          <a:xfrm>
            <a:off x="6149340" y="2743200"/>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74" name="Cube 73"/>
          <p:cNvSpPr/>
          <p:nvPr/>
        </p:nvSpPr>
        <p:spPr>
          <a:xfrm>
            <a:off x="1828800" y="3497580"/>
            <a:ext cx="274320" cy="411480"/>
          </a:xfrm>
          <a:prstGeom prst="cube">
            <a:avLst/>
          </a:prstGeom>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75" name="Rectangle 74"/>
          <p:cNvSpPr/>
          <p:nvPr/>
        </p:nvSpPr>
        <p:spPr>
          <a:xfrm>
            <a:off x="1485900" y="4526280"/>
            <a:ext cx="891540" cy="205740"/>
          </a:xfrm>
          <a:prstGeom prst="rect">
            <a:avLst/>
          </a:prstGeom>
          <a:solidFill>
            <a:schemeClr val="accent2">
              <a:lumMod val="40000"/>
              <a:lumOff val="60000"/>
              <a:alpha val="86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0xx1..x1</a:t>
            </a:r>
          </a:p>
        </p:txBody>
      </p:sp>
      <p:sp>
        <p:nvSpPr>
          <p:cNvPr id="76" name="TextBox 75"/>
          <p:cNvSpPr txBox="1">
            <a:spLocks noChangeArrowheads="1"/>
          </p:cNvSpPr>
          <p:nvPr/>
        </p:nvSpPr>
        <p:spPr bwMode="auto">
          <a:xfrm>
            <a:off x="1554480" y="4183380"/>
            <a:ext cx="697230"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Match</a:t>
            </a:r>
          </a:p>
        </p:txBody>
      </p:sp>
      <p:sp>
        <p:nvSpPr>
          <p:cNvPr id="77" name="TextBox 76"/>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78" name="Rectangle 77"/>
          <p:cNvSpPr/>
          <p:nvPr/>
        </p:nvSpPr>
        <p:spPr>
          <a:xfrm>
            <a:off x="2651760" y="4526280"/>
            <a:ext cx="2057400" cy="548640"/>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3</a:t>
            </a:r>
          </a:p>
          <a:p>
            <a:pPr algn="ctr">
              <a:defRPr/>
            </a:pPr>
            <a:r>
              <a:rPr lang="en-US" sz="1300" dirty="0">
                <a:solidFill>
                  <a:schemeClr val="tx1"/>
                </a:solidFill>
              </a:rPr>
              <a:t>Rewrite with 1xx011..x1</a:t>
            </a:r>
          </a:p>
        </p:txBody>
      </p:sp>
      <p:sp>
        <p:nvSpPr>
          <p:cNvPr id="79" name="TextBox 78"/>
          <p:cNvSpPr txBox="1">
            <a:spLocks noChangeArrowheads="1"/>
          </p:cNvSpPr>
          <p:nvPr/>
        </p:nvSpPr>
        <p:spPr bwMode="auto">
          <a:xfrm>
            <a:off x="3268980" y="4193382"/>
            <a:ext cx="731520" cy="33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Action</a:t>
            </a:r>
          </a:p>
        </p:txBody>
      </p:sp>
      <p:cxnSp>
        <p:nvCxnSpPr>
          <p:cNvPr id="80" name="Curved Connector 79"/>
          <p:cNvCxnSpPr>
            <a:stCxn id="71" idx="0"/>
            <a:endCxn id="73" idx="2"/>
          </p:cNvCxnSpPr>
          <p:nvPr/>
        </p:nvCxnSpPr>
        <p:spPr>
          <a:xfrm rot="5400000" flipH="1" flipV="1">
            <a:off x="3804761" y="947262"/>
            <a:ext cx="377190" cy="4311968"/>
          </a:xfrm>
          <a:prstGeom prst="curvedConnector2">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1485900" y="4526280"/>
            <a:ext cx="891540" cy="2057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11xx..0x</a:t>
            </a:r>
          </a:p>
        </p:txBody>
      </p:sp>
      <p:sp>
        <p:nvSpPr>
          <p:cNvPr id="83" name="TextBox 82"/>
          <p:cNvSpPr txBox="1">
            <a:spLocks noChangeArrowheads="1"/>
          </p:cNvSpPr>
          <p:nvPr/>
        </p:nvSpPr>
        <p:spPr bwMode="auto">
          <a:xfrm>
            <a:off x="2377440" y="4457700"/>
            <a:ext cx="282893"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b="1"/>
              <a:t>+</a:t>
            </a:r>
          </a:p>
        </p:txBody>
      </p:sp>
      <p:sp>
        <p:nvSpPr>
          <p:cNvPr id="85" name="Rectangle 84"/>
          <p:cNvSpPr/>
          <p:nvPr/>
        </p:nvSpPr>
        <p:spPr>
          <a:xfrm>
            <a:off x="2651760" y="4526280"/>
            <a:ext cx="2057400" cy="548640"/>
          </a:xfrm>
          <a:prstGeom prst="rect">
            <a:avLst/>
          </a:prstGeom>
          <a:solidFill>
            <a:schemeClr val="accent3">
              <a:lumMod val="20000"/>
              <a:lumOff val="80000"/>
              <a:alpha val="86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300" dirty="0">
                <a:solidFill>
                  <a:schemeClr val="tx1"/>
                </a:solidFill>
              </a:rPr>
              <a:t>Send to port 2</a:t>
            </a:r>
          </a:p>
          <a:p>
            <a:pPr algn="ctr">
              <a:defRPr/>
            </a:pPr>
            <a:r>
              <a:rPr lang="en-US" sz="1300" dirty="0">
                <a:solidFill>
                  <a:schemeClr val="tx1"/>
                </a:solidFill>
              </a:rPr>
              <a:t>Rewrite with 1x01xx..x1</a:t>
            </a:r>
          </a:p>
        </p:txBody>
      </p:sp>
      <p:cxnSp>
        <p:nvCxnSpPr>
          <p:cNvPr id="87" name="Curved Connector 86"/>
          <p:cNvCxnSpPr>
            <a:stCxn id="74" idx="5"/>
            <a:endCxn id="72" idx="2"/>
          </p:cNvCxnSpPr>
          <p:nvPr/>
        </p:nvCxnSpPr>
        <p:spPr>
          <a:xfrm>
            <a:off x="2103120" y="3669030"/>
            <a:ext cx="4046220" cy="1122998"/>
          </a:xfrm>
          <a:prstGeom prst="curvedConnector3">
            <a:avLst>
              <a:gd name="adj1" fmla="val 50000"/>
            </a:avLst>
          </a:prstGeom>
          <a:ln>
            <a:prstDash val="sysDash"/>
            <a:tailEnd type="arrow"/>
          </a:ln>
        </p:spPr>
        <p:style>
          <a:lnRef idx="1">
            <a:schemeClr val="dk1"/>
          </a:lnRef>
          <a:fillRef idx="0">
            <a:schemeClr val="dk1"/>
          </a:fillRef>
          <a:effectRef idx="0">
            <a:schemeClr val="dk1"/>
          </a:effectRef>
          <a:fontRef idx="minor">
            <a:schemeClr val="tx1"/>
          </a:fontRef>
        </p:style>
      </p:cxnSp>
      <p:sp>
        <p:nvSpPr>
          <p:cNvPr id="91" name="Rectangle 90"/>
          <p:cNvSpPr/>
          <p:nvPr/>
        </p:nvSpPr>
        <p:spPr>
          <a:xfrm>
            <a:off x="251460" y="3977640"/>
            <a:ext cx="89154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1110..00</a:t>
            </a:r>
          </a:p>
        </p:txBody>
      </p:sp>
      <p:sp>
        <p:nvSpPr>
          <p:cNvPr id="97" name="Rectangle 96"/>
          <p:cNvSpPr/>
          <p:nvPr/>
        </p:nvSpPr>
        <p:spPr>
          <a:xfrm>
            <a:off x="1143000" y="3977640"/>
            <a:ext cx="89154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98" name="Oval 97"/>
          <p:cNvSpPr/>
          <p:nvPr/>
        </p:nvSpPr>
        <p:spPr>
          <a:xfrm>
            <a:off x="1760220" y="3463637"/>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9" name="Curved Connector 98"/>
          <p:cNvCxnSpPr/>
          <p:nvPr/>
        </p:nvCxnSpPr>
        <p:spPr>
          <a:xfrm rot="16200000" flipV="1">
            <a:off x="1623060" y="3634740"/>
            <a:ext cx="617220" cy="342900"/>
          </a:xfrm>
          <a:prstGeom prst="curved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4160520" y="3086100"/>
            <a:ext cx="891540" cy="274320"/>
          </a:xfrm>
          <a:prstGeom prst="rect">
            <a:avLst/>
          </a:prstGeom>
          <a:solidFill>
            <a:schemeClr val="accent3">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r>
              <a:rPr lang="en-US" sz="1400" dirty="0">
                <a:solidFill>
                  <a:schemeClr val="tx1"/>
                </a:solidFill>
              </a:rPr>
              <a:t>1101..00</a:t>
            </a:r>
          </a:p>
        </p:txBody>
      </p:sp>
      <p:sp>
        <p:nvSpPr>
          <p:cNvPr id="102" name="Rectangle 101"/>
          <p:cNvSpPr/>
          <p:nvPr/>
        </p:nvSpPr>
        <p:spPr>
          <a:xfrm>
            <a:off x="5052060" y="3086100"/>
            <a:ext cx="891540" cy="274320"/>
          </a:xfrm>
          <a:prstGeom prst="rect">
            <a:avLst/>
          </a:prstGeom>
          <a:solidFill>
            <a:schemeClr val="accent6">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lIns="82296" tIns="41148" rIns="82296" bIns="41148" anchor="ctr"/>
          <a:lstStyle/>
          <a:p>
            <a:pPr algn="ctr">
              <a:defRPr/>
            </a:pPr>
            <a:endParaRPr lang="en-US"/>
          </a:p>
        </p:txBody>
      </p:sp>
      <p:sp>
        <p:nvSpPr>
          <p:cNvPr id="24" name="Rectangle 23"/>
          <p:cNvSpPr/>
          <p:nvPr/>
        </p:nvSpPr>
        <p:spPr>
          <a:xfrm>
            <a:off x="895440" y="3113268"/>
            <a:ext cx="7384959" cy="1440180"/>
          </a:xfrm>
          <a:prstGeom prst="rect">
            <a:avLst/>
          </a:prstGeom>
        </p:spPr>
        <p:style>
          <a:lnRef idx="1">
            <a:schemeClr val="accent2"/>
          </a:lnRef>
          <a:fillRef idx="2">
            <a:schemeClr val="accent2"/>
          </a:fillRef>
          <a:effectRef idx="1">
            <a:schemeClr val="accent2"/>
          </a:effectRef>
          <a:fontRef idx="minor">
            <a:schemeClr val="dk1"/>
          </a:fontRef>
        </p:style>
        <p:txBody>
          <a:bodyPr lIns="82296" tIns="41148" rIns="82296" bIns="41148" rtlCol="0" anchor="ctr"/>
          <a:lstStyle/>
          <a:p>
            <a:r>
              <a:rPr lang="en-US" dirty="0"/>
              <a:t>Transfer Function:</a:t>
            </a:r>
          </a:p>
          <a:p>
            <a:endParaRPr lang="en-US" dirty="0"/>
          </a:p>
          <a:p>
            <a:r>
              <a:rPr lang="en-US" dirty="0"/>
              <a:t> </a:t>
            </a:r>
          </a:p>
        </p:txBody>
      </p:sp>
      <p:pic>
        <p:nvPicPr>
          <p:cNvPr id="3" name="Picture 2"/>
          <p:cNvPicPr>
            <a:picLocks noChangeAspect="1"/>
          </p:cNvPicPr>
          <p:nvPr/>
        </p:nvPicPr>
        <p:blipFill>
          <a:blip r:embed="rId4"/>
          <a:stretch>
            <a:fillRect/>
          </a:stretch>
        </p:blipFill>
        <p:spPr>
          <a:xfrm>
            <a:off x="1389237" y="3823069"/>
            <a:ext cx="6164621" cy="420057"/>
          </a:xfrm>
          <a:prstGeom prst="rect">
            <a:avLst/>
          </a:prstGeom>
        </p:spPr>
      </p:pic>
    </p:spTree>
    <p:custDataLst>
      <p:tags r:id="rId1"/>
    </p:custDataLst>
    <p:extLst>
      <p:ext uri="{BB962C8B-B14F-4D97-AF65-F5344CB8AC3E}">
        <p14:creationId xmlns:p14="http://schemas.microsoft.com/office/powerpoint/2010/main" val="2775260283"/>
      </p:ext>
    </p:extLst>
  </p:cSld>
  <p:clrMapOvr>
    <a:masterClrMapping/>
  </p:clrMapOvr>
  <mc:AlternateContent xmlns:mc="http://schemas.openxmlformats.org/markup-compatibility/2006" xmlns:p14="http://schemas.microsoft.com/office/powerpoint/2010/main">
    <mc:Choice Requires="p14">
      <p:transition spd="slow" p14:dur="2000" advTm="107989"/>
    </mc:Choice>
    <mc:Fallback xmlns="">
      <p:transition spd="slow" advTm="1079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8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3"/>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79"/>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7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5"/>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7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77"/>
                                        </p:tgtEl>
                                        <p:attrNameLst>
                                          <p:attrName>style.visibility</p:attrName>
                                        </p:attrNameLst>
                                      </p:cBhvr>
                                      <p:to>
                                        <p:strVal val="hidden"/>
                                      </p:to>
                                    </p:set>
                                  </p:childTnLst>
                                </p:cTn>
                              </p:par>
                            </p:childTnLst>
                          </p:cTn>
                        </p:par>
                        <p:par>
                          <p:cTn id="74" fill="hold">
                            <p:stCondLst>
                              <p:cond delay="0"/>
                            </p:stCondLst>
                            <p:childTnLst>
                              <p:par>
                                <p:cTn id="75" presetID="10" presetClass="entr" presetSubtype="0" fill="hold" grpId="2"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500"/>
                                        <p:tgtEl>
                                          <p:spTgt spid="91"/>
                                        </p:tgtEl>
                                      </p:cBhvr>
                                    </p:animEffect>
                                  </p:childTnLst>
                                </p:cTn>
                              </p:par>
                              <p:par>
                                <p:cTn id="78" presetID="10" presetClass="entr" presetSubtype="0" fill="hold" grpId="2"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par>
                                <p:cTn id="81" presetID="0" presetClass="path" presetSubtype="0" accel="50000" decel="50000" fill="hold" grpId="0" nodeType="withEffect">
                                  <p:stCondLst>
                                    <p:cond delay="0"/>
                                  </p:stCondLst>
                                  <p:childTnLst>
                                    <p:animMotion origin="layout" path="M 0 0 L 0.1575 0 " pathEditMode="relative" ptsTypes="AA">
                                      <p:cBhvr>
                                        <p:cTn id="82" dur="2000" fill="hold"/>
                                        <p:tgtEl>
                                          <p:spTgt spid="91"/>
                                        </p:tgtEl>
                                        <p:attrNameLst>
                                          <p:attrName>ppt_x</p:attrName>
                                          <p:attrName>ppt_y</p:attrName>
                                        </p:attrNameLst>
                                      </p:cBhvr>
                                    </p:animMotion>
                                  </p:childTnLst>
                                </p:cTn>
                              </p:par>
                              <p:par>
                                <p:cTn id="83" presetID="0" presetClass="path" presetSubtype="0" accel="50000" decel="50000" fill="hold" grpId="0" nodeType="withEffect">
                                  <p:stCondLst>
                                    <p:cond delay="0"/>
                                  </p:stCondLst>
                                  <p:childTnLst>
                                    <p:animMotion origin="layout" path="M 0 0 L 0.1575 0 " pathEditMode="relative" ptsTypes="AA">
                                      <p:cBhvr>
                                        <p:cTn id="84" dur="2000" fill="hold"/>
                                        <p:tgtEl>
                                          <p:spTgt spid="97"/>
                                        </p:tgtEl>
                                        <p:attrNameLst>
                                          <p:attrName>ppt_x</p:attrName>
                                          <p:attrName>ppt_y</p:attrName>
                                        </p:attrNameLst>
                                      </p:cBhvr>
                                    </p:animMotion>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9"/>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97"/>
                                        </p:tgtEl>
                                        <p:attrNameLst>
                                          <p:attrName>style.visibility</p:attrName>
                                        </p:attrNameLst>
                                      </p:cBhvr>
                                      <p:to>
                                        <p:strVal val="hidden"/>
                                      </p:to>
                                    </p:set>
                                  </p:childTnLst>
                                </p:cTn>
                              </p:par>
                            </p:childTnLst>
                          </p:cTn>
                        </p:par>
                        <p:par>
                          <p:cTn id="101" fill="hold">
                            <p:stCondLst>
                              <p:cond delay="0"/>
                            </p:stCondLst>
                            <p:childTnLst>
                              <p:par>
                                <p:cTn id="102" presetID="0" presetClass="path" presetSubtype="0" accel="50000" decel="50000" fill="hold" grpId="1" nodeType="afterEffect">
                                  <p:stCondLst>
                                    <p:cond delay="0"/>
                                  </p:stCondLst>
                                  <p:childTnLst>
                                    <p:animMotion origin="layout" path="M 0.02719 -0.02417 C 0.11438 -0.0625 0.20156 -0.10062 0.27953 -0.11104 C 0.3575 -0.12146 0.42641 -0.10417 0.49547 -0.08667 " pathEditMode="relative" ptsTypes="aaA">
                                      <p:cBhvr>
                                        <p:cTn id="103" dur="2000" fill="hold"/>
                                        <p:tgtEl>
                                          <p:spTgt spid="98"/>
                                        </p:tgtEl>
                                        <p:attrNameLst>
                                          <p:attrName>ppt_x</p:attrName>
                                          <p:attrName>ppt_y</p:attrName>
                                        </p:attrNameLst>
                                      </p:cBhvr>
                                    </p:animMotion>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childTnLst>
                          </p:cTn>
                        </p:par>
                        <p:par>
                          <p:cTn id="111" fill="hold">
                            <p:stCondLst>
                              <p:cond delay="2500"/>
                            </p:stCondLst>
                            <p:childTnLst>
                              <p:par>
                                <p:cTn id="112" presetID="0" presetClass="path" presetSubtype="0" accel="50000" decel="50000" fill="hold" grpId="1" nodeType="afterEffect">
                                  <p:stCondLst>
                                    <p:cond delay="0"/>
                                  </p:stCondLst>
                                  <p:childTnLst>
                                    <p:animMotion origin="layout" path="M 0 0 L 0.135 -0.15 " pathEditMode="relative" ptsTypes="AA">
                                      <p:cBhvr>
                                        <p:cTn id="113" dur="2000" fill="hold"/>
                                        <p:tgtEl>
                                          <p:spTgt spid="101"/>
                                        </p:tgtEl>
                                        <p:attrNameLst>
                                          <p:attrName>ppt_x</p:attrName>
                                          <p:attrName>ppt_y</p:attrName>
                                        </p:attrNameLst>
                                      </p:cBhvr>
                                    </p:animMotion>
                                  </p:childTnLst>
                                </p:cTn>
                              </p:par>
                              <p:par>
                                <p:cTn id="114" presetID="0" presetClass="path" presetSubtype="0" accel="50000" decel="50000" fill="hold" grpId="1" nodeType="withEffect">
                                  <p:stCondLst>
                                    <p:cond delay="0"/>
                                  </p:stCondLst>
                                  <p:childTnLst>
                                    <p:animMotion origin="layout" path="M 0 0 L 0.135 -0.15 " pathEditMode="relative" ptsTypes="AA">
                                      <p:cBhvr>
                                        <p:cTn id="115" dur="2000" fill="hold"/>
                                        <p:tgtEl>
                                          <p:spTgt spid="102"/>
                                        </p:tgtEl>
                                        <p:attrNameLst>
                                          <p:attrName>ppt_x</p:attrName>
                                          <p:attrName>ppt_y</p:attrName>
                                        </p:attrNameLst>
                                      </p:cBhvr>
                                    </p:animMotion>
                                  </p:childTnLst>
                                </p:cTn>
                              </p:par>
                            </p:childTnLst>
                          </p:cTn>
                        </p:par>
                        <p:par>
                          <p:cTn id="116" fill="hold">
                            <p:stCondLst>
                              <p:cond delay="4500"/>
                            </p:stCondLst>
                            <p:childTnLst>
                              <p:par>
                                <p:cTn id="117" presetID="1" presetClass="exit" presetSubtype="0" fill="hold" grpId="2" nodeType="afterEffect">
                                  <p:stCondLst>
                                    <p:cond delay="0"/>
                                  </p:stCondLst>
                                  <p:childTnLst>
                                    <p:set>
                                      <p:cBhvr>
                                        <p:cTn id="118" dur="1" fill="hold">
                                          <p:stCondLst>
                                            <p:cond delay="0"/>
                                          </p:stCondLst>
                                        </p:cTn>
                                        <p:tgtEl>
                                          <p:spTgt spid="101"/>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1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par>
                                <p:cTn id="126" presetID="10" presetClass="entr" presetSubtype="0" fill="hold" nodeType="with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fade">
                                      <p:cBhvr>
                                        <p:cTn id="1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6" grpId="0"/>
      <p:bldP spid="76" grpId="1"/>
      <p:bldP spid="77" grpId="0"/>
      <p:bldP spid="77" grpId="1"/>
      <p:bldP spid="78" grpId="0" animBg="1"/>
      <p:bldP spid="78" grpId="1" animBg="1"/>
      <p:bldP spid="79" grpId="0"/>
      <p:bldP spid="79" grpId="1"/>
      <p:bldP spid="82" grpId="0" animBg="1"/>
      <p:bldP spid="82" grpId="1" animBg="1"/>
      <p:bldP spid="83" grpId="0"/>
      <p:bldP spid="83" grpId="1"/>
      <p:bldP spid="85" grpId="0" animBg="1"/>
      <p:bldP spid="85" grpId="1" animBg="1"/>
      <p:bldP spid="91" grpId="0" animBg="1"/>
      <p:bldP spid="91" grpId="1" animBg="1"/>
      <p:bldP spid="91" grpId="2" animBg="1"/>
      <p:bldP spid="97" grpId="0" animBg="1"/>
      <p:bldP spid="97" grpId="1" animBg="1"/>
      <p:bldP spid="97" grpId="2" animBg="1"/>
      <p:bldP spid="98" grpId="0" animBg="1"/>
      <p:bldP spid="98" grpId="1" animBg="1"/>
      <p:bldP spid="101" grpId="0" animBg="1"/>
      <p:bldP spid="101" grpId="1" animBg="1"/>
      <p:bldP spid="101" grpId="2" animBg="1"/>
      <p:bldP spid="102" grpId="0" animBg="1"/>
      <p:bldP spid="102" grpId="1" animBg="1"/>
      <p:bldP spid="102" grpId="2"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Transfer Function Example</a:t>
            </a:r>
          </a:p>
        </p:txBody>
      </p:sp>
      <p:sp>
        <p:nvSpPr>
          <p:cNvPr id="6" name="Content Placeholder 2"/>
          <p:cNvSpPr>
            <a:spLocks noGrp="1"/>
          </p:cNvSpPr>
          <p:nvPr>
            <p:ph sz="quarter" idx="1"/>
          </p:nvPr>
        </p:nvSpPr>
        <p:spPr>
          <a:xfrm>
            <a:off x="508000" y="1778000"/>
            <a:ext cx="8297333" cy="1803400"/>
          </a:xfrm>
        </p:spPr>
        <p:txBody>
          <a:bodyPr>
            <a:normAutofit/>
          </a:bodyPr>
          <a:lstStyle/>
          <a:p>
            <a:r>
              <a:rPr lang="en-US" dirty="0"/>
              <a:t>IPv4 Router – forwarding + TTL + MAC rewrite</a:t>
            </a:r>
          </a:p>
          <a:p>
            <a:pPr lvl="1"/>
            <a:endParaRPr lang="en-US" sz="1600" dirty="0"/>
          </a:p>
          <a:p>
            <a:pPr lvl="1"/>
            <a:r>
              <a:rPr lang="en-US" sz="1600" dirty="0"/>
              <a:t>172.24.74.x		 Port1</a:t>
            </a:r>
          </a:p>
          <a:p>
            <a:pPr lvl="1"/>
            <a:r>
              <a:rPr lang="en-US" sz="1600" dirty="0"/>
              <a:t>172.24.128.x	 	 Port2</a:t>
            </a:r>
          </a:p>
          <a:p>
            <a:pPr lvl="1"/>
            <a:r>
              <a:rPr lang="en-US" sz="1600" dirty="0"/>
              <a:t>171.67.x.x		 Port3</a:t>
            </a:r>
          </a:p>
          <a:p>
            <a:pPr lvl="1"/>
            <a:endParaRPr lang="en-US" sz="1600" dirty="0"/>
          </a:p>
        </p:txBody>
      </p:sp>
      <p:sp>
        <p:nvSpPr>
          <p:cNvPr id="7" name="Can 6"/>
          <p:cNvSpPr/>
          <p:nvPr/>
        </p:nvSpPr>
        <p:spPr>
          <a:xfrm>
            <a:off x="6451600" y="2743200"/>
            <a:ext cx="685800" cy="304800"/>
          </a:xfrm>
          <a:prstGeom prst="can">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 name="Straight Connector 7"/>
          <p:cNvCxnSpPr>
            <a:stCxn id="7" idx="2"/>
          </p:cNvCxnSpPr>
          <p:nvPr/>
        </p:nvCxnSpPr>
        <p:spPr>
          <a:xfrm flipH="1">
            <a:off x="5994400" y="28956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7137400" y="2895600"/>
            <a:ext cx="4572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13"/>
          <p:cNvSpPr txBox="1">
            <a:spLocks noChangeArrowheads="1"/>
          </p:cNvSpPr>
          <p:nvPr/>
        </p:nvSpPr>
        <p:spPr bwMode="auto">
          <a:xfrm>
            <a:off x="6070600" y="25146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a:t>1</a:t>
            </a:r>
          </a:p>
        </p:txBody>
      </p:sp>
      <p:sp>
        <p:nvSpPr>
          <p:cNvPr id="11" name="TextBox 16"/>
          <p:cNvSpPr txBox="1">
            <a:spLocks noChangeArrowheads="1"/>
          </p:cNvSpPr>
          <p:nvPr/>
        </p:nvSpPr>
        <p:spPr bwMode="auto">
          <a:xfrm>
            <a:off x="6756400" y="3014662"/>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a:t>3</a:t>
            </a:r>
          </a:p>
        </p:txBody>
      </p:sp>
      <p:sp>
        <p:nvSpPr>
          <p:cNvPr id="12" name="TextBox 20"/>
          <p:cNvSpPr txBox="1">
            <a:spLocks noChangeArrowheads="1"/>
          </p:cNvSpPr>
          <p:nvPr/>
        </p:nvSpPr>
        <p:spPr bwMode="auto">
          <a:xfrm>
            <a:off x="7231062" y="2518977"/>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dirty="0"/>
              <a:t>2</a:t>
            </a:r>
          </a:p>
        </p:txBody>
      </p:sp>
      <p:sp>
        <p:nvSpPr>
          <p:cNvPr id="13" name="Left Brace 12"/>
          <p:cNvSpPr/>
          <p:nvPr/>
        </p:nvSpPr>
        <p:spPr>
          <a:xfrm>
            <a:off x="1462792" y="4038600"/>
            <a:ext cx="152400" cy="167640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srgbClr val="000000"/>
              </a:solidFill>
              <a:latin typeface="Century Schoolbook" charset="0"/>
              <a:ea typeface="ＭＳ Ｐゴシック" charset="0"/>
              <a:cs typeface="ＭＳ Ｐゴシック" charset="0"/>
            </a:endParaRPr>
          </a:p>
        </p:txBody>
      </p:sp>
      <p:sp>
        <p:nvSpPr>
          <p:cNvPr id="14" name="TextBox 23"/>
          <p:cNvSpPr txBox="1">
            <a:spLocks noChangeArrowheads="1"/>
          </p:cNvSpPr>
          <p:nvPr/>
        </p:nvSpPr>
        <p:spPr bwMode="auto">
          <a:xfrm>
            <a:off x="1615192" y="4038600"/>
            <a:ext cx="75127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t>(</a:t>
            </a:r>
            <a:r>
              <a:rPr lang="en-US" sz="2000" dirty="0" err="1"/>
              <a:t>rw_mac</a:t>
            </a:r>
            <a:r>
              <a:rPr lang="en-US" sz="2000" dirty="0"/>
              <a:t>(</a:t>
            </a:r>
            <a:r>
              <a:rPr lang="en-US" sz="2000" dirty="0" err="1"/>
              <a:t>dec_ttl</a:t>
            </a:r>
            <a:r>
              <a:rPr lang="en-US" sz="2000" dirty="0"/>
              <a:t>(h),</a:t>
            </a:r>
            <a:r>
              <a:rPr lang="en-US" sz="2000" dirty="0" err="1"/>
              <a:t>next_mac</a:t>
            </a:r>
            <a:r>
              <a:rPr lang="en-US" sz="2000" dirty="0"/>
              <a:t>) , 1)		if </a:t>
            </a:r>
            <a:r>
              <a:rPr lang="en-US" sz="2000" dirty="0" err="1"/>
              <a:t>dst_ip</a:t>
            </a:r>
            <a:r>
              <a:rPr lang="en-US" sz="2000" dirty="0"/>
              <a:t>(h) = 172.24.74.x</a:t>
            </a:r>
          </a:p>
        </p:txBody>
      </p:sp>
      <p:sp>
        <p:nvSpPr>
          <p:cNvPr id="15" name="TextBox 25"/>
          <p:cNvSpPr txBox="1">
            <a:spLocks noChangeArrowheads="1"/>
          </p:cNvSpPr>
          <p:nvPr/>
        </p:nvSpPr>
        <p:spPr bwMode="auto">
          <a:xfrm>
            <a:off x="1615192" y="4572000"/>
            <a:ext cx="7588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t>(</a:t>
            </a:r>
            <a:r>
              <a:rPr lang="en-US" sz="2000" dirty="0" err="1"/>
              <a:t>rw_mac</a:t>
            </a:r>
            <a:r>
              <a:rPr lang="en-US" sz="2000" dirty="0"/>
              <a:t>(</a:t>
            </a:r>
            <a:r>
              <a:rPr lang="en-US" sz="2000" dirty="0" err="1"/>
              <a:t>dec_ttl</a:t>
            </a:r>
            <a:r>
              <a:rPr lang="en-US" sz="2000" dirty="0"/>
              <a:t>(h),</a:t>
            </a:r>
            <a:r>
              <a:rPr lang="en-US" sz="2000" dirty="0" err="1"/>
              <a:t>next_mac</a:t>
            </a:r>
            <a:r>
              <a:rPr lang="en-US" sz="2000" dirty="0"/>
              <a:t>) , 2)		if </a:t>
            </a:r>
            <a:r>
              <a:rPr lang="en-US" sz="2000" dirty="0" err="1"/>
              <a:t>dst_ip</a:t>
            </a:r>
            <a:r>
              <a:rPr lang="en-US" sz="2000" dirty="0"/>
              <a:t>(h) = 172.24.128.x</a:t>
            </a:r>
          </a:p>
        </p:txBody>
      </p:sp>
      <p:sp>
        <p:nvSpPr>
          <p:cNvPr id="16" name="TextBox 26"/>
          <p:cNvSpPr txBox="1">
            <a:spLocks noChangeArrowheads="1"/>
          </p:cNvSpPr>
          <p:nvPr/>
        </p:nvSpPr>
        <p:spPr bwMode="auto">
          <a:xfrm>
            <a:off x="1615192" y="5105400"/>
            <a:ext cx="75889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t>(</a:t>
            </a:r>
            <a:r>
              <a:rPr lang="en-US" sz="2000" dirty="0" err="1"/>
              <a:t>rw_mac</a:t>
            </a:r>
            <a:r>
              <a:rPr lang="en-US" sz="2000" dirty="0"/>
              <a:t>(</a:t>
            </a:r>
            <a:r>
              <a:rPr lang="en-US" sz="2000" dirty="0" err="1"/>
              <a:t>dec_ttl</a:t>
            </a:r>
            <a:r>
              <a:rPr lang="en-US" sz="2000" dirty="0"/>
              <a:t>(h),</a:t>
            </a:r>
            <a:r>
              <a:rPr lang="en-US" sz="2000" dirty="0" err="1"/>
              <a:t>next_mac</a:t>
            </a:r>
            <a:r>
              <a:rPr lang="en-US" sz="2000" dirty="0"/>
              <a:t>) , 3)		if </a:t>
            </a:r>
            <a:r>
              <a:rPr lang="en-US" sz="2000" dirty="0" err="1"/>
              <a:t>dst_ip</a:t>
            </a:r>
            <a:r>
              <a:rPr lang="en-US" sz="2000" dirty="0"/>
              <a:t>(h) = 171.67.x.x</a:t>
            </a:r>
          </a:p>
        </p:txBody>
      </p:sp>
      <p:cxnSp>
        <p:nvCxnSpPr>
          <p:cNvPr id="17" name="Straight Connector 16"/>
          <p:cNvCxnSpPr>
            <a:stCxn id="7" idx="3"/>
          </p:cNvCxnSpPr>
          <p:nvPr/>
        </p:nvCxnSpPr>
        <p:spPr>
          <a:xfrm flipH="1">
            <a:off x="6451600" y="3048000"/>
            <a:ext cx="342900" cy="457200"/>
          </a:xfrm>
          <a:prstGeom prst="line">
            <a:avLst/>
          </a:prstGeom>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16106" y="4572000"/>
            <a:ext cx="14026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solidFill>
                  <a:srgbClr val="3668C4"/>
                </a:solidFill>
                <a:latin typeface="Century Schoolbook" charset="0"/>
              </a:rPr>
              <a:t>T(h, p) =</a:t>
            </a:r>
          </a:p>
          <a:p>
            <a:pPr eaLnBrk="1" hangingPunct="1"/>
            <a:endParaRPr lang="en-US" dirty="0"/>
          </a:p>
        </p:txBody>
      </p:sp>
    </p:spTree>
    <p:extLst>
      <p:ext uri="{BB962C8B-B14F-4D97-AF65-F5344CB8AC3E}">
        <p14:creationId xmlns:p14="http://schemas.microsoft.com/office/powerpoint/2010/main" val="2859613798"/>
      </p:ext>
    </p:extLst>
  </p:cSld>
  <p:clrMapOvr>
    <a:masterClrMapping/>
  </p:clrMapOvr>
  <mc:AlternateContent xmlns:mc="http://schemas.openxmlformats.org/markup-compatibility/2006" xmlns:p14="http://schemas.microsoft.com/office/powerpoint/2010/main">
    <mc:Choice Requires="p14">
      <p:transition p14:dur="0" advTm="466"/>
    </mc:Choice>
    <mc:Fallback xmlns="">
      <p:transition advTm="46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Arrow Connector 94"/>
          <p:cNvCxnSpPr/>
          <p:nvPr/>
        </p:nvCxnSpPr>
        <p:spPr>
          <a:xfrm flipV="1">
            <a:off x="7189470" y="4093656"/>
            <a:ext cx="662940" cy="295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Composition, Inversion</a:t>
            </a:r>
          </a:p>
        </p:txBody>
      </p:sp>
      <p:cxnSp>
        <p:nvCxnSpPr>
          <p:cNvPr id="7" name="Straight Arrow Connector 6"/>
          <p:cNvCxnSpPr/>
          <p:nvPr/>
        </p:nvCxnSpPr>
        <p:spPr>
          <a:xfrm flipV="1">
            <a:off x="841269" y="3773321"/>
            <a:ext cx="508235" cy="3504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841269" y="3369436"/>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841269" y="4123816"/>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a:stCxn id="5" idx="4"/>
            <a:endCxn id="6" idx="2"/>
          </p:cNvCxnSpPr>
          <p:nvPr/>
        </p:nvCxnSpPr>
        <p:spPr>
          <a:xfrm>
            <a:off x="2651760" y="3531870"/>
            <a:ext cx="109728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6" idx="4"/>
            <a:endCxn id="10" idx="2"/>
          </p:cNvCxnSpPr>
          <p:nvPr/>
        </p:nvCxnSpPr>
        <p:spPr>
          <a:xfrm>
            <a:off x="4777740" y="3531870"/>
            <a:ext cx="123444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p:cNvCxnSpPr>
            <a:endCxn id="5" idx="2"/>
          </p:cNvCxnSpPr>
          <p:nvPr/>
        </p:nvCxnSpPr>
        <p:spPr>
          <a:xfrm>
            <a:off x="1073035" y="3530831"/>
            <a:ext cx="550025" cy="1040"/>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Curved Connector 43"/>
          <p:cNvCxnSpPr>
            <a:stCxn id="42" idx="3"/>
            <a:endCxn id="90" idx="1"/>
          </p:cNvCxnSpPr>
          <p:nvPr/>
        </p:nvCxnSpPr>
        <p:spPr>
          <a:xfrm rot="16200000" flipH="1">
            <a:off x="1981978" y="2932922"/>
            <a:ext cx="399530" cy="20574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72179" y="3722334"/>
            <a:ext cx="849003" cy="360099"/>
          </a:xfrm>
          <a:prstGeom prst="rect">
            <a:avLst/>
          </a:prstGeom>
          <a:noFill/>
        </p:spPr>
        <p:txBody>
          <a:bodyPr wrap="none" lIns="82296" tIns="41148" rIns="82296" bIns="41148" rtlCol="0">
            <a:spAutoFit/>
          </a:bodyPr>
          <a:lstStyle/>
          <a:p>
            <a:r>
              <a:rPr lang="en-US" dirty="0"/>
              <a:t>T</a:t>
            </a:r>
            <a:r>
              <a:rPr lang="en-US" baseline="-25000" dirty="0"/>
              <a:t>1</a:t>
            </a:r>
            <a:r>
              <a:rPr lang="en-US" dirty="0"/>
              <a:t>(h, p)</a:t>
            </a:r>
          </a:p>
        </p:txBody>
      </p:sp>
      <p:sp>
        <p:nvSpPr>
          <p:cNvPr id="42" name="Oval 41"/>
          <p:cNvSpPr/>
          <p:nvPr/>
        </p:nvSpPr>
        <p:spPr>
          <a:xfrm>
            <a:off x="1143000" y="3703320"/>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72" name="Straight Connector 71"/>
          <p:cNvCxnSpPr>
            <a:stCxn id="5" idx="3"/>
          </p:cNvCxnSpPr>
          <p:nvPr/>
        </p:nvCxnSpPr>
        <p:spPr>
          <a:xfrm>
            <a:off x="213741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5" name="Straight Connector 74"/>
          <p:cNvCxnSpPr/>
          <p:nvPr/>
        </p:nvCxnSpPr>
        <p:spPr>
          <a:xfrm>
            <a:off x="422910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6" name="Straight Connector 75"/>
          <p:cNvCxnSpPr/>
          <p:nvPr/>
        </p:nvCxnSpPr>
        <p:spPr>
          <a:xfrm>
            <a:off x="6560820" y="3771900"/>
            <a:ext cx="514350" cy="480060"/>
          </a:xfrm>
          <a:prstGeom prst="line">
            <a:avLst/>
          </a:prstGeom>
        </p:spPr>
        <p:style>
          <a:lnRef idx="2">
            <a:schemeClr val="accent2"/>
          </a:lnRef>
          <a:fillRef idx="0">
            <a:schemeClr val="accent2"/>
          </a:fillRef>
          <a:effectRef idx="1">
            <a:schemeClr val="accent2"/>
          </a:effectRef>
          <a:fontRef idx="minor">
            <a:schemeClr val="tx1"/>
          </a:fontRef>
        </p:style>
      </p:cxnSp>
      <p:cxnSp>
        <p:nvCxnSpPr>
          <p:cNvPr id="77" name="Straight Connector 76"/>
          <p:cNvCxnSpPr>
            <a:stCxn id="5" idx="1"/>
          </p:cNvCxnSpPr>
          <p:nvPr/>
        </p:nvCxnSpPr>
        <p:spPr>
          <a:xfrm flipV="1">
            <a:off x="213741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0" name="Straight Connector 79"/>
          <p:cNvCxnSpPr/>
          <p:nvPr/>
        </p:nvCxnSpPr>
        <p:spPr>
          <a:xfrm flipV="1">
            <a:off x="422910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sp>
        <p:nvSpPr>
          <p:cNvPr id="5" name="Can 4"/>
          <p:cNvSpPr/>
          <p:nvPr/>
        </p:nvSpPr>
        <p:spPr>
          <a:xfrm>
            <a:off x="162306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R1</a:t>
            </a:r>
          </a:p>
        </p:txBody>
      </p:sp>
      <p:sp>
        <p:nvSpPr>
          <p:cNvPr id="6" name="Can 5"/>
          <p:cNvSpPr/>
          <p:nvPr/>
        </p:nvSpPr>
        <p:spPr>
          <a:xfrm>
            <a:off x="374904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R2</a:t>
            </a:r>
          </a:p>
        </p:txBody>
      </p:sp>
      <p:cxnSp>
        <p:nvCxnSpPr>
          <p:cNvPr id="81" name="Straight Connector 80"/>
          <p:cNvCxnSpPr/>
          <p:nvPr/>
        </p:nvCxnSpPr>
        <p:spPr>
          <a:xfrm flipV="1">
            <a:off x="6492240" y="2948940"/>
            <a:ext cx="514350" cy="342900"/>
          </a:xfrm>
          <a:prstGeom prst="line">
            <a:avLst/>
          </a:prstGeom>
        </p:spPr>
        <p:style>
          <a:lnRef idx="2">
            <a:schemeClr val="accent2"/>
          </a:lnRef>
          <a:fillRef idx="0">
            <a:schemeClr val="accent2"/>
          </a:fillRef>
          <a:effectRef idx="1">
            <a:schemeClr val="accent2"/>
          </a:effectRef>
          <a:fontRef idx="minor">
            <a:schemeClr val="tx1"/>
          </a:fontRef>
        </p:style>
      </p:cxnSp>
      <p:sp>
        <p:nvSpPr>
          <p:cNvPr id="10" name="Can 9"/>
          <p:cNvSpPr/>
          <p:nvPr/>
        </p:nvSpPr>
        <p:spPr>
          <a:xfrm>
            <a:off x="6012180" y="3291840"/>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dirty="0"/>
              <a:t>R3</a:t>
            </a:r>
          </a:p>
        </p:txBody>
      </p:sp>
      <p:cxnSp>
        <p:nvCxnSpPr>
          <p:cNvPr id="87" name="Straight Arrow Connector 86"/>
          <p:cNvCxnSpPr/>
          <p:nvPr/>
        </p:nvCxnSpPr>
        <p:spPr>
          <a:xfrm flipV="1">
            <a:off x="3076998" y="4077896"/>
            <a:ext cx="617221" cy="3108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a:xfrm flipV="1">
            <a:off x="3076998" y="3634380"/>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a:xfrm>
            <a:off x="3076998" y="4388760"/>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0" name="Oval 89"/>
          <p:cNvSpPr/>
          <p:nvPr/>
        </p:nvSpPr>
        <p:spPr>
          <a:xfrm>
            <a:off x="3200400" y="4151344"/>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1" name="Straight Arrow Connector 90"/>
          <p:cNvCxnSpPr/>
          <p:nvPr/>
        </p:nvCxnSpPr>
        <p:spPr>
          <a:xfrm flipV="1">
            <a:off x="5184704" y="3812952"/>
            <a:ext cx="548641" cy="2743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2" name="Straight Arrow Connector 91"/>
          <p:cNvCxnSpPr/>
          <p:nvPr/>
        </p:nvCxnSpPr>
        <p:spPr>
          <a:xfrm flipV="1">
            <a:off x="5184704" y="3332892"/>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a:xfrm>
            <a:off x="5184704" y="4087272"/>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4" name="Oval 93"/>
          <p:cNvSpPr/>
          <p:nvPr/>
        </p:nvSpPr>
        <p:spPr>
          <a:xfrm>
            <a:off x="5394960" y="3758045"/>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cxnSp>
        <p:nvCxnSpPr>
          <p:cNvPr id="96" name="Straight Arrow Connector 95"/>
          <p:cNvCxnSpPr/>
          <p:nvPr/>
        </p:nvCxnSpPr>
        <p:spPr>
          <a:xfrm flipV="1">
            <a:off x="7189470" y="3651516"/>
            <a:ext cx="0" cy="7543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a:xfrm>
            <a:off x="7189470" y="4405896"/>
            <a:ext cx="8229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7040880" y="3545378"/>
            <a:ext cx="123444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3" name="Curved Connector 102"/>
          <p:cNvCxnSpPr>
            <a:stCxn id="90" idx="5"/>
            <a:endCxn id="94" idx="2"/>
          </p:cNvCxnSpPr>
          <p:nvPr/>
        </p:nvCxnSpPr>
        <p:spPr>
          <a:xfrm rot="5400000" flipH="1" flipV="1">
            <a:off x="4118175" y="2933096"/>
            <a:ext cx="417546" cy="2136023"/>
          </a:xfrm>
          <a:prstGeom prst="curvedConnector4">
            <a:avLst>
              <a:gd name="adj1" fmla="val -54748"/>
              <a:gd name="adj2" fmla="val 5023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a:off x="5394960" y="3771554"/>
            <a:ext cx="2125980" cy="41182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1143000" y="3703320"/>
            <a:ext cx="68580" cy="68580"/>
          </a:xfrm>
          <a:prstGeom prst="ellipse">
            <a:avLst/>
          </a:prstGeom>
          <a:solidFill>
            <a:schemeClr val="accent3">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lIns="82296" tIns="41148" rIns="82296" bIns="41148" anchor="ctr"/>
          <a:lstStyle/>
          <a:p>
            <a:pPr algn="ctr">
              <a:defRPr/>
            </a:pPr>
            <a:endParaRPr lang="en-US"/>
          </a:p>
        </p:txBody>
      </p:sp>
      <p:pic>
        <p:nvPicPr>
          <p:cNvPr id="176" name="Picture 175"/>
          <p:cNvPicPr>
            <a:picLocks noChangeAspect="1"/>
          </p:cNvPicPr>
          <p:nvPr/>
        </p:nvPicPr>
        <p:blipFill>
          <a:blip r:embed="rId4"/>
          <a:stretch>
            <a:fillRect/>
          </a:stretch>
        </p:blipFill>
        <p:spPr>
          <a:xfrm>
            <a:off x="7075170" y="3836237"/>
            <a:ext cx="1508760" cy="226927"/>
          </a:xfrm>
          <a:prstGeom prst="rect">
            <a:avLst/>
          </a:prstGeom>
        </p:spPr>
      </p:pic>
      <p:sp>
        <p:nvSpPr>
          <p:cNvPr id="73" name="Content Placeholder 5"/>
          <p:cNvSpPr>
            <a:spLocks noGrp="1"/>
          </p:cNvSpPr>
          <p:nvPr>
            <p:ph idx="1"/>
          </p:nvPr>
        </p:nvSpPr>
        <p:spPr>
          <a:xfrm>
            <a:off x="611975" y="1600200"/>
            <a:ext cx="8170517" cy="4375297"/>
          </a:xfrm>
        </p:spPr>
        <p:txBody>
          <a:bodyPr>
            <a:normAutofit fontScale="92500" lnSpcReduction="10000"/>
          </a:bodyPr>
          <a:lstStyle/>
          <a:p>
            <a:r>
              <a:rPr lang="en-US" dirty="0">
                <a:solidFill>
                  <a:srgbClr val="0070C0"/>
                </a:solidFill>
              </a:rPr>
              <a:t>Theorem:</a:t>
            </a:r>
            <a:r>
              <a:rPr lang="en-US" dirty="0"/>
              <a:t>  Network behavior = composition of router transfer functions </a:t>
            </a:r>
            <a:r>
              <a:rPr lang="en-US" dirty="0">
                <a:solidFill>
                  <a:srgbClr val="0070C0"/>
                </a:solidFill>
              </a:rPr>
              <a:t>(Compositionality)</a:t>
            </a:r>
          </a:p>
          <a:p>
            <a:endParaRPr lang="en-US" dirty="0"/>
          </a:p>
          <a:p>
            <a:endParaRPr lang="en-US" dirty="0"/>
          </a:p>
          <a:p>
            <a:pPr marL="0" indent="0">
              <a:buNone/>
            </a:pPr>
            <a:endParaRPr lang="en-US" dirty="0"/>
          </a:p>
          <a:p>
            <a:endParaRPr lang="en-US" dirty="0"/>
          </a:p>
          <a:p>
            <a:r>
              <a:rPr lang="en-US" dirty="0">
                <a:solidFill>
                  <a:srgbClr val="0070C0"/>
                </a:solidFill>
              </a:rPr>
              <a:t>Theorem:</a:t>
            </a:r>
            <a:r>
              <a:rPr lang="en-US" dirty="0"/>
              <a:t> given header h at destination p, we can invert to find (</a:t>
            </a:r>
            <a:r>
              <a:rPr lang="en-US" dirty="0" err="1"/>
              <a:t>h’,s</a:t>
            </a:r>
            <a:r>
              <a:rPr lang="en-US" dirty="0"/>
              <a:t>): headers sent at source s’ to produce (</a:t>
            </a:r>
            <a:r>
              <a:rPr lang="en-US" dirty="0" err="1"/>
              <a:t>h,p</a:t>
            </a:r>
            <a:r>
              <a:rPr lang="en-US" dirty="0"/>
              <a:t>) </a:t>
            </a:r>
            <a:r>
              <a:rPr lang="en-US" dirty="0">
                <a:solidFill>
                  <a:srgbClr val="0070C0"/>
                </a:solidFill>
              </a:rPr>
              <a:t>(Inversion)</a:t>
            </a:r>
          </a:p>
          <a:p>
            <a:endParaRPr lang="en-US" dirty="0"/>
          </a:p>
          <a:p>
            <a:endParaRPr lang="en-US" dirty="0"/>
          </a:p>
          <a:p>
            <a:endParaRPr lang="en-US" dirty="0"/>
          </a:p>
          <a:p>
            <a:endParaRPr lang="en-US" dirty="0"/>
          </a:p>
          <a:p>
            <a:endParaRPr lang="en-US" dirty="0"/>
          </a:p>
        </p:txBody>
      </p:sp>
      <p:pic>
        <p:nvPicPr>
          <p:cNvPr id="46" name="Picture 45"/>
          <p:cNvPicPr>
            <a:picLocks noChangeAspect="1"/>
          </p:cNvPicPr>
          <p:nvPr/>
        </p:nvPicPr>
        <p:blipFill>
          <a:blip r:embed="rId5"/>
          <a:stretch>
            <a:fillRect/>
          </a:stretch>
        </p:blipFill>
        <p:spPr>
          <a:xfrm>
            <a:off x="5184704" y="3470509"/>
            <a:ext cx="1231900" cy="251825"/>
          </a:xfrm>
          <a:prstGeom prst="rect">
            <a:avLst/>
          </a:prstGeom>
        </p:spPr>
      </p:pic>
      <p:sp>
        <p:nvSpPr>
          <p:cNvPr id="15" name="Rectangle 14"/>
          <p:cNvSpPr/>
          <p:nvPr/>
        </p:nvSpPr>
        <p:spPr>
          <a:xfrm>
            <a:off x="1349504" y="2677293"/>
            <a:ext cx="5850567" cy="1774572"/>
          </a:xfrm>
          <a:prstGeom prst="rect">
            <a:avLst/>
          </a:prstGeom>
          <a:gradFill flip="none" rotWithShape="1">
            <a:gsLst>
              <a:gs pos="0">
                <a:schemeClr val="accent4">
                  <a:tint val="100000"/>
                  <a:shade val="100000"/>
                  <a:satMod val="130000"/>
                  <a:alpha val="71000"/>
                </a:schemeClr>
              </a:gs>
              <a:gs pos="100000">
                <a:schemeClr val="accent4">
                  <a:tint val="50000"/>
                  <a:shade val="100000"/>
                  <a:satMod val="350000"/>
                  <a:alpha val="71000"/>
                </a:schemeClr>
              </a:gs>
            </a:gsLst>
            <a:lin ang="162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114" name="Picture 113"/>
          <p:cNvPicPr>
            <a:picLocks noChangeAspect="1"/>
          </p:cNvPicPr>
          <p:nvPr/>
        </p:nvPicPr>
        <p:blipFill>
          <a:blip r:embed="rId4"/>
          <a:stretch>
            <a:fillRect/>
          </a:stretch>
        </p:blipFill>
        <p:spPr>
          <a:xfrm>
            <a:off x="2363092" y="3301183"/>
            <a:ext cx="3732015" cy="561319"/>
          </a:xfrm>
          <a:prstGeom prst="rect">
            <a:avLst/>
          </a:prstGeom>
        </p:spPr>
      </p:pic>
    </p:spTree>
    <p:custDataLst>
      <p:tags r:id="rId1"/>
    </p:custDataLst>
    <p:extLst>
      <p:ext uri="{BB962C8B-B14F-4D97-AF65-F5344CB8AC3E}">
        <p14:creationId xmlns:p14="http://schemas.microsoft.com/office/powerpoint/2010/main" val="2736371774"/>
      </p:ext>
    </p:extLst>
  </p:cSld>
  <p:clrMapOvr>
    <a:masterClrMapping/>
  </p:clrMapOvr>
  <mc:AlternateContent xmlns:mc="http://schemas.openxmlformats.org/markup-compatibility/2006" xmlns:p14="http://schemas.microsoft.com/office/powerpoint/2010/main">
    <mc:Choice Requires="p14">
      <p:transition p14:dur="0" advTm="52911"/>
    </mc:Choice>
    <mc:Fallback xmlns="">
      <p:transition advTm="52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0" presetClass="path" presetSubtype="0" accel="50000" decel="50000" fill="hold" grpId="1" nodeType="withEffect">
                                  <p:stCondLst>
                                    <p:cond delay="0"/>
                                  </p:stCondLst>
                                  <p:childTnLst>
                                    <p:animMotion origin="layout" path="M 0 0 C 0.03188 0.00791 0.06391 0.01604 0.09469 0.02021 C 0.12547 0.02437 0.16297 0.01875 0.18485 0.02521 C 0.20672 0.03166 0.21657 0.04562 0.22641 0.05958 " pathEditMode="relative" ptsTypes="aaaA">
                                      <p:cBhvr>
                                        <p:cTn id="37" dur="2000" fill="hold"/>
                                        <p:tgtEl>
                                          <p:spTgt spid="112"/>
                                        </p:tgtEl>
                                        <p:attrNameLst>
                                          <p:attrName>ppt_x</p:attrName>
                                          <p:attrName>ppt_y</p:attrName>
                                        </p:attrNameLst>
                                      </p:cBhvr>
                                    </p:animMotion>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500"/>
                                        <p:tgtEl>
                                          <p:spTgt spid="93"/>
                                        </p:tgtEl>
                                      </p:cBhvr>
                                    </p:animEffect>
                                  </p:childTnLst>
                                </p:cTn>
                              </p:par>
                              <p:par>
                                <p:cTn id="50" presetID="10" presetClass="entr" presetSubtype="0" fill="hold"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0" presetClass="path" presetSubtype="0" accel="50000" decel="50000" fill="hold" grpId="1" nodeType="withEffect">
                                  <p:stCondLst>
                                    <p:cond delay="0"/>
                                  </p:stCondLst>
                                  <p:childTnLst>
                                    <p:animMotion origin="layout" path="M 0 0 C 0.01328 0.00958 0.02657 0.01937 0.04172 0.02208 C 0.05688 0.02479 0.0786 0.02395 0.09094 0.01604 C 0.10328 0.00812 0.10407 -0.01355 0.11594 -0.02521 C 0.12782 -0.03688 0.14203 -0.04875 0.16219 -0.05355 C 0.18235 -0.05834 0.20969 -0.05605 0.23719 -0.05355 " pathEditMode="relative" ptsTypes="aaaaaA">
                                      <p:cBhvr>
                                        <p:cTn id="62" dur="2000" fill="hold"/>
                                        <p:tgtEl>
                                          <p:spTgt spid="90"/>
                                        </p:tgtEl>
                                        <p:attrNameLst>
                                          <p:attrName>ppt_x</p:attrName>
                                          <p:attrName>ppt_y</p:attrName>
                                        </p:attrNameLst>
                                      </p:cBhvr>
                                    </p:animMotion>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fade">
                                      <p:cBhvr>
                                        <p:cTn id="81" dur="500"/>
                                        <p:tgtEl>
                                          <p:spTgt spid="106"/>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0" presetClass="path" presetSubtype="0" accel="50000" decel="50000" fill="hold" grpId="1" nodeType="withEffect">
                                  <p:stCondLst>
                                    <p:cond delay="0"/>
                                  </p:stCondLst>
                                  <p:childTnLst>
                                    <p:animMotion origin="layout" path="M 0 0 C 0.03078 0.00167 0.06171 0.00355 0.08109 0.00709 C 0.10046 0.01063 0.10921 0.01646 0.11593 0.02105 C 0.12265 0.02563 0.10203 0.02771 0.12125 0.03417 C 0.14046 0.04063 0.18578 0.05042 0.23109 0.06042 " pathEditMode="relative" ptsTypes="aaaaA">
                                      <p:cBhvr>
                                        <p:cTn id="86" dur="2000" fill="hold"/>
                                        <p:tgtEl>
                                          <p:spTgt spid="94"/>
                                        </p:tgtEl>
                                        <p:attrNameLst>
                                          <p:attrName>ppt_x</p:attrName>
                                          <p:attrName>ppt_y</p:attrName>
                                        </p:attrNameLst>
                                      </p:cBhvr>
                                    </p:animMotion>
                                  </p:childTnLst>
                                </p:cTn>
                              </p:par>
                            </p:childTnLst>
                          </p:cTn>
                        </p:par>
                        <p:par>
                          <p:cTn id="87" fill="hold">
                            <p:stCondLst>
                              <p:cond delay="3000"/>
                            </p:stCondLst>
                            <p:childTnLst>
                              <p:par>
                                <p:cTn id="88" presetID="10" presetClass="entr" presetSubtype="0" fill="hold" nodeType="afterEffect">
                                  <p:stCondLst>
                                    <p:cond delay="0"/>
                                  </p:stCondLst>
                                  <p:childTnLst>
                                    <p:set>
                                      <p:cBhvr>
                                        <p:cTn id="89" dur="1" fill="hold">
                                          <p:stCondLst>
                                            <p:cond delay="0"/>
                                          </p:stCondLst>
                                        </p:cTn>
                                        <p:tgtEl>
                                          <p:spTgt spid="176"/>
                                        </p:tgtEl>
                                        <p:attrNameLst>
                                          <p:attrName>style.visibility</p:attrName>
                                        </p:attrNameLst>
                                      </p:cBhvr>
                                      <p:to>
                                        <p:strVal val="visible"/>
                                      </p:to>
                                    </p:set>
                                    <p:animEffect transition="in" filter="fade">
                                      <p:cBhvr>
                                        <p:cTn id="90" dur="500"/>
                                        <p:tgtEl>
                                          <p:spTgt spid="17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blinds(horizontal)">
                                      <p:cBhvr>
                                        <p:cTn id="95" dur="500"/>
                                        <p:tgtEl>
                                          <p:spTgt spid="114"/>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blinds(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3">
                                            <p:txEl>
                                              <p:pRg st="5" end="5"/>
                                            </p:txEl>
                                          </p:spTgt>
                                        </p:tgtEl>
                                        <p:attrNameLst>
                                          <p:attrName>style.visibility</p:attrName>
                                        </p:attrNameLst>
                                      </p:cBhvr>
                                      <p:to>
                                        <p:strVal val="visible"/>
                                      </p:to>
                                    </p:set>
                                    <p:anim calcmode="lin" valueType="num">
                                      <p:cBhvr additive="base">
                                        <p:cTn id="103" dur="500" fill="hold"/>
                                        <p:tgtEl>
                                          <p:spTgt spid="73">
                                            <p:txEl>
                                              <p:pRg st="5" end="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7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2" grpId="0" animBg="1"/>
      <p:bldP spid="90" grpId="0" animBg="1"/>
      <p:bldP spid="90" grpId="1" animBg="1"/>
      <p:bldP spid="94" grpId="0" animBg="1"/>
      <p:bldP spid="94" grpId="1" animBg="1"/>
      <p:bldP spid="112" grpId="0" animBg="1"/>
      <p:bldP spid="112" grpId="1"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955280" cy="891540"/>
          </a:xfrm>
        </p:spPr>
        <p:txBody>
          <a:bodyPr>
            <a:normAutofit/>
          </a:bodyPr>
          <a:lstStyle/>
          <a:p>
            <a:r>
              <a:rPr lang="en-US" sz="4000" b="1" dirty="0">
                <a:solidFill>
                  <a:srgbClr val="0070C0"/>
                </a:solidFill>
                <a:effectLst>
                  <a:outerShdw blurRad="38100" dist="38100" dir="2700000" algn="tl">
                    <a:srgbClr val="000000">
                      <a:alpha val="43137"/>
                    </a:srgbClr>
                  </a:outerShdw>
                </a:effectLst>
              </a:rPr>
              <a:t>Motivation to do better</a:t>
            </a:r>
          </a:p>
        </p:txBody>
      </p:sp>
      <p:sp>
        <p:nvSpPr>
          <p:cNvPr id="3" name="Content Placeholder 2"/>
          <p:cNvSpPr>
            <a:spLocks noGrp="1"/>
          </p:cNvSpPr>
          <p:nvPr>
            <p:ph idx="1"/>
          </p:nvPr>
        </p:nvSpPr>
        <p:spPr>
          <a:xfrm>
            <a:off x="457200" y="1440180"/>
            <a:ext cx="7955280" cy="4896612"/>
          </a:xfrm>
        </p:spPr>
        <p:txBody>
          <a:bodyPr>
            <a:normAutofit/>
          </a:bodyPr>
          <a:lstStyle/>
          <a:p>
            <a:r>
              <a:rPr lang="en-US" dirty="0">
                <a:solidFill>
                  <a:srgbClr val="0070C0"/>
                </a:solidFill>
              </a:rPr>
              <a:t>Internal:</a:t>
            </a:r>
            <a:r>
              <a:rPr lang="en-US" dirty="0"/>
              <a:t> </a:t>
            </a:r>
            <a:r>
              <a:rPr lang="en-US" sz="2200" dirty="0"/>
              <a:t>&gt; 1 </a:t>
            </a:r>
            <a:r>
              <a:rPr lang="en-US" sz="2200" dirty="0" err="1"/>
              <a:t>hr</a:t>
            </a:r>
            <a:r>
              <a:rPr lang="en-US" sz="2200" dirty="0"/>
              <a:t> customer visible outage/quarter (P. Patel)</a:t>
            </a:r>
          </a:p>
          <a:p>
            <a:pPr lvl="1"/>
            <a:r>
              <a:rPr lang="en-US" sz="2200" dirty="0"/>
              <a:t>Azure: 30,000 cores down 3 </a:t>
            </a:r>
            <a:r>
              <a:rPr lang="en-US" sz="2200" dirty="0" err="1"/>
              <a:t>hrs</a:t>
            </a:r>
            <a:r>
              <a:rPr lang="en-US" sz="2200" dirty="0"/>
              <a:t>, L2/L3 configuration bug</a:t>
            </a:r>
          </a:p>
          <a:p>
            <a:pPr lvl="1"/>
            <a:r>
              <a:rPr lang="en-US" sz="2200" dirty="0"/>
              <a:t>Bing: Entire data center, 8 hours,  L2/L3 configuration bug</a:t>
            </a:r>
          </a:p>
          <a:p>
            <a:r>
              <a:rPr lang="en-US" sz="2900" dirty="0">
                <a:solidFill>
                  <a:srgbClr val="0070C0"/>
                </a:solidFill>
              </a:rPr>
              <a:t>External: </a:t>
            </a:r>
            <a:r>
              <a:rPr lang="en-US" sz="2200" dirty="0"/>
              <a:t>(2012 NANOG Network Operator Survey):</a:t>
            </a:r>
          </a:p>
          <a:p>
            <a:pPr lvl="1"/>
            <a:r>
              <a:rPr lang="en-US" sz="2200" dirty="0"/>
              <a:t>35% &gt; 25 tickets per month, &gt; 1 hour to resolve</a:t>
            </a:r>
          </a:p>
          <a:p>
            <a:pPr lvl="1"/>
            <a:r>
              <a:rPr lang="en-US" sz="2200" dirty="0"/>
              <a:t>Amazon, </a:t>
            </a:r>
            <a:r>
              <a:rPr lang="en-US" sz="2200" dirty="0" err="1"/>
              <a:t>BigDaddy</a:t>
            </a:r>
            <a:r>
              <a:rPr lang="en-US" sz="2200" dirty="0"/>
              <a:t>, United Failures (</a:t>
            </a:r>
            <a:r>
              <a:rPr lang="en-US" sz="2200" dirty="0" err="1"/>
              <a:t>NetCore</a:t>
            </a:r>
            <a:r>
              <a:rPr lang="en-US" sz="2200" dirty="0"/>
              <a:t> paper)</a:t>
            </a:r>
          </a:p>
          <a:p>
            <a:pPr lvl="1"/>
            <a:r>
              <a:rPr lang="en-US" sz="2200" dirty="0"/>
              <a:t>Welsh: vast majority of Google “production failures” due to “bugs in configuration settings”</a:t>
            </a:r>
          </a:p>
          <a:p>
            <a:pPr marL="0" indent="0">
              <a:buNone/>
            </a:pPr>
            <a:r>
              <a:rPr lang="en-US" sz="2600" dirty="0"/>
              <a:t>As we migrate to services ($100B public cloud market), network failure a debilitating cost.</a:t>
            </a:r>
          </a:p>
        </p:txBody>
      </p:sp>
    </p:spTree>
    <p:extLst>
      <p:ext uri="{BB962C8B-B14F-4D97-AF65-F5344CB8AC3E}">
        <p14:creationId xmlns:p14="http://schemas.microsoft.com/office/powerpoint/2010/main" val="3132622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Header Space Algebra- Intersection</a:t>
            </a:r>
          </a:p>
        </p:txBody>
      </p:sp>
      <p:sp>
        <p:nvSpPr>
          <p:cNvPr id="3" name="Content Placeholder 2"/>
          <p:cNvSpPr>
            <a:spLocks noGrp="1"/>
          </p:cNvSpPr>
          <p:nvPr>
            <p:ph idx="1"/>
          </p:nvPr>
        </p:nvSpPr>
        <p:spPr/>
        <p:txBody>
          <a:bodyPr/>
          <a:lstStyle/>
          <a:p>
            <a:pPr>
              <a:defRPr/>
            </a:pPr>
            <a:r>
              <a:rPr lang="en-US" dirty="0"/>
              <a:t>Bit by bit intersect using intersection table:</a:t>
            </a:r>
          </a:p>
          <a:p>
            <a:pPr lvl="1">
              <a:defRPr/>
            </a:pPr>
            <a:r>
              <a:rPr lang="en-US" dirty="0"/>
              <a:t>Example: </a:t>
            </a:r>
            <a:endParaRPr lang="en-US" dirty="0">
              <a:latin typeface="Century Schoolbook" charset="0"/>
              <a:ea typeface="ＭＳ Ｐゴシック" charset="0"/>
              <a:cs typeface="ＭＳ Ｐゴシック" charset="0"/>
            </a:endParaRPr>
          </a:p>
          <a:p>
            <a:pPr lvl="1">
              <a:defRPr/>
            </a:pPr>
            <a:r>
              <a:rPr lang="en-US" dirty="0"/>
              <a:t>If result has any ‘</a:t>
            </a:r>
            <a:r>
              <a:rPr lang="en-US" dirty="0">
                <a:solidFill>
                  <a:srgbClr val="FF0000"/>
                </a:solidFill>
              </a:rPr>
              <a:t>z</a:t>
            </a:r>
            <a:r>
              <a:rPr lang="en-US" dirty="0"/>
              <a:t>’, then intersection is </a:t>
            </a:r>
            <a:r>
              <a:rPr lang="en-US" dirty="0">
                <a:solidFill>
                  <a:srgbClr val="FF0000"/>
                </a:solidFill>
              </a:rPr>
              <a:t>empty</a:t>
            </a:r>
            <a:r>
              <a:rPr lang="en-US" dirty="0"/>
              <a:t>:</a:t>
            </a:r>
          </a:p>
          <a:p>
            <a:pPr lvl="1">
              <a:defRPr/>
            </a:pPr>
            <a:r>
              <a:rPr lang="en-US" dirty="0"/>
              <a:t>Example:</a:t>
            </a:r>
            <a:endParaRPr lang="en-US" dirty="0">
              <a:latin typeface="Century Schoolbook" charset="0"/>
              <a:ea typeface="ＭＳ Ｐゴシック" charset="0"/>
              <a:cs typeface="ＭＳ Ｐゴシック" charset="0"/>
            </a:endParaRPr>
          </a:p>
          <a:p>
            <a:pPr marL="0" indent="0">
              <a:buNone/>
            </a:pPr>
            <a:endParaRPr lang="en-US" dirty="0"/>
          </a:p>
        </p:txBody>
      </p:sp>
      <p:pic>
        <p:nvPicPr>
          <p:cNvPr id="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992600"/>
            <a:ext cx="2676563" cy="166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4292164" y="4214519"/>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Oval 12"/>
          <p:cNvSpPr/>
          <p:nvPr/>
        </p:nvSpPr>
        <p:spPr>
          <a:xfrm>
            <a:off x="3644934" y="4567241"/>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Oval 13"/>
          <p:cNvSpPr/>
          <p:nvPr/>
        </p:nvSpPr>
        <p:spPr>
          <a:xfrm>
            <a:off x="4301571" y="4586943"/>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Oval 14"/>
          <p:cNvSpPr/>
          <p:nvPr/>
        </p:nvSpPr>
        <p:spPr>
          <a:xfrm>
            <a:off x="4971379" y="4214519"/>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Oval 15"/>
          <p:cNvSpPr/>
          <p:nvPr/>
        </p:nvSpPr>
        <p:spPr>
          <a:xfrm>
            <a:off x="4971379" y="4584953"/>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Oval 16"/>
          <p:cNvSpPr/>
          <p:nvPr/>
        </p:nvSpPr>
        <p:spPr>
          <a:xfrm>
            <a:off x="4638863" y="4225916"/>
            <a:ext cx="402132" cy="381831"/>
          </a:xfrm>
          <a:prstGeom prst="ellipse">
            <a:avLst/>
          </a:prstGeom>
          <a:gradFill flip="none" rotWithShape="1">
            <a:gsLst>
              <a:gs pos="0">
                <a:schemeClr val="accent4">
                  <a:tint val="100000"/>
                  <a:shade val="100000"/>
                  <a:satMod val="130000"/>
                  <a:alpha val="26000"/>
                </a:schemeClr>
              </a:gs>
              <a:gs pos="100000">
                <a:schemeClr val="accent4">
                  <a:tint val="50000"/>
                  <a:shade val="100000"/>
                  <a:satMod val="350000"/>
                  <a:alpha val="26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Oval 17"/>
          <p:cNvSpPr/>
          <p:nvPr/>
        </p:nvSpPr>
        <p:spPr>
          <a:xfrm>
            <a:off x="4638863" y="4596350"/>
            <a:ext cx="402132" cy="381831"/>
          </a:xfrm>
          <a:prstGeom prst="ellipse">
            <a:avLst/>
          </a:prstGeom>
          <a:solidFill>
            <a:srgbClr val="C0FF3E">
              <a:alpha val="26000"/>
            </a:srgbClr>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9" name="TextBox 8"/>
          <p:cNvSpPr txBox="1"/>
          <p:nvPr/>
        </p:nvSpPr>
        <p:spPr>
          <a:xfrm>
            <a:off x="5373511" y="4188502"/>
            <a:ext cx="986831" cy="369332"/>
          </a:xfrm>
          <a:prstGeom prst="rect">
            <a:avLst/>
          </a:prstGeom>
          <a:noFill/>
        </p:spPr>
        <p:txBody>
          <a:bodyPr wrap="none" rtlCol="0">
            <a:spAutoFit/>
          </a:bodyPr>
          <a:lstStyle/>
          <a:p>
            <a:r>
              <a:rPr lang="en-US" dirty="0"/>
              <a:t>wildcard</a:t>
            </a:r>
          </a:p>
        </p:txBody>
      </p:sp>
      <p:sp>
        <p:nvSpPr>
          <p:cNvPr id="19" name="TextBox 18"/>
          <p:cNvSpPr txBox="1"/>
          <p:nvPr/>
        </p:nvSpPr>
        <p:spPr>
          <a:xfrm>
            <a:off x="4396087" y="4983825"/>
            <a:ext cx="787395" cy="369332"/>
          </a:xfrm>
          <a:prstGeom prst="rect">
            <a:avLst/>
          </a:prstGeom>
          <a:solidFill>
            <a:schemeClr val="bg1"/>
          </a:solidFill>
        </p:spPr>
        <p:txBody>
          <a:bodyPr wrap="none" rtlCol="0">
            <a:spAutoFit/>
          </a:bodyPr>
          <a:lstStyle/>
          <a:p>
            <a:r>
              <a:rPr lang="en-US" dirty="0"/>
              <a:t>empty</a:t>
            </a:r>
          </a:p>
        </p:txBody>
      </p:sp>
      <p:pic>
        <p:nvPicPr>
          <p:cNvPr id="6" name="Picture 5"/>
          <p:cNvPicPr>
            <a:picLocks noChangeAspect="1"/>
          </p:cNvPicPr>
          <p:nvPr/>
        </p:nvPicPr>
        <p:blipFill>
          <a:blip r:embed="rId5"/>
          <a:stretch>
            <a:fillRect/>
          </a:stretch>
        </p:blipFill>
        <p:spPr>
          <a:xfrm>
            <a:off x="2969250" y="2294094"/>
            <a:ext cx="3775450" cy="314621"/>
          </a:xfrm>
          <a:prstGeom prst="rect">
            <a:avLst/>
          </a:prstGeom>
        </p:spPr>
      </p:pic>
      <p:pic>
        <p:nvPicPr>
          <p:cNvPr id="7" name="Picture 6"/>
          <p:cNvPicPr>
            <a:picLocks noChangeAspect="1"/>
          </p:cNvPicPr>
          <p:nvPr/>
        </p:nvPicPr>
        <p:blipFill>
          <a:blip r:embed="rId6"/>
          <a:stretch>
            <a:fillRect/>
          </a:stretch>
        </p:blipFill>
        <p:spPr>
          <a:xfrm>
            <a:off x="2947811" y="3273379"/>
            <a:ext cx="4851400" cy="419100"/>
          </a:xfrm>
          <a:prstGeom prst="rect">
            <a:avLst/>
          </a:prstGeom>
        </p:spPr>
      </p:pic>
    </p:spTree>
    <p:custDataLst>
      <p:tags r:id="rId1"/>
    </p:custDataLst>
    <p:extLst>
      <p:ext uri="{BB962C8B-B14F-4D97-AF65-F5344CB8AC3E}">
        <p14:creationId xmlns:p14="http://schemas.microsoft.com/office/powerpoint/2010/main" val="599550530"/>
      </p:ext>
    </p:extLst>
  </p:cSld>
  <p:clrMapOvr>
    <a:masterClrMapping/>
  </p:clrMapOvr>
  <mc:AlternateContent xmlns:mc="http://schemas.openxmlformats.org/markup-compatibility/2006" xmlns:p14="http://schemas.microsoft.com/office/powerpoint/2010/main">
    <mc:Choice Requires="p14">
      <p:transition p14:dur="0" advTm="58628"/>
    </mc:Choice>
    <mc:Fallback xmlns="">
      <p:transition advTm="586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 end="1"/>
                                            </p:txEl>
                                          </p:spTgt>
                                        </p:tgtEl>
                                        <p:attrNameLst>
                                          <p:attrName>style.visibility</p:attrName>
                                        </p:attrNameLst>
                                      </p:cBhvr>
                                      <p:to>
                                        <p:strVal val="visible"/>
                                      </p:to>
                                    </p:set>
                                    <p:animEffect transition="in" filter="fade">
                                      <p:cBhvr>
                                        <p:cTn id="61" dur="500"/>
                                        <p:tgtEl>
                                          <p:spTgt spid="3">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fade">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fade">
                                      <p:cBhvr>
                                        <p:cTn id="71" dur="500"/>
                                        <p:tgtEl>
                                          <p:spTgt spid="3">
                                            <p:txEl>
                                              <p:pRg st="3" end="3"/>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9" grpId="0"/>
      <p:bldP spid="9" grpId="1"/>
      <p:bldP spid="19" grpId="0" animBg="1"/>
      <p:bldP spid="19"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4384" y="1437663"/>
            <a:ext cx="2557366" cy="637097"/>
          </a:xfrm>
          <a:prstGeom prst="rect">
            <a:avLst/>
          </a:prstGeom>
          <a:solidFill>
            <a:schemeClr val="bg2">
              <a:lumMod val="75000"/>
            </a:schemeClr>
          </a:solidFill>
        </p:spPr>
        <p:txBody>
          <a:bodyPr wrap="none" lIns="82296" tIns="41148" rIns="82296" bIns="41148" rtlCol="0">
            <a:spAutoFit/>
          </a:bodyPr>
          <a:lstStyle/>
          <a:p>
            <a:r>
              <a:rPr lang="en-US" dirty="0"/>
              <a:t>All Packets that A can use </a:t>
            </a:r>
          </a:p>
          <a:p>
            <a:r>
              <a:rPr lang="en-US" dirty="0"/>
              <a:t>to communicate with B</a:t>
            </a:r>
          </a:p>
        </p:txBody>
      </p:sp>
      <p:sp>
        <p:nvSpPr>
          <p:cNvPr id="91" name="TextBox 90"/>
          <p:cNvSpPr txBox="1"/>
          <p:nvPr/>
        </p:nvSpPr>
        <p:spPr>
          <a:xfrm>
            <a:off x="3511712" y="1597673"/>
            <a:ext cx="2987485" cy="637097"/>
          </a:xfrm>
          <a:prstGeom prst="rect">
            <a:avLst/>
          </a:prstGeom>
          <a:solidFill>
            <a:schemeClr val="bg2">
              <a:lumMod val="75000"/>
            </a:schemeClr>
          </a:solidFill>
        </p:spPr>
        <p:txBody>
          <a:bodyPr wrap="none" lIns="82296" tIns="41148" rIns="82296" bIns="41148" rtlCol="0">
            <a:spAutoFit/>
          </a:bodyPr>
          <a:lstStyle/>
          <a:p>
            <a:r>
              <a:rPr lang="en-US" dirty="0"/>
              <a:t>All Packets that A can possibly </a:t>
            </a:r>
          </a:p>
          <a:p>
            <a:r>
              <a:rPr lang="en-US" dirty="0"/>
              <a:t>send to box 2 through box 1</a:t>
            </a:r>
          </a:p>
        </p:txBody>
      </p:sp>
      <p:sp>
        <p:nvSpPr>
          <p:cNvPr id="86" name="TextBox 85"/>
          <p:cNvSpPr txBox="1"/>
          <p:nvPr/>
        </p:nvSpPr>
        <p:spPr>
          <a:xfrm>
            <a:off x="594360" y="1388627"/>
            <a:ext cx="1802991" cy="637097"/>
          </a:xfrm>
          <a:prstGeom prst="rect">
            <a:avLst/>
          </a:prstGeom>
          <a:solidFill>
            <a:schemeClr val="bg2">
              <a:lumMod val="75000"/>
            </a:schemeClr>
          </a:solidFill>
        </p:spPr>
        <p:txBody>
          <a:bodyPr wrap="none" lIns="82296" tIns="41148" rIns="82296" bIns="41148" rtlCol="0">
            <a:spAutoFit/>
          </a:bodyPr>
          <a:lstStyle/>
          <a:p>
            <a:r>
              <a:rPr lang="en-US" dirty="0"/>
              <a:t>All Packets that A </a:t>
            </a:r>
          </a:p>
          <a:p>
            <a:r>
              <a:rPr lang="en-US" dirty="0"/>
              <a:t>can possibly send</a:t>
            </a:r>
          </a:p>
        </p:txBody>
      </p:sp>
      <p:cxnSp>
        <p:nvCxnSpPr>
          <p:cNvPr id="133" name="Straight Arrow Connector 132"/>
          <p:cNvCxnSpPr/>
          <p:nvPr/>
        </p:nvCxnSpPr>
        <p:spPr>
          <a:xfrm flipV="1">
            <a:off x="6560820" y="490608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4" name="Straight Arrow Connector 133"/>
          <p:cNvCxnSpPr/>
          <p:nvPr/>
        </p:nvCxnSpPr>
        <p:spPr>
          <a:xfrm flipV="1">
            <a:off x="6560820" y="449460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a:xfrm>
            <a:off x="6560820" y="552330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pPr>
              <a:defRPr/>
            </a:pPr>
            <a:r>
              <a:rPr lang="en-US" sz="4000" b="1" dirty="0">
                <a:solidFill>
                  <a:srgbClr val="0070C0"/>
                </a:solidFill>
                <a:effectLst>
                  <a:outerShdw blurRad="38100" dist="38100" dir="2700000" algn="tl">
                    <a:srgbClr val="000000">
                      <a:alpha val="43137"/>
                    </a:srgbClr>
                  </a:outerShdw>
                </a:effectLst>
              </a:rPr>
              <a:t>Computing Reachability</a:t>
            </a:r>
          </a:p>
        </p:txBody>
      </p:sp>
      <p:sp>
        <p:nvSpPr>
          <p:cNvPr id="17" name="Can 16"/>
          <p:cNvSpPr/>
          <p:nvPr/>
        </p:nvSpPr>
        <p:spPr>
          <a:xfrm>
            <a:off x="2240280" y="236862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1</a:t>
            </a:r>
          </a:p>
        </p:txBody>
      </p:sp>
      <p:sp>
        <p:nvSpPr>
          <p:cNvPr id="18" name="Can 17"/>
          <p:cNvSpPr/>
          <p:nvPr/>
        </p:nvSpPr>
        <p:spPr>
          <a:xfrm>
            <a:off x="4777740" y="257436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2</a:t>
            </a:r>
          </a:p>
        </p:txBody>
      </p:sp>
      <p:sp>
        <p:nvSpPr>
          <p:cNvPr id="19" name="Can 18"/>
          <p:cNvSpPr/>
          <p:nvPr/>
        </p:nvSpPr>
        <p:spPr>
          <a:xfrm>
            <a:off x="5463540" y="422028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3</a:t>
            </a:r>
          </a:p>
        </p:txBody>
      </p:sp>
      <p:sp>
        <p:nvSpPr>
          <p:cNvPr id="24" name="Can 23"/>
          <p:cNvSpPr/>
          <p:nvPr/>
        </p:nvSpPr>
        <p:spPr>
          <a:xfrm>
            <a:off x="2377440" y="4220284"/>
            <a:ext cx="1028700" cy="480060"/>
          </a:xfrm>
          <a:prstGeom prst="can">
            <a:avLst>
              <a:gd name="adj" fmla="val 38062"/>
            </a:avLst>
          </a:prstGeom>
        </p:spPr>
        <p:style>
          <a:lnRef idx="1">
            <a:schemeClr val="accent2"/>
          </a:lnRef>
          <a:fillRef idx="3">
            <a:schemeClr val="accent2"/>
          </a:fillRef>
          <a:effectRef idx="2">
            <a:schemeClr val="accent2"/>
          </a:effectRef>
          <a:fontRef idx="minor">
            <a:schemeClr val="lt1"/>
          </a:fontRef>
        </p:style>
        <p:txBody>
          <a:bodyPr lIns="82296" tIns="41148" rIns="82296" bIns="41148" anchor="ctr"/>
          <a:lstStyle/>
          <a:p>
            <a:pPr algn="ctr">
              <a:defRPr/>
            </a:pPr>
            <a:r>
              <a:rPr lang="en-US" sz="1100" dirty="0"/>
              <a:t>Box 4</a:t>
            </a:r>
          </a:p>
        </p:txBody>
      </p:sp>
      <p:cxnSp>
        <p:nvCxnSpPr>
          <p:cNvPr id="10" name="Straight Connector 9"/>
          <p:cNvCxnSpPr/>
          <p:nvPr/>
        </p:nvCxnSpPr>
        <p:spPr>
          <a:xfrm>
            <a:off x="2754630" y="2848684"/>
            <a:ext cx="137160" cy="13716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a:off x="5292090" y="3054424"/>
            <a:ext cx="685800" cy="116586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a:off x="3406140" y="4460314"/>
            <a:ext cx="2057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3268980" y="2608654"/>
            <a:ext cx="1543050" cy="198597"/>
          </a:xfrm>
          <a:prstGeom prst="line">
            <a:avLst/>
          </a:prstGeom>
        </p:spPr>
        <p:style>
          <a:lnRef idx="2">
            <a:schemeClr val="accent2"/>
          </a:lnRef>
          <a:fillRef idx="0">
            <a:schemeClr val="accent2"/>
          </a:fillRef>
          <a:effectRef idx="1">
            <a:schemeClr val="accent2"/>
          </a:effectRef>
          <a:fontRef idx="minor">
            <a:schemeClr val="tx1"/>
          </a:fontRef>
        </p:style>
      </p:cxnSp>
      <p:cxnSp>
        <p:nvCxnSpPr>
          <p:cNvPr id="63" name="Straight Arrow Connector 62"/>
          <p:cNvCxnSpPr/>
          <p:nvPr/>
        </p:nvCxnSpPr>
        <p:spPr>
          <a:xfrm>
            <a:off x="1691640" y="2437204"/>
            <a:ext cx="548640" cy="1714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5" name="Straight Arrow Connector 64"/>
          <p:cNvCxnSpPr>
            <a:stCxn id="19" idx="4"/>
          </p:cNvCxnSpPr>
          <p:nvPr/>
        </p:nvCxnSpPr>
        <p:spPr>
          <a:xfrm>
            <a:off x="6492240" y="4460314"/>
            <a:ext cx="822960" cy="3771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9" name="Straight Arrow Connector 68"/>
          <p:cNvCxnSpPr/>
          <p:nvPr/>
        </p:nvCxnSpPr>
        <p:spPr>
          <a:xfrm flipV="1">
            <a:off x="525780" y="216288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p:nvPr/>
        </p:nvCxnSpPr>
        <p:spPr>
          <a:xfrm flipV="1">
            <a:off x="525780" y="175140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a:xfrm>
            <a:off x="525780" y="2780104"/>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8" name="Cube 77"/>
          <p:cNvSpPr/>
          <p:nvPr/>
        </p:nvSpPr>
        <p:spPr>
          <a:xfrm>
            <a:off x="525780" y="2094304"/>
            <a:ext cx="822960" cy="68580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81" name="Straight Arrow Connector 80"/>
          <p:cNvCxnSpPr/>
          <p:nvPr/>
        </p:nvCxnSpPr>
        <p:spPr>
          <a:xfrm flipV="1">
            <a:off x="3406140" y="230004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flipV="1">
            <a:off x="3406140" y="188856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3" name="Straight Arrow Connector 82"/>
          <p:cNvCxnSpPr/>
          <p:nvPr/>
        </p:nvCxnSpPr>
        <p:spPr>
          <a:xfrm>
            <a:off x="3406140" y="2917264"/>
            <a:ext cx="1234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4" name="Cube 83"/>
          <p:cNvSpPr/>
          <p:nvPr/>
        </p:nvSpPr>
        <p:spPr>
          <a:xfrm>
            <a:off x="3557155" y="2231464"/>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85" name="Cube 84"/>
          <p:cNvSpPr/>
          <p:nvPr/>
        </p:nvSpPr>
        <p:spPr>
          <a:xfrm>
            <a:off x="3900055" y="2231464"/>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87" name="Straight Arrow Connector 86"/>
          <p:cNvCxnSpPr/>
          <p:nvPr/>
        </p:nvCxnSpPr>
        <p:spPr>
          <a:xfrm flipV="1">
            <a:off x="1623060" y="360306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a:xfrm flipV="1">
            <a:off x="1623060" y="319158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a:xfrm>
            <a:off x="1623060" y="4220284"/>
            <a:ext cx="10287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0" name="Cube 89"/>
          <p:cNvSpPr/>
          <p:nvPr/>
        </p:nvSpPr>
        <p:spPr>
          <a:xfrm>
            <a:off x="1767147" y="3657789"/>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25643" name="TextBox 96"/>
          <p:cNvSpPr txBox="1">
            <a:spLocks noChangeArrowheads="1"/>
          </p:cNvSpPr>
          <p:nvPr/>
        </p:nvSpPr>
        <p:spPr bwMode="auto">
          <a:xfrm>
            <a:off x="1897380" y="2162884"/>
            <a:ext cx="304324"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A</a:t>
            </a:r>
          </a:p>
        </p:txBody>
      </p:sp>
      <p:sp>
        <p:nvSpPr>
          <p:cNvPr id="25644" name="TextBox 97"/>
          <p:cNvSpPr txBox="1">
            <a:spLocks noChangeArrowheads="1"/>
          </p:cNvSpPr>
          <p:nvPr/>
        </p:nvSpPr>
        <p:spPr bwMode="auto">
          <a:xfrm>
            <a:off x="6560820" y="4220284"/>
            <a:ext cx="304324" cy="33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t>B</a:t>
            </a:r>
          </a:p>
        </p:txBody>
      </p:sp>
      <p:sp>
        <p:nvSpPr>
          <p:cNvPr id="100" name="Cube 99"/>
          <p:cNvSpPr/>
          <p:nvPr/>
        </p:nvSpPr>
        <p:spPr>
          <a:xfrm>
            <a:off x="2240280" y="1682824"/>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01" name="Cube 100"/>
          <p:cNvSpPr/>
          <p:nvPr/>
        </p:nvSpPr>
        <p:spPr>
          <a:xfrm>
            <a:off x="2583180" y="1682824"/>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02" name="Cube 101"/>
          <p:cNvSpPr/>
          <p:nvPr/>
        </p:nvSpPr>
        <p:spPr>
          <a:xfrm>
            <a:off x="2446020" y="1957144"/>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12" name="Cube 111"/>
          <p:cNvSpPr/>
          <p:nvPr/>
        </p:nvSpPr>
        <p:spPr>
          <a:xfrm>
            <a:off x="3550227" y="2224537"/>
            <a:ext cx="274320" cy="6172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13" name="Cube 112"/>
          <p:cNvSpPr/>
          <p:nvPr/>
        </p:nvSpPr>
        <p:spPr>
          <a:xfrm>
            <a:off x="3900055" y="2217609"/>
            <a:ext cx="274320" cy="41148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118" name="Straight Arrow Connector 117"/>
          <p:cNvCxnSpPr/>
          <p:nvPr/>
        </p:nvCxnSpPr>
        <p:spPr>
          <a:xfrm flipV="1">
            <a:off x="3749040" y="408312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9" name="Straight Arrow Connector 118"/>
          <p:cNvCxnSpPr/>
          <p:nvPr/>
        </p:nvCxnSpPr>
        <p:spPr>
          <a:xfrm flipV="1">
            <a:off x="3749040" y="367164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0" name="Straight Arrow Connector 119"/>
          <p:cNvCxnSpPr/>
          <p:nvPr/>
        </p:nvCxnSpPr>
        <p:spPr>
          <a:xfrm>
            <a:off x="3749040" y="470034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1" name="Cube 120"/>
          <p:cNvSpPr/>
          <p:nvPr/>
        </p:nvSpPr>
        <p:spPr>
          <a:xfrm>
            <a:off x="3893128" y="4171793"/>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23" name="Cube 122"/>
          <p:cNvSpPr/>
          <p:nvPr/>
        </p:nvSpPr>
        <p:spPr>
          <a:xfrm>
            <a:off x="2788920" y="4014544"/>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cxnSp>
        <p:nvCxnSpPr>
          <p:cNvPr id="126" name="Straight Arrow Connector 125"/>
          <p:cNvCxnSpPr/>
          <p:nvPr/>
        </p:nvCxnSpPr>
        <p:spPr>
          <a:xfrm flipV="1">
            <a:off x="5875020" y="3123004"/>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7" name="Straight Arrow Connector 126"/>
          <p:cNvCxnSpPr/>
          <p:nvPr/>
        </p:nvCxnSpPr>
        <p:spPr>
          <a:xfrm flipV="1">
            <a:off x="5875020" y="2711524"/>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8" name="Straight Arrow Connector 127"/>
          <p:cNvCxnSpPr/>
          <p:nvPr/>
        </p:nvCxnSpPr>
        <p:spPr>
          <a:xfrm>
            <a:off x="5875020" y="3740224"/>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9" name="Cube 128"/>
          <p:cNvSpPr/>
          <p:nvPr/>
        </p:nvSpPr>
        <p:spPr>
          <a:xfrm>
            <a:off x="6430588" y="3253237"/>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0" name="Cube 129"/>
          <p:cNvSpPr/>
          <p:nvPr/>
        </p:nvSpPr>
        <p:spPr>
          <a:xfrm>
            <a:off x="5394960" y="2162884"/>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1" name="Cube 130"/>
          <p:cNvSpPr/>
          <p:nvPr/>
        </p:nvSpPr>
        <p:spPr>
          <a:xfrm>
            <a:off x="3886200" y="4165558"/>
            <a:ext cx="267393" cy="28817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2" name="Cube 131"/>
          <p:cNvSpPr/>
          <p:nvPr/>
        </p:nvSpPr>
        <p:spPr>
          <a:xfrm>
            <a:off x="6423660" y="3260164"/>
            <a:ext cx="267393" cy="425335"/>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138" name="TextBox 137"/>
          <p:cNvSpPr txBox="1"/>
          <p:nvPr/>
        </p:nvSpPr>
        <p:spPr>
          <a:xfrm>
            <a:off x="2583180" y="3123004"/>
            <a:ext cx="8915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1</a:t>
            </a:r>
            <a:r>
              <a:rPr lang="en-US" sz="1600" dirty="0"/>
              <a:t>(X,A)</a:t>
            </a:r>
          </a:p>
        </p:txBody>
      </p:sp>
      <p:cxnSp>
        <p:nvCxnSpPr>
          <p:cNvPr id="144" name="Curved Connector 143"/>
          <p:cNvCxnSpPr>
            <a:stCxn id="138" idx="1"/>
          </p:cNvCxnSpPr>
          <p:nvPr/>
        </p:nvCxnSpPr>
        <p:spPr>
          <a:xfrm rot="10800000" flipV="1">
            <a:off x="2041684" y="3288739"/>
            <a:ext cx="541496" cy="368618"/>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a:stCxn id="138" idx="3"/>
          </p:cNvCxnSpPr>
          <p:nvPr/>
        </p:nvCxnSpPr>
        <p:spPr>
          <a:xfrm flipV="1">
            <a:off x="3474720" y="2642944"/>
            <a:ext cx="528638" cy="645795"/>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6149340" y="2780104"/>
            <a:ext cx="12344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2</a:t>
            </a:r>
            <a:r>
              <a:rPr lang="en-US" sz="1600" dirty="0"/>
              <a:t>(T</a:t>
            </a:r>
            <a:r>
              <a:rPr lang="en-US" sz="1600" baseline="-25000" dirty="0"/>
              <a:t>1</a:t>
            </a:r>
            <a:r>
              <a:rPr lang="en-US" sz="1600" dirty="0"/>
              <a:t>(X,A))</a:t>
            </a:r>
          </a:p>
        </p:txBody>
      </p:sp>
      <p:sp>
        <p:nvSpPr>
          <p:cNvPr id="157" name="TextBox 156"/>
          <p:cNvSpPr txBox="1"/>
          <p:nvPr/>
        </p:nvSpPr>
        <p:spPr>
          <a:xfrm>
            <a:off x="3817620" y="3740224"/>
            <a:ext cx="123444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4</a:t>
            </a:r>
            <a:r>
              <a:rPr lang="en-US" sz="1600" dirty="0"/>
              <a:t>(T</a:t>
            </a:r>
            <a:r>
              <a:rPr lang="en-US" sz="1600" baseline="-25000" dirty="0"/>
              <a:t>1</a:t>
            </a:r>
            <a:r>
              <a:rPr lang="en-US" sz="1600" dirty="0"/>
              <a:t>(X,A))</a:t>
            </a:r>
          </a:p>
        </p:txBody>
      </p:sp>
      <p:sp>
        <p:nvSpPr>
          <p:cNvPr id="158" name="TextBox 157"/>
          <p:cNvSpPr txBox="1"/>
          <p:nvPr/>
        </p:nvSpPr>
        <p:spPr>
          <a:xfrm>
            <a:off x="5257800" y="5660464"/>
            <a:ext cx="315468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25000" dirty="0"/>
              <a:t>3</a:t>
            </a:r>
            <a:r>
              <a:rPr lang="en-US" sz="1600" dirty="0"/>
              <a:t>(T</a:t>
            </a:r>
            <a:r>
              <a:rPr lang="en-US" sz="1600" baseline="-25000" dirty="0"/>
              <a:t>2</a:t>
            </a:r>
            <a:r>
              <a:rPr lang="en-US" sz="1600" dirty="0"/>
              <a:t>(T</a:t>
            </a:r>
            <a:r>
              <a:rPr lang="en-US" sz="1600" baseline="-25000" dirty="0"/>
              <a:t>1</a:t>
            </a:r>
            <a:r>
              <a:rPr lang="en-US" sz="1600" dirty="0"/>
              <a:t>(X,A))  U  T</a:t>
            </a:r>
            <a:r>
              <a:rPr lang="en-US" sz="1600" baseline="-25000" dirty="0"/>
              <a:t>3</a:t>
            </a:r>
            <a:r>
              <a:rPr lang="en-US" sz="1600" dirty="0"/>
              <a:t>(T</a:t>
            </a:r>
            <a:r>
              <a:rPr lang="en-US" sz="1600" baseline="-25000" dirty="0"/>
              <a:t>4</a:t>
            </a:r>
            <a:r>
              <a:rPr lang="en-US" sz="1600" dirty="0"/>
              <a:t>(T</a:t>
            </a:r>
            <a:r>
              <a:rPr lang="en-US" sz="1600" baseline="-25000" dirty="0"/>
              <a:t>1</a:t>
            </a:r>
            <a:r>
              <a:rPr lang="en-US" sz="1600" dirty="0"/>
              <a:t>(X,A))</a:t>
            </a:r>
          </a:p>
        </p:txBody>
      </p:sp>
      <p:sp>
        <p:nvSpPr>
          <p:cNvPr id="159" name="Cube 158"/>
          <p:cNvSpPr/>
          <p:nvPr/>
        </p:nvSpPr>
        <p:spPr>
          <a:xfrm>
            <a:off x="3886200" y="4165992"/>
            <a:ext cx="267177" cy="287179"/>
          </a:xfrm>
          <a:prstGeom prst="cube">
            <a:avLst/>
          </a:prstGeom>
          <a:solidFill>
            <a:schemeClr val="accent1">
              <a:lumMod val="60000"/>
              <a:lumOff val="40000"/>
              <a:alpha val="86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0" name="Cube 159"/>
          <p:cNvSpPr/>
          <p:nvPr/>
        </p:nvSpPr>
        <p:spPr>
          <a:xfrm>
            <a:off x="6423660" y="3260164"/>
            <a:ext cx="267177" cy="425768"/>
          </a:xfrm>
          <a:prstGeom prst="cube">
            <a:avLst/>
          </a:prstGeom>
          <a:solidFill>
            <a:schemeClr val="accent1">
              <a:lumMod val="60000"/>
              <a:lumOff val="40000"/>
              <a:alpha val="86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cxnSp>
        <p:nvCxnSpPr>
          <p:cNvPr id="162" name="Curved Connector 161"/>
          <p:cNvCxnSpPr/>
          <p:nvPr/>
        </p:nvCxnSpPr>
        <p:spPr>
          <a:xfrm rot="16200000" flipV="1">
            <a:off x="6035041" y="4174565"/>
            <a:ext cx="1570196" cy="578643"/>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5" name="Curved Connector 164"/>
          <p:cNvCxnSpPr>
            <a:endCxn id="121" idx="5"/>
          </p:cNvCxnSpPr>
          <p:nvPr/>
        </p:nvCxnSpPr>
        <p:spPr>
          <a:xfrm rot="10800000">
            <a:off x="4160520" y="4283149"/>
            <a:ext cx="2537460" cy="897255"/>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167" name="Cube 166"/>
          <p:cNvSpPr/>
          <p:nvPr/>
        </p:nvSpPr>
        <p:spPr>
          <a:xfrm>
            <a:off x="1828800" y="3657357"/>
            <a:ext cx="274320" cy="288608"/>
          </a:xfrm>
          <a:prstGeom prst="cube">
            <a:avLst/>
          </a:prstGeom>
          <a:solidFill>
            <a:schemeClr val="accent1">
              <a:lumMod val="40000"/>
              <a:lumOff val="60000"/>
              <a:alpha val="58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8" name="Cube 167"/>
          <p:cNvSpPr/>
          <p:nvPr/>
        </p:nvSpPr>
        <p:spPr>
          <a:xfrm>
            <a:off x="3543300" y="2368624"/>
            <a:ext cx="267177" cy="425768"/>
          </a:xfrm>
          <a:prstGeom prst="cube">
            <a:avLst/>
          </a:prstGeom>
          <a:solidFill>
            <a:schemeClr val="accent1">
              <a:lumMod val="40000"/>
              <a:lumOff val="60000"/>
              <a:alpha val="58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70" name="Cube 169"/>
          <p:cNvSpPr/>
          <p:nvPr/>
        </p:nvSpPr>
        <p:spPr>
          <a:xfrm>
            <a:off x="800100" y="2162884"/>
            <a:ext cx="267177" cy="288608"/>
          </a:xfrm>
          <a:prstGeom prst="cube">
            <a:avLst/>
          </a:prstGeom>
          <a:solidFill>
            <a:schemeClr val="accent1">
              <a:lumMod val="40000"/>
              <a:lumOff val="60000"/>
              <a:alpha val="63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sp>
        <p:nvSpPr>
          <p:cNvPr id="169" name="Cube 168"/>
          <p:cNvSpPr/>
          <p:nvPr/>
        </p:nvSpPr>
        <p:spPr>
          <a:xfrm>
            <a:off x="594360" y="2300044"/>
            <a:ext cx="267177" cy="425768"/>
          </a:xfrm>
          <a:prstGeom prst="cube">
            <a:avLst/>
          </a:prstGeom>
          <a:solidFill>
            <a:schemeClr val="accent1">
              <a:lumMod val="40000"/>
              <a:lumOff val="60000"/>
              <a:alpha val="63000"/>
            </a:schemeClr>
          </a:solidFill>
        </p:spPr>
        <p:style>
          <a:lnRef idx="1">
            <a:schemeClr val="accent1"/>
          </a:lnRef>
          <a:fillRef idx="2">
            <a:schemeClr val="accent1"/>
          </a:fillRef>
          <a:effectRef idx="1">
            <a:schemeClr val="accent1"/>
          </a:effectRef>
          <a:fontRef idx="minor">
            <a:schemeClr val="dk1"/>
          </a:fontRef>
        </p:style>
        <p:txBody>
          <a:bodyPr lIns="82296" tIns="41148" rIns="82296" bIns="41148" anchor="ctr"/>
          <a:lstStyle/>
          <a:p>
            <a:pPr algn="ctr">
              <a:defRPr/>
            </a:pPr>
            <a:endParaRPr lang="en-US"/>
          </a:p>
        </p:txBody>
      </p:sp>
      <p:cxnSp>
        <p:nvCxnSpPr>
          <p:cNvPr id="171" name="Curved Connector 170"/>
          <p:cNvCxnSpPr>
            <a:endCxn id="167" idx="3"/>
          </p:cNvCxnSpPr>
          <p:nvPr/>
        </p:nvCxnSpPr>
        <p:spPr>
          <a:xfrm rot="10800000">
            <a:off x="1931670" y="3945964"/>
            <a:ext cx="1961674" cy="402908"/>
          </a:xfrm>
          <a:prstGeom prst="curvedConnector2">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4" name="Curved Connector 173"/>
          <p:cNvCxnSpPr>
            <a:endCxn id="168" idx="5"/>
          </p:cNvCxnSpPr>
          <p:nvPr/>
        </p:nvCxnSpPr>
        <p:spPr>
          <a:xfrm rot="10800000">
            <a:off x="3810477" y="2547218"/>
            <a:ext cx="2620328" cy="951548"/>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7" name="Curved Connector 176"/>
          <p:cNvCxnSpPr>
            <a:stCxn id="168" idx="2"/>
            <a:endCxn id="169" idx="4"/>
          </p:cNvCxnSpPr>
          <p:nvPr/>
        </p:nvCxnSpPr>
        <p:spPr>
          <a:xfrm rot="10800000">
            <a:off x="794385" y="2545789"/>
            <a:ext cx="2748915" cy="68580"/>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0" name="Curved Connector 179"/>
          <p:cNvCxnSpPr>
            <a:stCxn id="167" idx="2"/>
            <a:endCxn id="170" idx="4"/>
          </p:cNvCxnSpPr>
          <p:nvPr/>
        </p:nvCxnSpPr>
        <p:spPr>
          <a:xfrm rot="10800000">
            <a:off x="1000125" y="2340049"/>
            <a:ext cx="828675" cy="1495902"/>
          </a:xfrm>
          <a:prstGeom prst="curvedConnector3">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052060" y="49060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3</a:t>
            </a:r>
          </a:p>
        </p:txBody>
      </p:sp>
      <p:sp>
        <p:nvSpPr>
          <p:cNvPr id="73" name="TextBox 72"/>
          <p:cNvSpPr txBox="1"/>
          <p:nvPr/>
        </p:nvSpPr>
        <p:spPr>
          <a:xfrm>
            <a:off x="6766560" y="401454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3</a:t>
            </a:r>
          </a:p>
        </p:txBody>
      </p:sp>
      <p:sp>
        <p:nvSpPr>
          <p:cNvPr id="74" name="TextBox 73"/>
          <p:cNvSpPr txBox="1"/>
          <p:nvPr/>
        </p:nvSpPr>
        <p:spPr>
          <a:xfrm>
            <a:off x="2720340" y="38773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4</a:t>
            </a:r>
          </a:p>
        </p:txBody>
      </p:sp>
      <p:sp>
        <p:nvSpPr>
          <p:cNvPr id="75" name="TextBox 74"/>
          <p:cNvSpPr txBox="1"/>
          <p:nvPr/>
        </p:nvSpPr>
        <p:spPr>
          <a:xfrm>
            <a:off x="4572000" y="284868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2</a:t>
            </a:r>
          </a:p>
        </p:txBody>
      </p:sp>
      <p:sp>
        <p:nvSpPr>
          <p:cNvPr id="76" name="TextBox 75"/>
          <p:cNvSpPr txBox="1"/>
          <p:nvPr/>
        </p:nvSpPr>
        <p:spPr>
          <a:xfrm>
            <a:off x="937260" y="298584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1</a:t>
            </a:r>
          </a:p>
        </p:txBody>
      </p:sp>
      <p:sp>
        <p:nvSpPr>
          <p:cNvPr id="77" name="TextBox 76"/>
          <p:cNvSpPr txBox="1"/>
          <p:nvPr/>
        </p:nvSpPr>
        <p:spPr>
          <a:xfrm>
            <a:off x="2308860" y="2231464"/>
            <a:ext cx="480060" cy="332899"/>
          </a:xfrm>
          <a:prstGeom prst="rect">
            <a:avLst/>
          </a:prstGeom>
          <a:solidFill>
            <a:schemeClr val="accent3">
              <a:lumMod val="20000"/>
              <a:lumOff val="80000"/>
              <a:alpha val="86000"/>
            </a:schemeClr>
          </a:solidFill>
          <a:ln>
            <a:solidFill>
              <a:schemeClr val="accent1">
                <a:lumMod val="75000"/>
              </a:schemeClr>
            </a:solidFill>
          </a:ln>
        </p:spPr>
        <p:txBody>
          <a:bodyPr lIns="82296" tIns="41148" rIns="82296" bIns="41148">
            <a:spAutoFit/>
          </a:bodyPr>
          <a:lstStyle/>
          <a:p>
            <a:pPr>
              <a:defRPr/>
            </a:pPr>
            <a:r>
              <a:rPr lang="en-US" sz="1600" dirty="0"/>
              <a:t>T</a:t>
            </a:r>
            <a:r>
              <a:rPr lang="en-US" sz="1600" baseline="30000" dirty="0"/>
              <a:t>-1</a:t>
            </a:r>
            <a:r>
              <a:rPr lang="en-US" sz="1600" baseline="-25000" dirty="0"/>
              <a:t>1</a:t>
            </a:r>
          </a:p>
        </p:txBody>
      </p:sp>
      <p:pic>
        <p:nvPicPr>
          <p:cNvPr id="79" name="Picture 56" descr="black-server-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8740" y="2162885"/>
            <a:ext cx="548640" cy="54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56" descr="black-server-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4494605"/>
            <a:ext cx="548640" cy="54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88620" y="2025724"/>
            <a:ext cx="822960" cy="82296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lIns="82296" tIns="41148" rIns="82296" bIns="41148" rtlCol="0" anchor="ctr"/>
          <a:lstStyle/>
          <a:p>
            <a:pPr algn="ctr"/>
            <a:endParaRPr lang="en-US"/>
          </a:p>
        </p:txBody>
      </p:sp>
      <p:sp>
        <p:nvSpPr>
          <p:cNvPr id="99" name="Cube 98"/>
          <p:cNvSpPr/>
          <p:nvPr/>
        </p:nvSpPr>
        <p:spPr>
          <a:xfrm>
            <a:off x="525780" y="2094304"/>
            <a:ext cx="822960" cy="68580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
        <p:nvSpPr>
          <p:cNvPr id="92" name="TextBox 91"/>
          <p:cNvSpPr txBox="1"/>
          <p:nvPr/>
        </p:nvSpPr>
        <p:spPr>
          <a:xfrm>
            <a:off x="85319" y="4106548"/>
            <a:ext cx="2236928" cy="914096"/>
          </a:xfrm>
          <a:prstGeom prst="rect">
            <a:avLst/>
          </a:prstGeom>
          <a:solidFill>
            <a:schemeClr val="bg2">
              <a:lumMod val="75000"/>
            </a:schemeClr>
          </a:solidFill>
        </p:spPr>
        <p:txBody>
          <a:bodyPr wrap="none" lIns="82296" tIns="41148" rIns="82296" bIns="41148" rtlCol="0">
            <a:spAutoFit/>
          </a:bodyPr>
          <a:lstStyle/>
          <a:p>
            <a:pPr algn="ctr"/>
            <a:r>
              <a:rPr lang="en-US" dirty="0"/>
              <a:t>All Packets that A can</a:t>
            </a:r>
          </a:p>
          <a:p>
            <a:pPr algn="ctr"/>
            <a:r>
              <a:rPr lang="en-US" dirty="0"/>
              <a:t>possibly send to box 4</a:t>
            </a:r>
          </a:p>
          <a:p>
            <a:pPr algn="ctr"/>
            <a:r>
              <a:rPr lang="en-US" dirty="0"/>
              <a:t> through box 1</a:t>
            </a:r>
          </a:p>
        </p:txBody>
      </p:sp>
      <p:sp>
        <p:nvSpPr>
          <p:cNvPr id="111" name="Cube 110"/>
          <p:cNvSpPr/>
          <p:nvPr/>
        </p:nvSpPr>
        <p:spPr>
          <a:xfrm>
            <a:off x="1760220" y="3657789"/>
            <a:ext cx="480060" cy="274320"/>
          </a:xfrm>
          <a:prstGeom prst="cube">
            <a:avLst/>
          </a:prstGeom>
        </p:spPr>
        <p:style>
          <a:lnRef idx="1">
            <a:schemeClr val="accent5"/>
          </a:lnRef>
          <a:fillRef idx="2">
            <a:schemeClr val="accent5"/>
          </a:fillRef>
          <a:effectRef idx="1">
            <a:schemeClr val="accent5"/>
          </a:effectRef>
          <a:fontRef idx="minor">
            <a:schemeClr val="dk1"/>
          </a:fontRef>
        </p:style>
        <p:txBody>
          <a:bodyPr lIns="82296" tIns="41148" rIns="82296" bIns="41148" anchor="ctr"/>
          <a:lstStyle/>
          <a:p>
            <a:pPr algn="ctr">
              <a:defRPr/>
            </a:pPr>
            <a:endParaRPr lang="en-US"/>
          </a:p>
        </p:txBody>
      </p:sp>
    </p:spTree>
    <p:custDataLst>
      <p:tags r:id="rId1"/>
    </p:custDataLst>
    <p:extLst>
      <p:ext uri="{BB962C8B-B14F-4D97-AF65-F5344CB8AC3E}">
        <p14:creationId xmlns:p14="http://schemas.microsoft.com/office/powerpoint/2010/main" val="376384677"/>
      </p:ext>
    </p:extLst>
  </p:cSld>
  <p:clrMapOvr>
    <a:masterClrMapping/>
  </p:clrMapOvr>
  <mc:AlternateContent xmlns:mc="http://schemas.openxmlformats.org/markup-compatibility/2006" xmlns:p14="http://schemas.microsoft.com/office/powerpoint/2010/main">
    <mc:Choice Requires="p14">
      <p:transition spd="slow" p14:dur="2000" advTm="5365"/>
    </mc:Choice>
    <mc:Fallback xmlns="">
      <p:transition spd="slow" advTm="5365"/>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00031 0.00021 C -0.00094 0.00063 -0.00141 0.00125 0.00906 -0.00667 C 0.01953 -0.01458 0.03531 -0.03604 0.0625 -0.04667 C 0.08969 -0.05708 0.13094 -0.06375 0.17234 -0.07 " pathEditMode="relative" rAng="0" ptsTypes="aaaA">
                                      <p:cBhvr>
                                        <p:cTn id="26" dur="2000" fill="hold"/>
                                        <p:tgtEl>
                                          <p:spTgt spid="99"/>
                                        </p:tgtEl>
                                        <p:attrNameLst>
                                          <p:attrName>ppt_x</p:attrName>
                                          <p:attrName>ppt_y</p:attrName>
                                        </p:attrNameLst>
                                      </p:cBhvr>
                                      <p:rCtr x="8578" y="-3458"/>
                                    </p:animMotion>
                                  </p:childTnLst>
                                </p:cTn>
                              </p:par>
                            </p:childTnLst>
                          </p:cTn>
                        </p:par>
                        <p:par>
                          <p:cTn id="27" fill="hold" nodeType="afterGroup">
                            <p:stCondLst>
                              <p:cond delay="2000"/>
                            </p:stCondLst>
                            <p:childTnLst>
                              <p:par>
                                <p:cTn id="28" presetID="1" presetClass="exit" presetSubtype="0" fill="hold" nodeType="afterEffect">
                                  <p:stCondLst>
                                    <p:cond delay="0"/>
                                  </p:stCondLst>
                                  <p:childTnLst>
                                    <p:set>
                                      <p:cBhvr>
                                        <p:cTn id="29" dur="1" fill="hold">
                                          <p:stCondLst>
                                            <p:cond delay="0"/>
                                          </p:stCondLst>
                                        </p:cTn>
                                        <p:tgtEl>
                                          <p:spTgt spid="99"/>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childTnLst>
                                </p:cTn>
                              </p:par>
                            </p:childTnLst>
                          </p:cTn>
                        </p:par>
                        <p:par>
                          <p:cTn id="42" fill="hold" nodeType="afterGroup">
                            <p:stCondLst>
                              <p:cond delay="2000"/>
                            </p:stCondLst>
                            <p:childTnLst>
                              <p:par>
                                <p:cTn id="43" presetID="1" presetClass="entr" presetSubtype="0" fill="hold" nodeType="after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childTnLst>
                          </p:cTn>
                        </p:par>
                        <p:par>
                          <p:cTn id="49" fill="hold" nodeType="afterGroup">
                            <p:stCondLst>
                              <p:cond delay="2000"/>
                            </p:stCondLst>
                            <p:childTnLst>
                              <p:par>
                                <p:cTn id="50" presetID="0" presetClass="path" presetSubtype="0" accel="50000" decel="50000" fill="hold" nodeType="afterEffect">
                                  <p:stCondLst>
                                    <p:cond delay="0"/>
                                  </p:stCondLst>
                                  <p:childTnLst>
                                    <p:animMotion origin="layout" path="M 0 0 C 0.02797 -0.01646 0.05609 -0.03271 0.08031 -0.01917 C 0.10453 -0.00563 0.125 0.0375 0.14547 0.08083 " pathEditMode="relative" ptsTypes="aaA">
                                      <p:cBhvr>
                                        <p:cTn id="51" dur="2000" fill="hold"/>
                                        <p:tgtEl>
                                          <p:spTgt spid="100"/>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C 0.02797 -0.01646 0.05609 -0.03271 0.08031 -0.01917 C 0.10453 -0.00563 0.125 0.0375 0.14547 0.08083 " pathEditMode="relative" ptsTypes="aaA">
                                      <p:cBhvr>
                                        <p:cTn id="53" dur="2000" fill="hold"/>
                                        <p:tgtEl>
                                          <p:spTgt spid="101"/>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C -0.00156 0.02895 -0.00297 0.05791 -0.01516 0.09895 C -0.02735 0.14 -0.05016 0.19312 -0.07281 0.24645 " pathEditMode="relative" ptsTypes="aaA">
                                      <p:cBhvr>
                                        <p:cTn id="55" dur="2000" fill="hold"/>
                                        <p:tgtEl>
                                          <p:spTgt spid="102"/>
                                        </p:tgtEl>
                                        <p:attrNameLst>
                                          <p:attrName>ppt_x</p:attrName>
                                          <p:attrName>ppt_y</p:attrName>
                                        </p:attrNameLst>
                                      </p:cBhvr>
                                    </p:animMotion>
                                  </p:childTnLst>
                                </p:cTn>
                              </p:par>
                            </p:childTnLst>
                          </p:cTn>
                        </p:par>
                        <p:par>
                          <p:cTn id="56" fill="hold" nodeType="afterGroup">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childTnLst>
                          </p:cTn>
                        </p:par>
                        <p:par>
                          <p:cTn id="67" fill="hold" nodeType="afterGroup">
                            <p:stCondLst>
                              <p:cond delay="5000"/>
                            </p:stCondLst>
                            <p:childTnLst>
                              <p:par>
                                <p:cTn id="68" presetID="3" presetClass="entr" presetSubtype="10" fill="hold" nodeType="afterEffect">
                                  <p:stCondLst>
                                    <p:cond delay="0"/>
                                  </p:stCondLst>
                                  <p:childTnLst>
                                    <p:set>
                                      <p:cBhvr>
                                        <p:cTn id="69" dur="1" fill="hold">
                                          <p:stCondLst>
                                            <p:cond delay="0"/>
                                          </p:stCondLst>
                                        </p:cTn>
                                        <p:tgtEl>
                                          <p:spTgt spid="147"/>
                                        </p:tgtEl>
                                        <p:attrNameLst>
                                          <p:attrName>style.visibility</p:attrName>
                                        </p:attrNameLst>
                                      </p:cBhvr>
                                      <p:to>
                                        <p:strVal val="visible"/>
                                      </p:to>
                                    </p:set>
                                    <p:animEffect transition="in" filter="blinds(horizontal)">
                                      <p:cBhvr>
                                        <p:cTn id="70" dur="500"/>
                                        <p:tgtEl>
                                          <p:spTgt spid="147"/>
                                        </p:tgtEl>
                                      </p:cBhvr>
                                    </p:animEffect>
                                  </p:childTnLst>
                                </p:cTn>
                              </p:par>
                              <p:par>
                                <p:cTn id="71" presetID="3" presetClass="entr" presetSubtype="10" fill="hold" nodeType="with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blinds(horizontal)">
                                      <p:cBhvr>
                                        <p:cTn id="73" dur="500"/>
                                        <p:tgtEl>
                                          <p:spTgt spid="14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nodeType="clickEffect">
                                  <p:stCondLst>
                                    <p:cond delay="0"/>
                                  </p:stCondLst>
                                  <p:childTnLst>
                                    <p:set>
                                      <p:cBhvr>
                                        <p:cTn id="77" dur="1" fill="hold">
                                          <p:stCondLst>
                                            <p:cond delay="0"/>
                                          </p:stCondLst>
                                        </p:cTn>
                                        <p:tgtEl>
                                          <p:spTgt spid="100"/>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0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02"/>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4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38"/>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44"/>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91"/>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9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86"/>
                                        </p:tgtEl>
                                        <p:attrNameLst>
                                          <p:attrName>style.visibility</p:attrName>
                                        </p:attrNameLst>
                                      </p:cBhvr>
                                      <p:to>
                                        <p:strVal val="hidden"/>
                                      </p:to>
                                    </p:set>
                                  </p:childTnLst>
                                </p:cTn>
                              </p:par>
                              <p:par>
                                <p:cTn id="94" presetID="1" presetClass="entr" presetSubtype="0" fill="hold" nodeType="withEffect">
                                  <p:stCondLst>
                                    <p:cond delay="0"/>
                                  </p:stCondLst>
                                  <p:childTnLst>
                                    <p:set>
                                      <p:cBhvr>
                                        <p:cTn id="95" dur="1" fill="hold">
                                          <p:stCondLst>
                                            <p:cond delay="0"/>
                                          </p:stCondLst>
                                        </p:cTn>
                                        <p:tgtEl>
                                          <p:spTgt spid="8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90"/>
                                        </p:tgtEl>
                                        <p:attrNameLst>
                                          <p:attrName>style.visibility</p:attrName>
                                        </p:attrNameLst>
                                      </p:cBhvr>
                                      <p:to>
                                        <p:strVal val="visible"/>
                                      </p:to>
                                    </p:set>
                                  </p:childTnLst>
                                </p:cTn>
                              </p:par>
                            </p:childTnLst>
                          </p:cTn>
                        </p:par>
                        <p:par>
                          <p:cTn id="100" fill="hold" nodeType="afterGroup">
                            <p:stCondLst>
                              <p:cond delay="0"/>
                            </p:stCondLst>
                            <p:childTnLst>
                              <p:par>
                                <p:cTn id="101" presetID="1" presetClass="entr" presetSubtype="0" fill="hold" nodeType="afterEffect">
                                  <p:stCondLst>
                                    <p:cond delay="0"/>
                                  </p:stCondLst>
                                  <p:childTnLst>
                                    <p:set>
                                      <p:cBhvr>
                                        <p:cTn id="102" dur="1" fill="hold">
                                          <p:stCondLst>
                                            <p:cond delay="0"/>
                                          </p:stCondLst>
                                        </p:cTn>
                                        <p:tgtEl>
                                          <p:spTgt spid="1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7"/>
                                        </p:tgtEl>
                                        <p:attrNameLst>
                                          <p:attrName>style.visibility</p:attrName>
                                        </p:attrNameLst>
                                      </p:cBhvr>
                                      <p:to>
                                        <p:strVal val="visible"/>
                                      </p:to>
                                    </p:set>
                                  </p:childTnLst>
                                </p:cTn>
                              </p:par>
                              <p:par>
                                <p:cTn id="119" presetID="0" presetClass="path" presetSubtype="0" accel="50000" decel="50000" fill="hold" nodeType="withEffect">
                                  <p:stCondLst>
                                    <p:cond delay="0"/>
                                  </p:stCondLst>
                                  <p:childTnLst>
                                    <p:animMotion origin="layout" path="M 0.00219 -0.00146 C 0.0161 0.01687 0.03032 0.03562 0.0486 0.045 C 0.06719 0.05479 0.09 0.05417 0.11297 0.05375 " pathEditMode="relative" rAng="0" ptsTypes="aaA">
                                      <p:cBhvr>
                                        <p:cTn id="120" dur="2000" fill="hold"/>
                                        <p:tgtEl>
                                          <p:spTgt spid="111"/>
                                        </p:tgtEl>
                                        <p:attrNameLst>
                                          <p:attrName>ppt_x</p:attrName>
                                          <p:attrName>ppt_y</p:attrName>
                                        </p:attrNameLst>
                                      </p:cBhvr>
                                      <p:rCtr x="5531" y="2812"/>
                                    </p:animMotion>
                                  </p:childTnLst>
                                </p:cTn>
                              </p:par>
                              <p:par>
                                <p:cTn id="121" presetID="0" presetClass="path" presetSubtype="0" accel="50000" decel="50000" fill="hold" nodeType="withEffect">
                                  <p:stCondLst>
                                    <p:cond delay="0"/>
                                  </p:stCondLst>
                                  <p:childTnLst>
                                    <p:animMotion origin="layout" path="M 0 0 C 0.03156 -0.01521 0.06312 -0.03042 0.09687 -0.03646 C 0.13062 -0.0425 0.1664 -0.03958 0.20219 -0.03646 " pathEditMode="relative" ptsTypes="aaA">
                                      <p:cBhvr>
                                        <p:cTn id="122" dur="2000" fill="hold"/>
                                        <p:tgtEl>
                                          <p:spTgt spid="112"/>
                                        </p:tgtEl>
                                        <p:attrNameLst>
                                          <p:attrName>ppt_x</p:attrName>
                                          <p:attrName>ppt_y</p:attrName>
                                        </p:attrNameLst>
                                      </p:cBhvr>
                                    </p:animMotion>
                                  </p:childTnLst>
                                </p:cTn>
                              </p:par>
                              <p:par>
                                <p:cTn id="123" presetID="0" presetClass="path" presetSubtype="0" accel="50000" decel="50000" fill="hold" nodeType="withEffect">
                                  <p:stCondLst>
                                    <p:cond delay="0"/>
                                  </p:stCondLst>
                                  <p:childTnLst>
                                    <p:animMotion origin="layout" path="M 0.00297 0.00083 C 0.01969 -0.00854 0.03672 -0.01792 0.06922 -0.02313 C 0.10172 -0.02813 0.14969 -0.02875 0.19781 -0.02917 " pathEditMode="relative" rAng="0" ptsTypes="aaA">
                                      <p:cBhvr>
                                        <p:cTn id="124" dur="2000" fill="hold"/>
                                        <p:tgtEl>
                                          <p:spTgt spid="113"/>
                                        </p:tgtEl>
                                        <p:attrNameLst>
                                          <p:attrName>ppt_x</p:attrName>
                                          <p:attrName>ppt_y</p:attrName>
                                        </p:attrNameLst>
                                      </p:cBhvr>
                                      <p:rCtr x="9734" y="-1500"/>
                                    </p:animMotion>
                                  </p:childTnLst>
                                </p:cTn>
                              </p:par>
                            </p:childTnLst>
                          </p:cTn>
                        </p:par>
                        <p:par>
                          <p:cTn id="125" fill="hold" nodeType="afterGroup">
                            <p:stCondLst>
                              <p:cond delay="2000"/>
                            </p:stCondLst>
                            <p:childTnLst>
                              <p:par>
                                <p:cTn id="126" presetID="1" presetClass="exit" presetSubtype="0" fill="hold" nodeType="afterEffect">
                                  <p:stCondLst>
                                    <p:cond delay="0"/>
                                  </p:stCondLst>
                                  <p:childTnLst>
                                    <p:set>
                                      <p:cBhvr>
                                        <p:cTn id="127" dur="1" fill="hold">
                                          <p:stCondLst>
                                            <p:cond delay="0"/>
                                          </p:stCondLst>
                                        </p:cTn>
                                        <p:tgtEl>
                                          <p:spTgt spid="111"/>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12"/>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113"/>
                                        </p:tgtEl>
                                        <p:attrNameLst>
                                          <p:attrName>style.visibility</p:attrName>
                                        </p:attrNameLst>
                                      </p:cBhvr>
                                      <p:to>
                                        <p:strVal val="hidden"/>
                                      </p:to>
                                    </p:set>
                                  </p:childTnLst>
                                </p:cTn>
                              </p:par>
                            </p:childTnLst>
                          </p:cTn>
                        </p:par>
                        <p:par>
                          <p:cTn id="132" fill="hold" nodeType="afterGroup">
                            <p:stCondLst>
                              <p:cond delay="2000"/>
                            </p:stCondLst>
                            <p:childTnLst>
                              <p:par>
                                <p:cTn id="133" presetID="1" presetClass="entr" presetSubtype="0" fill="hold" nodeType="afterEffect">
                                  <p:stCondLst>
                                    <p:cond delay="0"/>
                                  </p:stCondLst>
                                  <p:childTnLst>
                                    <p:set>
                                      <p:cBhvr>
                                        <p:cTn id="134" dur="1" fill="hold">
                                          <p:stCondLst>
                                            <p:cond delay="0"/>
                                          </p:stCondLst>
                                        </p:cTn>
                                        <p:tgtEl>
                                          <p:spTgt spid="12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childTnLst>
                          </p:cTn>
                        </p:par>
                        <p:par>
                          <p:cTn id="137" fill="hold" nodeType="afterGroup">
                            <p:stCondLst>
                              <p:cond delay="2000"/>
                            </p:stCondLst>
                            <p:childTnLst>
                              <p:par>
                                <p:cTn id="138" presetID="0" presetClass="path" presetSubtype="0" accel="50000" decel="50000" fill="hold" nodeType="afterEffect">
                                  <p:stCondLst>
                                    <p:cond delay="0"/>
                                  </p:stCondLst>
                                  <p:childTnLst>
                                    <p:animMotion origin="layout" path="M 0 0 C 0.01984 0.00812 0.03969 0.01646 0.05984 0.02021 C 0.08 0.02396 0.11109 0.02187 0.12125 0.02208 " pathEditMode="relative" ptsTypes="aaA">
                                      <p:cBhvr>
                                        <p:cTn id="139" dur="2000" fill="hold"/>
                                        <p:tgtEl>
                                          <p:spTgt spid="123"/>
                                        </p:tgtEl>
                                        <p:attrNameLst>
                                          <p:attrName>ppt_x</p:attrName>
                                          <p:attrName>ppt_y</p:attrName>
                                        </p:attrNameLst>
                                      </p:cBhvr>
                                    </p:animMotion>
                                  </p:childTnLst>
                                </p:cTn>
                              </p:par>
                              <p:par>
                                <p:cTn id="140" presetID="0" presetClass="path" presetSubtype="0" accel="50000" decel="50000" fill="hold" nodeType="withEffect">
                                  <p:stCondLst>
                                    <p:cond delay="0"/>
                                  </p:stCondLst>
                                  <p:childTnLst>
                                    <p:animMotion origin="layout" path="M 0 0 C 0.00422 0.02729 0.00844 0.05479 0.01438 0.07771 C 0.02032 0.10063 0.01907 0.12396 0.03563 0.1375 C 0.05219 0.15104 0.08297 0.15479 0.11375 0.15854 " pathEditMode="relative" ptsTypes="aaaA">
                                      <p:cBhvr>
                                        <p:cTn id="141" dur="2000" fill="hold"/>
                                        <p:tgtEl>
                                          <p:spTgt spid="130"/>
                                        </p:tgtEl>
                                        <p:attrNameLst>
                                          <p:attrName>ppt_x</p:attrName>
                                          <p:attrName>ppt_y</p:attrName>
                                        </p:attrNameLst>
                                      </p:cBhvr>
                                    </p:animMotion>
                                  </p:childTnLst>
                                </p:cTn>
                              </p:par>
                            </p:childTnLst>
                          </p:cTn>
                        </p:par>
                        <p:par>
                          <p:cTn id="142" fill="hold" nodeType="afterGroup">
                            <p:stCondLst>
                              <p:cond delay="4000"/>
                            </p:stCondLst>
                            <p:childTnLst>
                              <p:par>
                                <p:cTn id="143" presetID="1" presetClass="entr" presetSubtype="0"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9"/>
                                        </p:tgtEl>
                                        <p:attrNameLst>
                                          <p:attrName>style.visibility</p:attrName>
                                        </p:attrNameLst>
                                      </p:cBhvr>
                                      <p:to>
                                        <p:strVal val="visible"/>
                                      </p:to>
                                    </p:set>
                                  </p:childTnLst>
                                </p:cTn>
                              </p:par>
                              <p:par>
                                <p:cTn id="147" presetID="1" presetClass="exit" presetSubtype="0" fill="hold" nodeType="withEffect">
                                  <p:stCondLst>
                                    <p:cond delay="0"/>
                                  </p:stCondLst>
                                  <p:childTnLst>
                                    <p:set>
                                      <p:cBhvr>
                                        <p:cTn id="148" dur="1" fill="hold">
                                          <p:stCondLst>
                                            <p:cond delay="0"/>
                                          </p:stCondLst>
                                        </p:cTn>
                                        <p:tgtEl>
                                          <p:spTgt spid="12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30"/>
                                        </p:tgtEl>
                                        <p:attrNameLst>
                                          <p:attrName>style.visibility</p:attrName>
                                        </p:attrNameLst>
                                      </p:cBhvr>
                                      <p:to>
                                        <p:strVal val="hidden"/>
                                      </p:to>
                                    </p:set>
                                  </p:childTnLst>
                                </p:cTn>
                              </p:par>
                            </p:childTnLst>
                          </p:cTn>
                        </p:par>
                        <p:par>
                          <p:cTn id="151" fill="hold" nodeType="afterGroup">
                            <p:stCondLst>
                              <p:cond delay="4000"/>
                            </p:stCondLst>
                            <p:childTnLst>
                              <p:par>
                                <p:cTn id="152" presetID="10" presetClass="entr" presetSubtype="0" fill="hold" grpId="0" nodeType="afterEffect">
                                  <p:stCondLst>
                                    <p:cond delay="0"/>
                                  </p:stCondLst>
                                  <p:childTnLst>
                                    <p:set>
                                      <p:cBhvr>
                                        <p:cTn id="153" dur="1" fill="hold">
                                          <p:stCondLst>
                                            <p:cond delay="0"/>
                                          </p:stCondLst>
                                        </p:cTn>
                                        <p:tgtEl>
                                          <p:spTgt spid="151"/>
                                        </p:tgtEl>
                                        <p:attrNameLst>
                                          <p:attrName>style.visibility</p:attrName>
                                        </p:attrNameLst>
                                      </p:cBhvr>
                                      <p:to>
                                        <p:strVal val="visible"/>
                                      </p:to>
                                    </p:set>
                                    <p:animEffect transition="in" filter="fade">
                                      <p:cBhvr>
                                        <p:cTn id="154" dur="500"/>
                                        <p:tgtEl>
                                          <p:spTgt spid="15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fade">
                                      <p:cBhvr>
                                        <p:cTn id="157" dur="500"/>
                                        <p:tgtEl>
                                          <p:spTgt spid="157"/>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 presetClass="entr" presetSubtype="0" fill="hold" nodeType="clickEffect">
                                  <p:stCondLst>
                                    <p:cond delay="0"/>
                                  </p:stCondLst>
                                  <p:childTnLst>
                                    <p:set>
                                      <p:cBhvr>
                                        <p:cTn id="161" dur="1" fill="hold">
                                          <p:stCondLst>
                                            <p:cond delay="0"/>
                                          </p:stCondLst>
                                        </p:cTn>
                                        <p:tgtEl>
                                          <p:spTgt spid="131"/>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132"/>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33"/>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134"/>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135"/>
                                        </p:tgtEl>
                                        <p:attrNameLst>
                                          <p:attrName>style.visibility</p:attrName>
                                        </p:attrNameLst>
                                      </p:cBhvr>
                                      <p:to>
                                        <p:strVal val="visible"/>
                                      </p:to>
                                    </p:set>
                                  </p:childTnLst>
                                </p:cTn>
                              </p:par>
                              <p:par>
                                <p:cTn id="170" presetID="1" presetClass="exit" presetSubtype="0" fill="hold" grpId="1" nodeType="withEffect">
                                  <p:stCondLst>
                                    <p:cond delay="0"/>
                                  </p:stCondLst>
                                  <p:childTnLst>
                                    <p:set>
                                      <p:cBhvr>
                                        <p:cTn id="171" dur="1" fill="hold">
                                          <p:stCondLst>
                                            <p:cond delay="0"/>
                                          </p:stCondLst>
                                        </p:cTn>
                                        <p:tgtEl>
                                          <p:spTgt spid="157"/>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151"/>
                                        </p:tgtEl>
                                        <p:attrNameLst>
                                          <p:attrName>style.visibility</p:attrName>
                                        </p:attrNameLst>
                                      </p:cBhvr>
                                      <p:to>
                                        <p:strVal val="hidden"/>
                                      </p:to>
                                    </p:set>
                                  </p:childTnLst>
                                </p:cTn>
                              </p:par>
                            </p:childTnLst>
                          </p:cTn>
                        </p:par>
                        <p:par>
                          <p:cTn id="174" fill="hold" nodeType="afterGroup">
                            <p:stCondLst>
                              <p:cond delay="0"/>
                            </p:stCondLst>
                            <p:childTnLst>
                              <p:par>
                                <p:cTn id="175" presetID="0" presetClass="path" presetSubtype="0" accel="50000" decel="50000" fill="hold" nodeType="afterEffect">
                                  <p:stCondLst>
                                    <p:cond delay="0"/>
                                  </p:stCondLst>
                                  <p:childTnLst>
                                    <p:animMotion origin="layout" path="M 0 0 C 0.0525 -0.00354 0.10516 -0.00708 0.14625 -0.00208 C 0.18735 0.00292 0.2211 0.00917 0.24625 0.03021 C 0.27141 0.05125 0.28422 0.08771 0.29704 0.12417 " pathEditMode="relative" ptsTypes="aaaA">
                                      <p:cBhvr>
                                        <p:cTn id="176" dur="2000" fill="hold"/>
                                        <p:tgtEl>
                                          <p:spTgt spid="131"/>
                                        </p:tgtEl>
                                        <p:attrNameLst>
                                          <p:attrName>ppt_x</p:attrName>
                                          <p:attrName>ppt_y</p:attrName>
                                        </p:attrNameLst>
                                      </p:cBhvr>
                                    </p:animMotion>
                                  </p:childTnLst>
                                </p:cTn>
                              </p:par>
                              <p:par>
                                <p:cTn id="177" presetID="0" presetClass="path" presetSubtype="0" accel="50000" decel="50000" fill="hold" nodeType="withEffect">
                                  <p:stCondLst>
                                    <p:cond delay="0"/>
                                  </p:stCondLst>
                                  <p:childTnLst>
                                    <p:animMotion origin="layout" path="M 0 0 C -0.02421 0.00521 -0.04828 0.01062 -0.05296 0.03041 C -0.05765 0.05021 -0.04859 0.08 -0.02796 0.11833 C -0.00734 0.15666 0.03188 0.20854 0.07125 0.26062 " pathEditMode="relative" ptsTypes="aaaA">
                                      <p:cBhvr>
                                        <p:cTn id="178" dur="2000" fill="hold"/>
                                        <p:tgtEl>
                                          <p:spTgt spid="132"/>
                                        </p:tgtEl>
                                        <p:attrNameLst>
                                          <p:attrName>ppt_x</p:attrName>
                                          <p:attrName>ppt_y</p:attrName>
                                        </p:attrNameLst>
                                      </p:cBhvr>
                                    </p:animMotion>
                                  </p:childTnLst>
                                </p:cTn>
                              </p:par>
                            </p:childTnLst>
                          </p:cTn>
                        </p:par>
                        <p:par>
                          <p:cTn id="179" fill="hold" nodeType="afterGroup">
                            <p:stCondLst>
                              <p:cond delay="2000"/>
                            </p:stCondLst>
                            <p:childTnLst>
                              <p:par>
                                <p:cTn id="180" presetID="10" presetClass="entr" presetSubtype="0" fill="hold" grpId="0" nodeType="afterEffect">
                                  <p:stCondLst>
                                    <p:cond delay="0"/>
                                  </p:stCondLst>
                                  <p:childTnLst>
                                    <p:set>
                                      <p:cBhvr>
                                        <p:cTn id="181" dur="1" fill="hold">
                                          <p:stCondLst>
                                            <p:cond delay="0"/>
                                          </p:stCondLst>
                                        </p:cTn>
                                        <p:tgtEl>
                                          <p:spTgt spid="158"/>
                                        </p:tgtEl>
                                        <p:attrNameLst>
                                          <p:attrName>style.visibility</p:attrName>
                                        </p:attrNameLst>
                                      </p:cBhvr>
                                      <p:to>
                                        <p:strVal val="visible"/>
                                      </p:to>
                                    </p:set>
                                    <p:animEffect transition="in" filter="fade">
                                      <p:cBhvr>
                                        <p:cTn id="182" dur="500"/>
                                        <p:tgtEl>
                                          <p:spTgt spid="158"/>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4" presetClass="entr" presetSubtype="10" fill="hold" nodeType="clickEffect">
                                  <p:stCondLst>
                                    <p:cond delay="0"/>
                                  </p:stCondLst>
                                  <p:childTnLst>
                                    <p:set>
                                      <p:cBhvr>
                                        <p:cTn id="186" dur="1" fill="hold">
                                          <p:stCondLst>
                                            <p:cond delay="0"/>
                                          </p:stCondLst>
                                        </p:cTn>
                                        <p:tgtEl>
                                          <p:spTgt spid="162"/>
                                        </p:tgtEl>
                                        <p:attrNameLst>
                                          <p:attrName>style.visibility</p:attrName>
                                        </p:attrNameLst>
                                      </p:cBhvr>
                                      <p:to>
                                        <p:strVal val="visible"/>
                                      </p:to>
                                    </p:set>
                                    <p:animEffect transition="in" filter="randombar(horizontal)">
                                      <p:cBhvr>
                                        <p:cTn id="187" dur="500"/>
                                        <p:tgtEl>
                                          <p:spTgt spid="162"/>
                                        </p:tgtEl>
                                      </p:cBhvr>
                                    </p:animEffect>
                                  </p:childTnLst>
                                </p:cTn>
                              </p:par>
                              <p:par>
                                <p:cTn id="188" presetID="14" presetClass="entr" presetSubtype="10" fill="hold" nodeType="withEffect">
                                  <p:stCondLst>
                                    <p:cond delay="0"/>
                                  </p:stCondLst>
                                  <p:childTnLst>
                                    <p:set>
                                      <p:cBhvr>
                                        <p:cTn id="189" dur="1" fill="hold">
                                          <p:stCondLst>
                                            <p:cond delay="0"/>
                                          </p:stCondLst>
                                        </p:cTn>
                                        <p:tgtEl>
                                          <p:spTgt spid="165"/>
                                        </p:tgtEl>
                                        <p:attrNameLst>
                                          <p:attrName>style.visibility</p:attrName>
                                        </p:attrNameLst>
                                      </p:cBhvr>
                                      <p:to>
                                        <p:strVal val="visible"/>
                                      </p:to>
                                    </p:set>
                                    <p:animEffect transition="in" filter="randombar(horizontal)">
                                      <p:cBhvr>
                                        <p:cTn id="190" dur="500"/>
                                        <p:tgtEl>
                                          <p:spTgt spid="165"/>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2"/>
                                        </p:tgtEl>
                                        <p:attrNameLst>
                                          <p:attrName>style.visibility</p:attrName>
                                        </p:attrNameLst>
                                      </p:cBhvr>
                                      <p:to>
                                        <p:strVal val="visible"/>
                                      </p:to>
                                    </p:set>
                                    <p:animEffect transition="in" filter="fade">
                                      <p:cBhvr>
                                        <p:cTn id="193" dur="500"/>
                                        <p:tgtEl>
                                          <p:spTgt spid="7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73"/>
                                        </p:tgtEl>
                                        <p:attrNameLst>
                                          <p:attrName>style.visibility</p:attrName>
                                        </p:attrNameLst>
                                      </p:cBhvr>
                                      <p:to>
                                        <p:strVal val="visible"/>
                                      </p:to>
                                    </p:set>
                                    <p:animEffect transition="in" filter="fade">
                                      <p:cBhvr>
                                        <p:cTn id="196" dur="500"/>
                                        <p:tgtEl>
                                          <p:spTgt spid="73"/>
                                        </p:tgtEl>
                                      </p:cBhvr>
                                    </p:animEffect>
                                  </p:childTnLst>
                                </p:cTn>
                              </p:par>
                            </p:childTnLst>
                          </p:cTn>
                        </p:par>
                        <p:par>
                          <p:cTn id="197" fill="hold" nodeType="afterGroup">
                            <p:stCondLst>
                              <p:cond delay="500"/>
                            </p:stCondLst>
                            <p:childTnLst>
                              <p:par>
                                <p:cTn id="198" presetID="10" presetClass="entr" presetSubtype="0" fill="hold" grpId="0" nodeType="afterEffect">
                                  <p:stCondLst>
                                    <p:cond delay="0"/>
                                  </p:stCondLst>
                                  <p:childTnLst>
                                    <p:set>
                                      <p:cBhvr>
                                        <p:cTn id="199" dur="1" fill="hold">
                                          <p:stCondLst>
                                            <p:cond delay="0"/>
                                          </p:stCondLst>
                                        </p:cTn>
                                        <p:tgtEl>
                                          <p:spTgt spid="160"/>
                                        </p:tgtEl>
                                        <p:attrNameLst>
                                          <p:attrName>style.visibility</p:attrName>
                                        </p:attrNameLst>
                                      </p:cBhvr>
                                      <p:to>
                                        <p:strVal val="visible"/>
                                      </p:to>
                                    </p:set>
                                    <p:animEffect transition="in" filter="fade">
                                      <p:cBhvr>
                                        <p:cTn id="200" dur="500"/>
                                        <p:tgtEl>
                                          <p:spTgt spid="16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9"/>
                                        </p:tgtEl>
                                        <p:attrNameLst>
                                          <p:attrName>style.visibility</p:attrName>
                                        </p:attrNameLst>
                                      </p:cBhvr>
                                      <p:to>
                                        <p:strVal val="visible"/>
                                      </p:to>
                                    </p:set>
                                    <p:animEffect transition="in" filter="fade">
                                      <p:cBhvr>
                                        <p:cTn id="203" dur="500"/>
                                        <p:tgtEl>
                                          <p:spTgt spid="159"/>
                                        </p:tgtEl>
                                      </p:cBhvr>
                                    </p:animEffect>
                                  </p:childTnLst>
                                </p:cTn>
                              </p:par>
                            </p:childTnLst>
                          </p:cTn>
                        </p:par>
                        <p:par>
                          <p:cTn id="204" fill="hold" nodeType="afterGroup">
                            <p:stCondLst>
                              <p:cond delay="1000"/>
                            </p:stCondLst>
                            <p:childTnLst>
                              <p:par>
                                <p:cTn id="205" presetID="14" presetClass="entr" presetSubtype="10" fill="hold" nodeType="afterEffect">
                                  <p:stCondLst>
                                    <p:cond delay="0"/>
                                  </p:stCondLst>
                                  <p:childTnLst>
                                    <p:set>
                                      <p:cBhvr>
                                        <p:cTn id="206" dur="1" fill="hold">
                                          <p:stCondLst>
                                            <p:cond delay="0"/>
                                          </p:stCondLst>
                                        </p:cTn>
                                        <p:tgtEl>
                                          <p:spTgt spid="174"/>
                                        </p:tgtEl>
                                        <p:attrNameLst>
                                          <p:attrName>style.visibility</p:attrName>
                                        </p:attrNameLst>
                                      </p:cBhvr>
                                      <p:to>
                                        <p:strVal val="visible"/>
                                      </p:to>
                                    </p:set>
                                    <p:animEffect transition="in" filter="randombar(horizontal)">
                                      <p:cBhvr>
                                        <p:cTn id="207" dur="500"/>
                                        <p:tgtEl>
                                          <p:spTgt spid="174"/>
                                        </p:tgtEl>
                                      </p:cBhvr>
                                    </p:animEffect>
                                  </p:childTnLst>
                                </p:cTn>
                              </p:par>
                              <p:par>
                                <p:cTn id="208" presetID="14" presetClass="entr" presetSubtype="10" fill="hold" nodeType="withEffect">
                                  <p:stCondLst>
                                    <p:cond delay="0"/>
                                  </p:stCondLst>
                                  <p:childTnLst>
                                    <p:set>
                                      <p:cBhvr>
                                        <p:cTn id="209" dur="1" fill="hold">
                                          <p:stCondLst>
                                            <p:cond delay="0"/>
                                          </p:stCondLst>
                                        </p:cTn>
                                        <p:tgtEl>
                                          <p:spTgt spid="171"/>
                                        </p:tgtEl>
                                        <p:attrNameLst>
                                          <p:attrName>style.visibility</p:attrName>
                                        </p:attrNameLst>
                                      </p:cBhvr>
                                      <p:to>
                                        <p:strVal val="visible"/>
                                      </p:to>
                                    </p:set>
                                    <p:animEffect transition="in" filter="randombar(horizontal)">
                                      <p:cBhvr>
                                        <p:cTn id="210" dur="500"/>
                                        <p:tgtEl>
                                          <p:spTgt spid="1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4"/>
                                        </p:tgtEl>
                                        <p:attrNameLst>
                                          <p:attrName>style.visibility</p:attrName>
                                        </p:attrNameLst>
                                      </p:cBhvr>
                                      <p:to>
                                        <p:strVal val="visible"/>
                                      </p:to>
                                    </p:set>
                                    <p:animEffect transition="in" filter="fade">
                                      <p:cBhvr>
                                        <p:cTn id="213" dur="500"/>
                                        <p:tgtEl>
                                          <p:spTgt spid="7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5"/>
                                        </p:tgtEl>
                                        <p:attrNameLst>
                                          <p:attrName>style.visibility</p:attrName>
                                        </p:attrNameLst>
                                      </p:cBhvr>
                                      <p:to>
                                        <p:strVal val="visible"/>
                                      </p:to>
                                    </p:set>
                                    <p:animEffect transition="in" filter="fade">
                                      <p:cBhvr>
                                        <p:cTn id="216" dur="500"/>
                                        <p:tgtEl>
                                          <p:spTgt spid="75"/>
                                        </p:tgtEl>
                                      </p:cBhvr>
                                    </p:animEffect>
                                  </p:childTnLst>
                                </p:cTn>
                              </p:par>
                            </p:childTnLst>
                          </p:cTn>
                        </p:par>
                        <p:par>
                          <p:cTn id="217" fill="hold" nodeType="afterGroup">
                            <p:stCondLst>
                              <p:cond delay="1500"/>
                            </p:stCondLst>
                            <p:childTnLst>
                              <p:par>
                                <p:cTn id="218" presetID="10" presetClass="entr" presetSubtype="0" fill="hold" grpId="0" nodeType="afterEffect">
                                  <p:stCondLst>
                                    <p:cond delay="0"/>
                                  </p:stCondLst>
                                  <p:childTnLst>
                                    <p:set>
                                      <p:cBhvr>
                                        <p:cTn id="219" dur="1" fill="hold">
                                          <p:stCondLst>
                                            <p:cond delay="0"/>
                                          </p:stCondLst>
                                        </p:cTn>
                                        <p:tgtEl>
                                          <p:spTgt spid="168"/>
                                        </p:tgtEl>
                                        <p:attrNameLst>
                                          <p:attrName>style.visibility</p:attrName>
                                        </p:attrNameLst>
                                      </p:cBhvr>
                                      <p:to>
                                        <p:strVal val="visible"/>
                                      </p:to>
                                    </p:set>
                                    <p:animEffect transition="in" filter="fade">
                                      <p:cBhvr>
                                        <p:cTn id="220" dur="500"/>
                                        <p:tgtEl>
                                          <p:spTgt spid="16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67"/>
                                        </p:tgtEl>
                                        <p:attrNameLst>
                                          <p:attrName>style.visibility</p:attrName>
                                        </p:attrNameLst>
                                      </p:cBhvr>
                                      <p:to>
                                        <p:strVal val="visible"/>
                                      </p:to>
                                    </p:set>
                                    <p:animEffect transition="in" filter="fade">
                                      <p:cBhvr>
                                        <p:cTn id="223" dur="500"/>
                                        <p:tgtEl>
                                          <p:spTgt spid="167"/>
                                        </p:tgtEl>
                                      </p:cBhvr>
                                    </p:animEffect>
                                  </p:childTnLst>
                                </p:cTn>
                              </p:par>
                            </p:childTnLst>
                          </p:cTn>
                        </p:par>
                        <p:par>
                          <p:cTn id="224" fill="hold" nodeType="afterGroup">
                            <p:stCondLst>
                              <p:cond delay="2000"/>
                            </p:stCondLst>
                            <p:childTnLst>
                              <p:par>
                                <p:cTn id="225" presetID="14" presetClass="entr" presetSubtype="10" fill="hold" nodeType="afterEffect">
                                  <p:stCondLst>
                                    <p:cond delay="0"/>
                                  </p:stCondLst>
                                  <p:childTnLst>
                                    <p:set>
                                      <p:cBhvr>
                                        <p:cTn id="226" dur="1" fill="hold">
                                          <p:stCondLst>
                                            <p:cond delay="0"/>
                                          </p:stCondLst>
                                        </p:cTn>
                                        <p:tgtEl>
                                          <p:spTgt spid="180"/>
                                        </p:tgtEl>
                                        <p:attrNameLst>
                                          <p:attrName>style.visibility</p:attrName>
                                        </p:attrNameLst>
                                      </p:cBhvr>
                                      <p:to>
                                        <p:strVal val="visible"/>
                                      </p:to>
                                    </p:set>
                                    <p:animEffect transition="in" filter="randombar(horizontal)">
                                      <p:cBhvr>
                                        <p:cTn id="227" dur="500"/>
                                        <p:tgtEl>
                                          <p:spTgt spid="180"/>
                                        </p:tgtEl>
                                      </p:cBhvr>
                                    </p:animEffect>
                                  </p:childTnLst>
                                </p:cTn>
                              </p:par>
                              <p:par>
                                <p:cTn id="228" presetID="14" presetClass="entr" presetSubtype="10" fill="hold" nodeType="withEffect">
                                  <p:stCondLst>
                                    <p:cond delay="0"/>
                                  </p:stCondLst>
                                  <p:childTnLst>
                                    <p:set>
                                      <p:cBhvr>
                                        <p:cTn id="229" dur="1" fill="hold">
                                          <p:stCondLst>
                                            <p:cond delay="0"/>
                                          </p:stCondLst>
                                        </p:cTn>
                                        <p:tgtEl>
                                          <p:spTgt spid="177"/>
                                        </p:tgtEl>
                                        <p:attrNameLst>
                                          <p:attrName>style.visibility</p:attrName>
                                        </p:attrNameLst>
                                      </p:cBhvr>
                                      <p:to>
                                        <p:strVal val="visible"/>
                                      </p:to>
                                    </p:set>
                                    <p:animEffect transition="in" filter="randombar(horizontal)">
                                      <p:cBhvr>
                                        <p:cTn id="230" dur="500"/>
                                        <p:tgtEl>
                                          <p:spTgt spid="17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6"/>
                                        </p:tgtEl>
                                        <p:attrNameLst>
                                          <p:attrName>style.visibility</p:attrName>
                                        </p:attrNameLst>
                                      </p:cBhvr>
                                      <p:to>
                                        <p:strVal val="visible"/>
                                      </p:to>
                                    </p:set>
                                    <p:animEffect transition="in" filter="fade">
                                      <p:cBhvr>
                                        <p:cTn id="233" dur="500"/>
                                        <p:tgtEl>
                                          <p:spTgt spid="76"/>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77"/>
                                        </p:tgtEl>
                                        <p:attrNameLst>
                                          <p:attrName>style.visibility</p:attrName>
                                        </p:attrNameLst>
                                      </p:cBhvr>
                                      <p:to>
                                        <p:strVal val="visible"/>
                                      </p:to>
                                    </p:set>
                                    <p:animEffect transition="in" filter="fade">
                                      <p:cBhvr>
                                        <p:cTn id="236" dur="500"/>
                                        <p:tgtEl>
                                          <p:spTgt spid="77"/>
                                        </p:tgtEl>
                                      </p:cBhvr>
                                    </p:animEffect>
                                  </p:childTnLst>
                                </p:cTn>
                              </p:par>
                            </p:childTnLst>
                          </p:cTn>
                        </p:par>
                        <p:par>
                          <p:cTn id="237" fill="hold" nodeType="afterGroup">
                            <p:stCondLst>
                              <p:cond delay="2500"/>
                            </p:stCondLst>
                            <p:childTnLst>
                              <p:par>
                                <p:cTn id="238" presetID="10" presetClass="entr" presetSubtype="0" fill="hold" grpId="0" nodeType="afterEffect">
                                  <p:stCondLst>
                                    <p:cond delay="0"/>
                                  </p:stCondLst>
                                  <p:childTnLst>
                                    <p:set>
                                      <p:cBhvr>
                                        <p:cTn id="239" dur="1" fill="hold">
                                          <p:stCondLst>
                                            <p:cond delay="0"/>
                                          </p:stCondLst>
                                        </p:cTn>
                                        <p:tgtEl>
                                          <p:spTgt spid="169"/>
                                        </p:tgtEl>
                                        <p:attrNameLst>
                                          <p:attrName>style.visibility</p:attrName>
                                        </p:attrNameLst>
                                      </p:cBhvr>
                                      <p:to>
                                        <p:strVal val="visible"/>
                                      </p:to>
                                    </p:set>
                                    <p:animEffect transition="in" filter="fade">
                                      <p:cBhvr>
                                        <p:cTn id="240" dur="500"/>
                                        <p:tgtEl>
                                          <p:spTgt spid="16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70"/>
                                        </p:tgtEl>
                                        <p:attrNameLst>
                                          <p:attrName>style.visibility</p:attrName>
                                        </p:attrNameLst>
                                      </p:cBhvr>
                                      <p:to>
                                        <p:strVal val="visible"/>
                                      </p:to>
                                    </p:set>
                                    <p:animEffect transition="in" filter="fade">
                                      <p:cBhvr>
                                        <p:cTn id="243" dur="500"/>
                                        <p:tgtEl>
                                          <p:spTgt spid="170"/>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5"/>
                                        </p:tgtEl>
                                        <p:attrNameLst>
                                          <p:attrName>style.visibility</p:attrName>
                                        </p:attrNameLst>
                                      </p:cBhvr>
                                      <p:to>
                                        <p:strVal val="visible"/>
                                      </p:to>
                                    </p:set>
                                    <p:animEffect transition="in" filter="fade">
                                      <p:cBhvr>
                                        <p:cTn id="247" dur="500"/>
                                        <p:tgtEl>
                                          <p:spTgt spid="5"/>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4"/>
                                        </p:tgtEl>
                                        <p:attrNameLst>
                                          <p:attrName>style.visibility</p:attrName>
                                        </p:attrNameLst>
                                      </p:cBhvr>
                                      <p:to>
                                        <p:strVal val="visible"/>
                                      </p:to>
                                    </p:set>
                                    <p:animEffect transition="in" filter="fade">
                                      <p:cBhvr>
                                        <p:cTn id="2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1" grpId="0" animBg="1"/>
      <p:bldP spid="91" grpId="1" animBg="1"/>
      <p:bldP spid="86" grpId="0" animBg="1"/>
      <p:bldP spid="86" grpId="1" animBg="1"/>
      <p:bldP spid="138" grpId="0" animBg="1"/>
      <p:bldP spid="138" grpId="1" animBg="1"/>
      <p:bldP spid="151" grpId="0" animBg="1"/>
      <p:bldP spid="151" grpId="1" animBg="1"/>
      <p:bldP spid="157" grpId="0" animBg="1"/>
      <p:bldP spid="157" grpId="1" animBg="1"/>
      <p:bldP spid="158" grpId="0" animBg="1"/>
      <p:bldP spid="159" grpId="0" animBg="1"/>
      <p:bldP spid="160" grpId="0" animBg="1"/>
      <p:bldP spid="167" grpId="0" animBg="1"/>
      <p:bldP spid="168" grpId="0" animBg="1"/>
      <p:bldP spid="170" grpId="0" animBg="1"/>
      <p:bldP spid="169" grpId="0" animBg="1"/>
      <p:bldP spid="72" grpId="0" animBg="1"/>
      <p:bldP spid="73" grpId="0" animBg="1"/>
      <p:bldP spid="74" grpId="0" animBg="1"/>
      <p:bldP spid="75" grpId="0" animBg="1"/>
      <p:bldP spid="76" grpId="0" animBg="1"/>
      <p:bldP spid="77" grpId="0" animBg="1"/>
      <p:bldP spid="4" grpId="0" animBg="1"/>
      <p:bldP spid="92" grpId="0" animBg="1"/>
      <p:bldP spid="9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solidFill>
                  <a:srgbClr val="0070C0"/>
                </a:solidFill>
                <a:effectLst>
                  <a:outerShdw blurRad="38100" dist="38100" dir="2700000" algn="tl">
                    <a:srgbClr val="000000">
                      <a:alpha val="43137"/>
                    </a:srgbClr>
                  </a:outerShdw>
                </a:effectLst>
              </a:rPr>
              <a:t>Reachability via ternary simulation </a:t>
            </a:r>
          </a:p>
        </p:txBody>
      </p:sp>
      <p:sp>
        <p:nvSpPr>
          <p:cNvPr id="3" name="Content Placeholder 2"/>
          <p:cNvSpPr>
            <a:spLocks noGrp="1"/>
          </p:cNvSpPr>
          <p:nvPr>
            <p:ph sz="quarter" idx="1"/>
          </p:nvPr>
        </p:nvSpPr>
        <p:spPr>
          <a:xfrm>
            <a:off x="457200" y="1600199"/>
            <a:ext cx="8229600" cy="3652285"/>
          </a:xfrm>
        </p:spPr>
        <p:txBody>
          <a:bodyPr>
            <a:normAutofit fontScale="85000" lnSpcReduction="20000"/>
          </a:bodyPr>
          <a:lstStyle/>
          <a:p>
            <a:pPr lvl="1"/>
            <a:r>
              <a:rPr lang="en-US" dirty="0">
                <a:ea typeface="ＭＳ Ｐゴシック" charset="0"/>
              </a:rPr>
              <a:t>Worked terribly till we introduced compression via difference of cubes: ∪ </a:t>
            </a:r>
            <a:r>
              <a:rPr lang="en-US" dirty="0" err="1">
                <a:ea typeface="ＭＳ Ｐゴシック" charset="0"/>
              </a:rPr>
              <a:t>w</a:t>
            </a:r>
            <a:r>
              <a:rPr lang="en-US" baseline="-25000" dirty="0" err="1">
                <a:ea typeface="ＭＳ Ｐゴシック" charset="0"/>
              </a:rPr>
              <a:t>i</a:t>
            </a:r>
            <a:r>
              <a:rPr lang="en-US" dirty="0">
                <a:ea typeface="ＭＳ Ｐゴシック" charset="0"/>
              </a:rPr>
              <a:t> − ∪ </a:t>
            </a:r>
            <a:r>
              <a:rPr lang="en-US" dirty="0" err="1">
                <a:ea typeface="ＭＳ Ｐゴシック" charset="0"/>
              </a:rPr>
              <a:t>w</a:t>
            </a:r>
            <a:r>
              <a:rPr lang="en-US" baseline="-25000" dirty="0" err="1">
                <a:ea typeface="ＭＳ Ｐゴシック" charset="0"/>
              </a:rPr>
              <a:t>j</a:t>
            </a:r>
            <a:r>
              <a:rPr lang="en-US" dirty="0">
                <a:ea typeface="ＭＳ Ｐゴシック" charset="0"/>
              </a:rPr>
              <a:t>.</a:t>
            </a:r>
          </a:p>
          <a:p>
            <a:pPr lvl="1"/>
            <a:r>
              <a:rPr lang="en-US" dirty="0">
                <a:ea typeface="ＭＳ Ｐゴシック" charset="0"/>
              </a:rPr>
              <a:t>And many optimizations: lazy evaluation (400x), dead space elimination </a:t>
            </a:r>
            <a:r>
              <a:rPr lang="en-US" dirty="0">
                <a:ea typeface="ＭＳ Ｐゴシック" charset="0"/>
                <a:sym typeface="Wingdings" panose="05000000000000000000" pitchFamily="2" charset="2"/>
              </a:rPr>
              <a:t> </a:t>
            </a:r>
            <a:r>
              <a:rPr lang="en-US" dirty="0">
                <a:ea typeface="ＭＳ Ｐゴシック" charset="0"/>
              </a:rPr>
              <a:t>10,000x speedup</a:t>
            </a:r>
          </a:p>
          <a:p>
            <a:pPr lvl="1"/>
            <a:r>
              <a:rPr lang="en-US" dirty="0">
                <a:ea typeface="ＭＳ Ｐゴシック" charset="0"/>
              </a:rPr>
              <a:t>We found difference of cubes worked better and faster than BDDs but jury is still out </a:t>
            </a:r>
          </a:p>
          <a:p>
            <a:pPr lvl="1"/>
            <a:r>
              <a:rPr lang="en-US" dirty="0">
                <a:ea typeface="ＭＳ Ｐゴシック" charset="0"/>
              </a:rPr>
              <a:t>Difference of cubes seems to work because router “formulae” have 1 level of negation</a:t>
            </a:r>
          </a:p>
          <a:p>
            <a:pPr lvl="1"/>
            <a:r>
              <a:rPr lang="en-US" dirty="0">
                <a:ea typeface="ＭＳ Ｐゴシック" charset="0"/>
              </a:rPr>
              <a:t>R1: 100*</a:t>
            </a:r>
            <a:r>
              <a:rPr lang="en-US" dirty="0">
                <a:ea typeface="ＭＳ Ｐゴシック" charset="0"/>
                <a:sym typeface="Wingdings" panose="05000000000000000000" pitchFamily="2" charset="2"/>
              </a:rPr>
              <a:t> P1, R2: 1*  P2, becomes . . .</a:t>
            </a:r>
          </a:p>
          <a:p>
            <a:pPr lvl="1"/>
            <a:r>
              <a:rPr lang="en-US" dirty="0">
                <a:ea typeface="ＭＳ Ｐゴシック" charset="0"/>
                <a:sym typeface="Wingdings" panose="05000000000000000000" pitchFamily="2" charset="2"/>
              </a:rPr>
              <a:t>Generalizes to path predicates, secure slicing . . .</a:t>
            </a:r>
          </a:p>
          <a:p>
            <a:pPr lvl="1"/>
            <a:endParaRPr lang="en-US" dirty="0">
              <a:ea typeface="ＭＳ Ｐゴシック" charset="0"/>
            </a:endParaRPr>
          </a:p>
        </p:txBody>
      </p:sp>
      <p:sp>
        <p:nvSpPr>
          <p:cNvPr id="61" name="Rectangle 5"/>
          <p:cNvSpPr>
            <a:spLocks noChangeArrowheads="1"/>
          </p:cNvSpPr>
          <p:nvPr/>
        </p:nvSpPr>
        <p:spPr bwMode="auto">
          <a:xfrm>
            <a:off x="310985" y="5202871"/>
            <a:ext cx="8522029" cy="125069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000" b="1" dirty="0">
                <a:solidFill>
                  <a:srgbClr val="00B050"/>
                </a:solidFill>
                <a:latin typeface="+mn-lt"/>
              </a:rPr>
              <a:t>STRUCTURE</a:t>
            </a:r>
            <a:r>
              <a:rPr lang="en-US" sz="2000" dirty="0">
                <a:latin typeface="+mn-lt"/>
              </a:rPr>
              <a:t> </a:t>
            </a:r>
            <a:r>
              <a:rPr lang="en-US" sz="2000" dirty="0">
                <a:solidFill>
                  <a:schemeClr val="bg1"/>
                </a:solidFill>
                <a:latin typeface="+mn-lt"/>
              </a:rPr>
              <a:t>IN DOMAIN: LIMITED NEGATION, SMALL SET OF FORWARDING</a:t>
            </a:r>
          </a:p>
          <a:p>
            <a:pPr algn="ctr"/>
            <a:r>
              <a:rPr lang="en-US" sz="2000" dirty="0">
                <a:solidFill>
                  <a:schemeClr val="bg1"/>
                </a:solidFill>
                <a:latin typeface="+mn-lt"/>
              </a:rPr>
              <a:t>EQUIVALENCE CLASSES, LIMITED REWRITES, NO LOOPS, SMALL DIAMETER</a:t>
            </a:r>
          </a:p>
        </p:txBody>
      </p:sp>
    </p:spTree>
    <p:custDataLst>
      <p:tags r:id="rId1"/>
    </p:custDataLst>
    <p:extLst>
      <p:ext uri="{BB962C8B-B14F-4D97-AF65-F5344CB8AC3E}">
        <p14:creationId xmlns:p14="http://schemas.microsoft.com/office/powerpoint/2010/main" val="54008834"/>
      </p:ext>
    </p:extLst>
  </p:cSld>
  <p:clrMapOvr>
    <a:masterClrMapping/>
  </p:clrMapOvr>
  <mc:AlternateContent xmlns:mc="http://schemas.openxmlformats.org/markup-compatibility/2006" xmlns:p14="http://schemas.microsoft.com/office/powerpoint/2010/main">
    <mc:Choice Requires="p14">
      <p:transition spd="slow" p14:dur="2000" advTm="12644"/>
    </mc:Choice>
    <mc:Fallback xmlns="">
      <p:transition spd="slow" advTm="126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Run Time Compression via Difference of Cubes</a:t>
            </a:r>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34195" y="3905251"/>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33894" cy="1047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6571" y="2977140"/>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442" y="2496620"/>
            <a:ext cx="647934" cy="461665"/>
          </a:xfrm>
          <a:prstGeom prst="rect">
            <a:avLst/>
          </a:prstGeom>
          <a:noFill/>
        </p:spPr>
        <p:txBody>
          <a:bodyPr wrap="none" rtlCol="0">
            <a:spAutoFit/>
          </a:bodyPr>
          <a:lstStyle/>
          <a:p>
            <a:r>
              <a:rPr lang="en-US" sz="2400" dirty="0"/>
              <a:t>10*</a:t>
            </a:r>
          </a:p>
        </p:txBody>
      </p:sp>
      <p:sp>
        <p:nvSpPr>
          <p:cNvPr id="27" name="TextBox 26"/>
          <p:cNvSpPr txBox="1"/>
          <p:nvPr/>
        </p:nvSpPr>
        <p:spPr>
          <a:xfrm>
            <a:off x="3851021" y="4351693"/>
            <a:ext cx="676404" cy="461665"/>
          </a:xfrm>
          <a:prstGeom prst="rect">
            <a:avLst/>
          </a:prstGeom>
          <a:noFill/>
        </p:spPr>
        <p:txBody>
          <a:bodyPr wrap="none" rtlCol="0">
            <a:spAutoFit/>
          </a:bodyPr>
          <a:lstStyle/>
          <a:p>
            <a:r>
              <a:rPr lang="en-US" sz="2400" dirty="0"/>
              <a:t>110</a:t>
            </a:r>
          </a:p>
        </p:txBody>
      </p:sp>
      <p:cxnSp>
        <p:nvCxnSpPr>
          <p:cNvPr id="29" name="Straight Arrow Connector 28"/>
          <p:cNvCxnSpPr/>
          <p:nvPr/>
        </p:nvCxnSpPr>
        <p:spPr>
          <a:xfrm flipV="1">
            <a:off x="4395353" y="3531322"/>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48873" y="2954575"/>
            <a:ext cx="596638" cy="461665"/>
          </a:xfrm>
          <a:prstGeom prst="rect">
            <a:avLst/>
          </a:prstGeom>
          <a:noFill/>
        </p:spPr>
        <p:txBody>
          <a:bodyPr wrap="none" rtlCol="0">
            <a:spAutoFit/>
          </a:bodyPr>
          <a:lstStyle/>
          <a:p>
            <a:r>
              <a:rPr lang="en-US" sz="2400" dirty="0">
                <a:solidFill>
                  <a:srgbClr val="000000"/>
                </a:solidFill>
              </a:rPr>
              <a:t>1**</a:t>
            </a:r>
          </a:p>
        </p:txBody>
      </p:sp>
      <p:cxnSp>
        <p:nvCxnSpPr>
          <p:cNvPr id="41" name="Straight Arrow Connector 40"/>
          <p:cNvCxnSpPr/>
          <p:nvPr/>
        </p:nvCxnSpPr>
        <p:spPr>
          <a:xfrm>
            <a:off x="2150210" y="3324638"/>
            <a:ext cx="324650" cy="37589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57200" y="5133109"/>
                <a:ext cx="8364682" cy="1323439"/>
              </a:xfrm>
              <a:prstGeom prst="rect">
                <a:avLst/>
              </a:prstGeom>
              <a:noFill/>
            </p:spPr>
            <p:txBody>
              <a:bodyPr wrap="square" rtlCol="0">
                <a:spAutoFit/>
              </a:bodyPr>
              <a:lstStyle/>
              <a:p>
                <a:r>
                  <a:rPr lang="en-US" sz="2000" dirty="0"/>
                  <a:t>Two keys to compression:</a:t>
                </a:r>
              </a:p>
              <a:p>
                <a:pPr marL="285750" indent="-285750">
                  <a:buFont typeface="Arial" panose="020B0604020202020204" pitchFamily="34" charset="0"/>
                  <a:buChar char="•"/>
                </a:pPr>
                <a:r>
                  <a:rPr lang="en-US" sz="2000" dirty="0" err="1">
                    <a:solidFill>
                      <a:srgbClr val="0070C0"/>
                    </a:solidFill>
                  </a:rPr>
                  <a:t>Distributivity</a:t>
                </a:r>
                <a:r>
                  <a:rPr lang="en-US" sz="2000" dirty="0">
                    <a:solidFill>
                      <a:srgbClr val="0070C0"/>
                    </a:solidFill>
                  </a:rPr>
                  <a:t>: </a:t>
                </a:r>
                <a:r>
                  <a:rPr lang="en-US" sz="2000" dirty="0"/>
                  <a:t>On matching 110, (1** - 10*) </a:t>
                </a:r>
                <a14:m>
                  <m:oMath xmlns:m="http://schemas.openxmlformats.org/officeDocument/2006/math">
                    <m:r>
                      <a:rPr lang="en-US" sz="2000" i="1">
                        <a:latin typeface="Cambria Math" panose="02040503050406030204" pitchFamily="18" charset="0"/>
                      </a:rPr>
                      <m:t>∩ </m:t>
                    </m:r>
                  </m:oMath>
                </a14:m>
                <a:r>
                  <a:rPr lang="en-US" sz="2000" dirty="0"/>
                  <a:t>110 = 110 - </a:t>
                </a:r>
                <a14:m>
                  <m:oMath xmlns:m="http://schemas.openxmlformats.org/officeDocument/2006/math">
                    <m:r>
                      <a:rPr lang="en-US" sz="2000" b="0" i="1" dirty="0" smtClean="0">
                        <a:latin typeface="Cambria Math" panose="02040503050406030204" pitchFamily="18" charset="0"/>
                      </a:rPr>
                      <m:t>∅</m:t>
                    </m:r>
                  </m:oMath>
                </a14:m>
                <a:r>
                  <a:rPr lang="en-US" sz="2000" dirty="0"/>
                  <a:t> = 110</a:t>
                </a:r>
              </a:p>
              <a:p>
                <a:pPr marL="285750" indent="-285750">
                  <a:buFont typeface="Arial" panose="020B0604020202020204" pitchFamily="34" charset="0"/>
                  <a:buChar char="•"/>
                </a:pPr>
                <a:r>
                  <a:rPr lang="en-US" sz="2000" dirty="0">
                    <a:solidFill>
                      <a:srgbClr val="0070C0"/>
                    </a:solidFill>
                  </a:rPr>
                  <a:t>Cancellation: </a:t>
                </a:r>
                <a:r>
                  <a:rPr lang="en-US" sz="2000" dirty="0"/>
                  <a:t>(1** - 10*) </a:t>
                </a:r>
                <a14:m>
                  <m:oMath xmlns:m="http://schemas.openxmlformats.org/officeDocument/2006/math">
                    <m:r>
                      <a:rPr lang="en-US" sz="2000" b="0" i="1" smtClean="0">
                        <a:latin typeface="Cambria Math" panose="02040503050406030204" pitchFamily="18" charset="0"/>
                      </a:rPr>
                      <m:t>∩</m:t>
                    </m:r>
                  </m:oMath>
                </a14:m>
                <a:r>
                  <a:rPr lang="en-US" sz="2000" dirty="0"/>
                  <a:t>10* = 10* - 10* = </a:t>
                </a:r>
                <a14:m>
                  <m:oMath xmlns:m="http://schemas.openxmlformats.org/officeDocument/2006/math">
                    <m:r>
                      <a:rPr lang="en-US" sz="2000" i="1" dirty="0">
                        <a:latin typeface="Cambria Math" panose="02040503050406030204" pitchFamily="18" charset="0"/>
                      </a:rPr>
                      <m:t>∅</m:t>
                    </m:r>
                  </m:oMath>
                </a14:m>
                <a:r>
                  <a:rPr lang="en-US" sz="2000" dirty="0"/>
                  <a:t>.  If each positive header space is subsumed by a negative (cheap check), then </a:t>
                </a:r>
                <a14:m>
                  <m:oMath xmlns:m="http://schemas.openxmlformats.org/officeDocument/2006/math">
                    <m:r>
                      <a:rPr lang="en-US" sz="2000" i="1" dirty="0">
                        <a:latin typeface="Cambria Math" panose="02040503050406030204" pitchFamily="18" charset="0"/>
                      </a:rPr>
                      <m:t>∅</m:t>
                    </m:r>
                  </m:oMath>
                </a14:m>
                <a:endParaRPr lang="en-US" sz="20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57200" y="5133109"/>
                <a:ext cx="8364682" cy="1323439"/>
              </a:xfrm>
              <a:prstGeom prst="rect">
                <a:avLst/>
              </a:prstGeom>
              <a:blipFill>
                <a:blip r:embed="rId2"/>
                <a:stretch>
                  <a:fillRect l="-729" t="-1843" b="-7834"/>
                </a:stretch>
              </a:blipFill>
            </p:spPr>
            <p:txBody>
              <a:bodyPr/>
              <a:lstStyle/>
              <a:p>
                <a:r>
                  <a:rPr lang="en-US">
                    <a:noFill/>
                  </a:rPr>
                  <a:t> </a:t>
                </a:r>
              </a:p>
            </p:txBody>
          </p:sp>
        </mc:Fallback>
      </mc:AlternateContent>
      <p:cxnSp>
        <p:nvCxnSpPr>
          <p:cNvPr id="28" name="Straight Connector 27"/>
          <p:cNvCxnSpPr/>
          <p:nvPr/>
        </p:nvCxnSpPr>
        <p:spPr>
          <a:xfrm>
            <a:off x="4576572" y="4607588"/>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99993" y="3875097"/>
            <a:ext cx="1417376" cy="461665"/>
          </a:xfrm>
          <a:prstGeom prst="rect">
            <a:avLst/>
          </a:prstGeom>
          <a:noFill/>
        </p:spPr>
        <p:txBody>
          <a:bodyPr wrap="none" rtlCol="0">
            <a:spAutoFit/>
          </a:bodyPr>
          <a:lstStyle/>
          <a:p>
            <a:r>
              <a:rPr lang="en-US" sz="2400" dirty="0">
                <a:solidFill>
                  <a:srgbClr val="00B050"/>
                </a:solidFill>
              </a:rPr>
              <a:t>1**  - 10*</a:t>
            </a:r>
          </a:p>
        </p:txBody>
      </p:sp>
      <p:cxnSp>
        <p:nvCxnSpPr>
          <p:cNvPr id="30" name="Straight Arrow Connector 29"/>
          <p:cNvCxnSpPr/>
          <p:nvPr/>
        </p:nvCxnSpPr>
        <p:spPr>
          <a:xfrm flipV="1">
            <a:off x="4524622" y="4437560"/>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0399" y="2719002"/>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45397" y="3869749"/>
            <a:ext cx="647934" cy="461665"/>
          </a:xfrm>
          <a:prstGeom prst="rect">
            <a:avLst/>
          </a:prstGeom>
          <a:noFill/>
        </p:spPr>
        <p:txBody>
          <a:bodyPr wrap="none" rtlCol="0">
            <a:spAutoFit/>
          </a:bodyPr>
          <a:lstStyle/>
          <a:p>
            <a:r>
              <a:rPr lang="en-US" sz="2400" dirty="0"/>
              <a:t>10*</a:t>
            </a:r>
          </a:p>
        </p:txBody>
      </p:sp>
      <p:sp>
        <p:nvSpPr>
          <p:cNvPr id="10" name="Cloud 9"/>
          <p:cNvSpPr/>
          <p:nvPr/>
        </p:nvSpPr>
        <p:spPr>
          <a:xfrm>
            <a:off x="4930416" y="2432874"/>
            <a:ext cx="1360102" cy="84925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180725" y="4026104"/>
            <a:ext cx="796628" cy="461665"/>
          </a:xfrm>
          <a:prstGeom prst="rect">
            <a:avLst/>
          </a:prstGeom>
          <a:noFill/>
        </p:spPr>
        <p:txBody>
          <a:bodyPr wrap="none" rtlCol="0">
            <a:spAutoFit/>
          </a:bodyPr>
          <a:lstStyle/>
          <a:p>
            <a:r>
              <a:rPr lang="en-US" sz="2400" dirty="0">
                <a:solidFill>
                  <a:srgbClr val="00B050"/>
                </a:solidFill>
              </a:rPr>
              <a:t>110*</a:t>
            </a:r>
          </a:p>
        </p:txBody>
      </p:sp>
      <mc:AlternateContent xmlns:mc="http://schemas.openxmlformats.org/markup-compatibility/2006" xmlns:a14="http://schemas.microsoft.com/office/drawing/2010/main">
        <mc:Choice Requires="a14">
          <p:sp>
            <p:nvSpPr>
              <p:cNvPr id="34" name="TextBox 33"/>
              <p:cNvSpPr txBox="1"/>
              <p:nvPr/>
            </p:nvSpPr>
            <p:spPr>
              <a:xfrm>
                <a:off x="4348737" y="3051295"/>
                <a:ext cx="463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348737" y="3051295"/>
                <a:ext cx="463588" cy="461665"/>
              </a:xfrm>
              <a:prstGeom prst="rect">
                <a:avLst/>
              </a:prstGeom>
              <a:blipFill>
                <a:blip r:embed="rId3"/>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93420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Secure Slicing of Networks</a:t>
            </a:r>
          </a:p>
        </p:txBody>
      </p:sp>
      <p:sp>
        <p:nvSpPr>
          <p:cNvPr id="3" name="Content Placeholder 2"/>
          <p:cNvSpPr>
            <a:spLocks noGrp="1"/>
          </p:cNvSpPr>
          <p:nvPr>
            <p:ph idx="1"/>
          </p:nvPr>
        </p:nvSpPr>
        <p:spPr>
          <a:xfrm>
            <a:off x="611976" y="1403119"/>
            <a:ext cx="7787745" cy="2881802"/>
          </a:xfrm>
        </p:spPr>
        <p:txBody>
          <a:bodyPr>
            <a:normAutofit fontScale="92500"/>
          </a:bodyPr>
          <a:lstStyle/>
          <a:p>
            <a:r>
              <a:rPr lang="en-US" dirty="0"/>
              <a:t>Network slice of resources defined by</a:t>
            </a:r>
          </a:p>
          <a:p>
            <a:pPr lvl="1"/>
            <a:r>
              <a:rPr lang="en-US" dirty="0"/>
              <a:t>A topology consisting of switches and ports.</a:t>
            </a:r>
          </a:p>
          <a:p>
            <a:pPr lvl="1"/>
            <a:r>
              <a:rPr lang="en-US" dirty="0"/>
              <a:t>A set of predicates on packet headers.</a:t>
            </a:r>
          </a:p>
          <a:p>
            <a:r>
              <a:rPr lang="en-US" dirty="0"/>
              <a:t>Think Citibank &amp; BOA sharing network.</a:t>
            </a:r>
          </a:p>
          <a:p>
            <a:r>
              <a:rPr lang="en-US" dirty="0"/>
              <a:t>Generalizes what are known as VLANs today</a:t>
            </a:r>
          </a:p>
          <a:p>
            <a:pPr lvl="1"/>
            <a:endParaRPr lang="en-US" dirty="0"/>
          </a:p>
          <a:p>
            <a:pPr lvl="1"/>
            <a:endParaRPr lang="en-US" dirty="0"/>
          </a:p>
        </p:txBody>
      </p:sp>
    </p:spTree>
    <p:custDataLst>
      <p:tags r:id="rId1"/>
    </p:custDataLst>
    <p:extLst>
      <p:ext uri="{BB962C8B-B14F-4D97-AF65-F5344CB8AC3E}">
        <p14:creationId xmlns:p14="http://schemas.microsoft.com/office/powerpoint/2010/main" val="2621316107"/>
      </p:ext>
    </p:extLst>
  </p:cSld>
  <p:clrMapOvr>
    <a:masterClrMapping/>
  </p:clrMapOvr>
  <mc:AlternateContent xmlns:mc="http://schemas.openxmlformats.org/markup-compatibility/2006" xmlns:p14="http://schemas.microsoft.com/office/powerpoint/2010/main">
    <mc:Choice Requires="p14">
      <p:transition spd="slow" p14:dur="2000" advTm="81724"/>
    </mc:Choice>
    <mc:Fallback xmlns="">
      <p:transition spd="slow" advTm="81724"/>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Oval 57"/>
          <p:cNvSpPr/>
          <p:nvPr/>
        </p:nvSpPr>
        <p:spPr>
          <a:xfrm>
            <a:off x="1081967" y="4403979"/>
            <a:ext cx="1523886" cy="1356154"/>
          </a:xfrm>
          <a:prstGeom prst="ellipse">
            <a:avLst/>
          </a:prstGeom>
          <a:gradFill flip="none" rotWithShape="1">
            <a:gsLst>
              <a:gs pos="0">
                <a:schemeClr val="accent4">
                  <a:tint val="100000"/>
                  <a:shade val="100000"/>
                  <a:satMod val="130000"/>
                  <a:alpha val="55000"/>
                </a:schemeClr>
              </a:gs>
              <a:gs pos="100000">
                <a:schemeClr val="accent4">
                  <a:tint val="50000"/>
                  <a:shade val="100000"/>
                  <a:satMod val="350000"/>
                  <a:alpha val="55000"/>
                </a:schemeClr>
              </a:gs>
            </a:gsLst>
            <a:lin ang="16200000" scaled="0"/>
            <a:tileRect/>
          </a:gra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68" name="Straight Arrow Connector 67"/>
          <p:cNvCxnSpPr/>
          <p:nvPr/>
        </p:nvCxnSpPr>
        <p:spPr>
          <a:xfrm flipV="1">
            <a:off x="3395510" y="3733781"/>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Cube 70"/>
          <p:cNvSpPr/>
          <p:nvPr/>
        </p:nvSpPr>
        <p:spPr>
          <a:xfrm>
            <a:off x="3532670" y="3939521"/>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3" name="Cube 42"/>
          <p:cNvSpPr/>
          <p:nvPr/>
        </p:nvSpPr>
        <p:spPr>
          <a:xfrm>
            <a:off x="3682775" y="3965444"/>
            <a:ext cx="584559" cy="322139"/>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8" name="Straight Connector 7"/>
          <p:cNvCxnSpPr/>
          <p:nvPr/>
        </p:nvCxnSpPr>
        <p:spPr>
          <a:xfrm flipH="1" flipV="1">
            <a:off x="3269169" y="4487318"/>
            <a:ext cx="2102462" cy="84667"/>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V="1">
            <a:off x="2530593" y="4571987"/>
            <a:ext cx="498592" cy="111007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H="1" flipV="1">
            <a:off x="5503333" y="4571987"/>
            <a:ext cx="752593" cy="1232368"/>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V="1">
            <a:off x="4355630" y="4571986"/>
            <a:ext cx="1147703" cy="818443"/>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4355630" y="5481653"/>
            <a:ext cx="1815629" cy="322702"/>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H="1">
            <a:off x="2605853" y="5481652"/>
            <a:ext cx="1665110" cy="322703"/>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Checking Isolation of Slices</a:t>
            </a:r>
          </a:p>
        </p:txBody>
      </p:sp>
      <p:sp>
        <p:nvSpPr>
          <p:cNvPr id="3" name="Content Placeholder 2"/>
          <p:cNvSpPr>
            <a:spLocks noGrp="1"/>
          </p:cNvSpPr>
          <p:nvPr>
            <p:ph idx="1"/>
          </p:nvPr>
        </p:nvSpPr>
        <p:spPr>
          <a:xfrm>
            <a:off x="611976" y="1600201"/>
            <a:ext cx="8074824" cy="1767652"/>
          </a:xfrm>
        </p:spPr>
        <p:txBody>
          <a:bodyPr>
            <a:normAutofit/>
          </a:bodyPr>
          <a:lstStyle/>
          <a:p>
            <a:r>
              <a:rPr lang="en-US" dirty="0"/>
              <a:t>How to check if two slices are isolated?</a:t>
            </a:r>
          </a:p>
          <a:p>
            <a:pPr lvl="1"/>
            <a:r>
              <a:rPr lang="en-US" dirty="0"/>
              <a:t>Slice definitions don’t intersect.</a:t>
            </a:r>
          </a:p>
          <a:p>
            <a:pPr lvl="1"/>
            <a:r>
              <a:rPr lang="en-US" dirty="0"/>
              <a:t>Packets don’t leak after forwarding.</a:t>
            </a:r>
          </a:p>
          <a:p>
            <a:pPr lvl="1"/>
            <a:endParaRPr lang="en-US" dirty="0"/>
          </a:p>
          <a:p>
            <a:pPr lvl="1"/>
            <a:endParaRPr lang="en-US" dirty="0"/>
          </a:p>
        </p:txBody>
      </p:sp>
      <p:pic>
        <p:nvPicPr>
          <p:cNvPr id="13" name="Picture 1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8572" y="5481464"/>
            <a:ext cx="770474" cy="787199"/>
          </a:xfrm>
          <a:prstGeom prst="rect">
            <a:avLst/>
          </a:prstGeom>
        </p:spPr>
      </p:pic>
      <p:pic>
        <p:nvPicPr>
          <p:cNvPr id="23" name="Picture 2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2604" y="4200866"/>
            <a:ext cx="770474" cy="787199"/>
          </a:xfrm>
          <a:prstGeom prst="rect">
            <a:avLst/>
          </a:prstGeom>
        </p:spPr>
      </p:pic>
      <p:pic>
        <p:nvPicPr>
          <p:cNvPr id="24" name="Picture 23"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5356" y="5439314"/>
            <a:ext cx="770474" cy="787199"/>
          </a:xfrm>
          <a:prstGeom prst="rect">
            <a:avLst/>
          </a:prstGeom>
        </p:spPr>
      </p:pic>
      <p:pic>
        <p:nvPicPr>
          <p:cNvPr id="25" name="Picture 24"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8963" y="4095828"/>
            <a:ext cx="770474" cy="787199"/>
          </a:xfrm>
          <a:prstGeom prst="rect">
            <a:avLst/>
          </a:prstGeom>
        </p:spPr>
      </p:pic>
      <p:pic>
        <p:nvPicPr>
          <p:cNvPr id="26" name="Picture 25"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5726" y="5082056"/>
            <a:ext cx="770474" cy="787199"/>
          </a:xfrm>
          <a:prstGeom prst="rect">
            <a:avLst/>
          </a:prstGeom>
        </p:spPr>
      </p:pic>
      <p:cxnSp>
        <p:nvCxnSpPr>
          <p:cNvPr id="54" name="Straight Arrow Connector 53"/>
          <p:cNvCxnSpPr/>
          <p:nvPr/>
        </p:nvCxnSpPr>
        <p:spPr>
          <a:xfrm flipV="1">
            <a:off x="6526631" y="5193062"/>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526631" y="4781582"/>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a:off x="6526631" y="5810282"/>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7" name="Cube 56"/>
          <p:cNvSpPr/>
          <p:nvPr/>
        </p:nvSpPr>
        <p:spPr>
          <a:xfrm>
            <a:off x="6663791" y="5398802"/>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64" name="Straight Arrow Connector 63"/>
          <p:cNvCxnSpPr/>
          <p:nvPr/>
        </p:nvCxnSpPr>
        <p:spPr>
          <a:xfrm flipV="1">
            <a:off x="5771412" y="4023347"/>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Straight Arrow Connector 64"/>
          <p:cNvCxnSpPr/>
          <p:nvPr/>
        </p:nvCxnSpPr>
        <p:spPr>
          <a:xfrm flipV="1">
            <a:off x="5771412" y="3611867"/>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5771412" y="4640567"/>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7" name="Cube 66"/>
          <p:cNvSpPr/>
          <p:nvPr/>
        </p:nvSpPr>
        <p:spPr>
          <a:xfrm>
            <a:off x="5908572" y="4229087"/>
            <a:ext cx="822960" cy="342900"/>
          </a:xfrm>
          <a:prstGeom prst="cube">
            <a:avLst>
              <a:gd name="adj" fmla="val 47222"/>
            </a:avLst>
          </a:prstGeom>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69" name="Straight Arrow Connector 68"/>
          <p:cNvCxnSpPr/>
          <p:nvPr/>
        </p:nvCxnSpPr>
        <p:spPr>
          <a:xfrm flipV="1">
            <a:off x="3395510" y="3322301"/>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0" name="Straight Arrow Connector 69"/>
          <p:cNvCxnSpPr/>
          <p:nvPr/>
        </p:nvCxnSpPr>
        <p:spPr>
          <a:xfrm>
            <a:off x="3395510" y="4351001"/>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p:nvPr/>
        </p:nvCxnSpPr>
        <p:spPr>
          <a:xfrm flipV="1">
            <a:off x="1433313" y="4987322"/>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p:nvPr/>
        </p:nvCxnSpPr>
        <p:spPr>
          <a:xfrm flipV="1">
            <a:off x="1433313" y="4575842"/>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8" name="Straight Arrow Connector 77"/>
          <p:cNvCxnSpPr/>
          <p:nvPr/>
        </p:nvCxnSpPr>
        <p:spPr>
          <a:xfrm>
            <a:off x="1433313" y="5604542"/>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9" name="Cube 78"/>
          <p:cNvSpPr/>
          <p:nvPr/>
        </p:nvSpPr>
        <p:spPr>
          <a:xfrm>
            <a:off x="1570473" y="4820680"/>
            <a:ext cx="659083" cy="438823"/>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cxnSp>
        <p:nvCxnSpPr>
          <p:cNvPr id="80" name="Straight Arrow Connector 79"/>
          <p:cNvCxnSpPr/>
          <p:nvPr/>
        </p:nvCxnSpPr>
        <p:spPr>
          <a:xfrm flipV="1">
            <a:off x="4311981" y="5462971"/>
            <a:ext cx="1097280" cy="617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1" name="Straight Arrow Connector 80"/>
          <p:cNvCxnSpPr/>
          <p:nvPr/>
        </p:nvCxnSpPr>
        <p:spPr>
          <a:xfrm flipV="1">
            <a:off x="4311981" y="5051491"/>
            <a:ext cx="0" cy="10287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a:off x="4311981" y="6080191"/>
            <a:ext cx="116586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3" name="Cube 82"/>
          <p:cNvSpPr/>
          <p:nvPr/>
        </p:nvSpPr>
        <p:spPr>
          <a:xfrm>
            <a:off x="4751577" y="5503877"/>
            <a:ext cx="508563" cy="475649"/>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sp>
        <p:nvSpPr>
          <p:cNvPr id="87" name="Cube 86"/>
          <p:cNvSpPr/>
          <p:nvPr/>
        </p:nvSpPr>
        <p:spPr>
          <a:xfrm>
            <a:off x="3682775" y="3596585"/>
            <a:ext cx="629206" cy="475649"/>
          </a:xfrm>
          <a:prstGeom prst="cube">
            <a:avLst>
              <a:gd name="adj" fmla="val 47222"/>
            </a:avLst>
          </a:prstGeom>
        </p:spPr>
        <p:style>
          <a:lnRef idx="2">
            <a:schemeClr val="accent3">
              <a:shade val="50000"/>
            </a:schemeClr>
          </a:lnRef>
          <a:fillRef idx="1">
            <a:schemeClr val="accent3"/>
          </a:fillRef>
          <a:effectRef idx="0">
            <a:schemeClr val="accent3"/>
          </a:effectRef>
          <a:fontRef idx="minor">
            <a:schemeClr val="lt1"/>
          </a:fontRef>
        </p:style>
        <p:txBody>
          <a:bodyPr lIns="82296" tIns="41148" rIns="82296" bIns="41148" rtlCol="0" anchor="ctr"/>
          <a:lstStyle/>
          <a:p>
            <a:pPr algn="ctr"/>
            <a:endParaRPr lang="en-US"/>
          </a:p>
        </p:txBody>
      </p:sp>
      <p:sp>
        <p:nvSpPr>
          <p:cNvPr id="39" name="Cube 38"/>
          <p:cNvSpPr/>
          <p:nvPr/>
        </p:nvSpPr>
        <p:spPr>
          <a:xfrm>
            <a:off x="4492790" y="5211867"/>
            <a:ext cx="736974" cy="454561"/>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0" name="Cube 39"/>
          <p:cNvSpPr/>
          <p:nvPr/>
        </p:nvSpPr>
        <p:spPr>
          <a:xfrm>
            <a:off x="1705016" y="4619836"/>
            <a:ext cx="349694" cy="863310"/>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sp>
        <p:nvSpPr>
          <p:cNvPr id="41" name="Cube 40"/>
          <p:cNvSpPr/>
          <p:nvPr/>
        </p:nvSpPr>
        <p:spPr>
          <a:xfrm>
            <a:off x="6015676" y="4229087"/>
            <a:ext cx="584559" cy="322139"/>
          </a:xfrm>
          <a:prstGeom prst="cube">
            <a:avLst>
              <a:gd name="adj" fmla="val 47222"/>
            </a:avLst>
          </a:prstGeom>
          <a:solidFill>
            <a:schemeClr val="accent2">
              <a:alpha val="56000"/>
            </a:schemeClr>
          </a:solidFill>
          <a:ln>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lIns="82296" tIns="41148" rIns="82296" bIns="41148" rtlCol="0" anchor="ctr"/>
          <a:lstStyle/>
          <a:p>
            <a:pPr algn="ctr"/>
            <a:endParaRPr lang="en-US"/>
          </a:p>
        </p:txBody>
      </p:sp>
      <p:cxnSp>
        <p:nvCxnSpPr>
          <p:cNvPr id="7" name="Curved Connector 6"/>
          <p:cNvCxnSpPr>
            <a:stCxn id="57" idx="0"/>
            <a:endCxn id="41" idx="3"/>
          </p:cNvCxnSpPr>
          <p:nvPr/>
        </p:nvCxnSpPr>
        <p:spPr>
          <a:xfrm rot="16200000" flipV="1">
            <a:off x="6270276" y="4512845"/>
            <a:ext cx="847576" cy="924338"/>
          </a:xfrm>
          <a:prstGeom prst="curvedConnector3">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57" idx="2"/>
            <a:endCxn id="39" idx="5"/>
          </p:cNvCxnSpPr>
          <p:nvPr/>
        </p:nvCxnSpPr>
        <p:spPr>
          <a:xfrm rot="10800000">
            <a:off x="5229765" y="5331822"/>
            <a:ext cx="1434027" cy="319393"/>
          </a:xfrm>
          <a:prstGeom prst="curvedConnector3">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67" idx="2"/>
          </p:cNvCxnSpPr>
          <p:nvPr/>
        </p:nvCxnSpPr>
        <p:spPr>
          <a:xfrm rot="10800000">
            <a:off x="4267336" y="4095829"/>
            <a:ext cx="1641237" cy="385670"/>
          </a:xfrm>
          <a:prstGeom prst="curvedConnector3">
            <a:avLst>
              <a:gd name="adj1" fmla="val 50000"/>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71" idx="2"/>
            <a:endCxn id="40" idx="0"/>
          </p:cNvCxnSpPr>
          <p:nvPr/>
        </p:nvCxnSpPr>
        <p:spPr>
          <a:xfrm rot="10800000" flipV="1">
            <a:off x="1962430" y="4191932"/>
            <a:ext cx="1570241" cy="427903"/>
          </a:xfrm>
          <a:prstGeom prst="curvedConnector2">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734184524"/>
      </p:ext>
    </p:extLst>
  </p:cSld>
  <p:clrMapOvr>
    <a:masterClrMapping/>
  </p:clrMapOvr>
  <mc:AlternateContent xmlns:mc="http://schemas.openxmlformats.org/markup-compatibility/2006" xmlns:p14="http://schemas.microsoft.com/office/powerpoint/2010/main">
    <mc:Choice Requires="p14">
      <p:transition p14:dur="0" advTm="78724"/>
    </mc:Choice>
    <mc:Fallback xmlns="">
      <p:transition advTm="787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par>
                                <p:cTn id="11" presetID="9"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dissolve">
                                      <p:cBhvr>
                                        <p:cTn id="13" dur="500"/>
                                        <p:tgtEl>
                                          <p:spTgt spid="82"/>
                                        </p:tgtEl>
                                      </p:cBhvr>
                                    </p:animEffect>
                                  </p:childTnLst>
                                </p:cTn>
                              </p:par>
                              <p:par>
                                <p:cTn id="14" presetID="9"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dissolve">
                                      <p:cBhvr>
                                        <p:cTn id="16" dur="500"/>
                                        <p:tgtEl>
                                          <p:spTgt spid="81"/>
                                        </p:tgtEl>
                                      </p:cBhvr>
                                    </p:animEffect>
                                  </p:childTnLst>
                                </p:cTn>
                              </p:par>
                              <p:par>
                                <p:cTn id="17" presetID="9"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dissolve">
                                      <p:cBhvr>
                                        <p:cTn id="19" dur="500"/>
                                        <p:tgtEl>
                                          <p:spTgt spid="78"/>
                                        </p:tgtEl>
                                      </p:cBhvr>
                                    </p:animEffect>
                                  </p:childTnLst>
                                </p:cTn>
                              </p:par>
                              <p:par>
                                <p:cTn id="20" presetID="9" presetClass="entr" presetSubtype="0"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dissolve">
                                      <p:cBhvr>
                                        <p:cTn id="22" dur="500"/>
                                        <p:tgtEl>
                                          <p:spTgt spid="76"/>
                                        </p:tgtEl>
                                      </p:cBhvr>
                                    </p:animEffect>
                                  </p:childTnLst>
                                </p:cTn>
                              </p:par>
                              <p:par>
                                <p:cTn id="23" presetID="9"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dissolve">
                                      <p:cBhvr>
                                        <p:cTn id="25" dur="500"/>
                                        <p:tgtEl>
                                          <p:spTgt spid="77"/>
                                        </p:tgtEl>
                                      </p:cBhvr>
                                    </p:animEffect>
                                  </p:childTnLst>
                                </p:cTn>
                              </p:par>
                              <p:par>
                                <p:cTn id="26" presetID="9" presetClass="entr" presetSubtype="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dissolve">
                                      <p:cBhvr>
                                        <p:cTn id="28" dur="500"/>
                                        <p:tgtEl>
                                          <p:spTgt spid="8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dissolve">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par>
                          <p:cTn id="56" fill="hold">
                            <p:stCondLst>
                              <p:cond delay="500"/>
                            </p:stCondLst>
                            <p:childTnLst>
                              <p:par>
                                <p:cTn id="57" presetID="18" presetClass="entr" presetSubtype="12"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strips(downLeft)">
                                      <p:cBhvr>
                                        <p:cTn id="59" dur="500"/>
                                        <p:tgtEl>
                                          <p:spTgt spid="41"/>
                                        </p:tgtEl>
                                      </p:cBhvr>
                                    </p:animEffect>
                                  </p:childTnLst>
                                </p:cTn>
                              </p:par>
                              <p:par>
                                <p:cTn id="60" presetID="18" presetClass="entr" presetSubtype="12"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strips(downLeft)">
                                      <p:cBhvr>
                                        <p:cTn id="62" dur="500"/>
                                        <p:tgtEl>
                                          <p:spTgt spid="39"/>
                                        </p:tgtEl>
                                      </p:cBhvr>
                                    </p:animEffect>
                                  </p:childTnLst>
                                </p:cTn>
                              </p:par>
                              <p:par>
                                <p:cTn id="63" presetID="18" presetClass="entr" presetSubtype="12"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strips(downLeft)">
                                      <p:cBhvr>
                                        <p:cTn id="65" dur="500"/>
                                        <p:tgtEl>
                                          <p:spTgt spid="43"/>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strips(downLeft)">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3" grpId="0" animBg="1"/>
      <p:bldP spid="79" grpId="0" animBg="1"/>
      <p:bldP spid="83" grpId="0" animBg="1"/>
      <p:bldP spid="87" grpId="0" animBg="1"/>
      <p:bldP spid="39" grpId="0" animBg="1"/>
      <p:bldP spid="40" grpId="0" animBg="1"/>
      <p:bldP spid="4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VERIFICATION: OPTIMIZATIONS</a:t>
            </a: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b="1" dirty="0">
                <a:solidFill>
                  <a:srgbClr val="00B050"/>
                </a:solidFill>
              </a:rPr>
              <a:t>Optimizations</a:t>
            </a:r>
          </a:p>
          <a:p>
            <a:pPr marL="285750" indent="-285750">
              <a:buFont typeface="Arial" panose="020B0604020202020204" pitchFamily="34" charset="0"/>
              <a:buChar char="•"/>
            </a:pPr>
            <a:r>
              <a:rPr lang="en-US" dirty="0"/>
              <a:t>Adding Functionality</a:t>
            </a:r>
            <a:endParaRPr lang="en-US" dirty="0">
              <a:solidFill>
                <a:srgbClr val="00B050"/>
              </a:solidFill>
            </a:endParaRP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2477267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Scaling to Large Networks</a:t>
            </a:r>
          </a:p>
        </p:txBody>
      </p:sp>
      <p:sp>
        <p:nvSpPr>
          <p:cNvPr id="3" name="Content Placeholder 2"/>
          <p:cNvSpPr>
            <a:spLocks noGrp="1"/>
          </p:cNvSpPr>
          <p:nvPr>
            <p:ph idx="1"/>
          </p:nvPr>
        </p:nvSpPr>
        <p:spPr>
          <a:xfrm>
            <a:off x="457200" y="1460951"/>
            <a:ext cx="8551718" cy="4197927"/>
          </a:xfrm>
        </p:spPr>
        <p:txBody>
          <a:bodyPr/>
          <a:lstStyle/>
          <a:p>
            <a:pPr marL="0" indent="0">
              <a:buNone/>
            </a:pPr>
            <a:r>
              <a:rPr lang="en-US" sz="2400" dirty="0">
                <a:solidFill>
                  <a:srgbClr val="00B050"/>
                </a:solidFill>
              </a:rPr>
              <a:t>Exploit:</a:t>
            </a:r>
          </a:p>
          <a:p>
            <a:pPr marL="0" indent="0">
              <a:buNone/>
            </a:pPr>
            <a:r>
              <a:rPr lang="en-US" sz="2400" dirty="0"/>
              <a:t>Incrementality  			             [</a:t>
            </a:r>
            <a:r>
              <a:rPr lang="en-US" sz="2400" dirty="0" err="1"/>
              <a:t>Kazemian</a:t>
            </a:r>
            <a:r>
              <a:rPr lang="en-US" sz="2400" dirty="0"/>
              <a:t> 13, Horn 17]</a:t>
            </a:r>
          </a:p>
          <a:p>
            <a:pPr lvl="1"/>
            <a:r>
              <a:rPr lang="en-US" sz="2400" dirty="0"/>
              <a:t>Only small parts of program change on rule change</a:t>
            </a:r>
          </a:p>
          <a:p>
            <a:pPr marL="0" indent="0">
              <a:buNone/>
            </a:pPr>
            <a:r>
              <a:rPr lang="en-US" sz="2400" dirty="0"/>
              <a:t>Local Checking                                                          	 [Jayaraman 15]</a:t>
            </a:r>
          </a:p>
          <a:p>
            <a:pPr lvl="1"/>
            <a:r>
              <a:rPr lang="en-US" sz="2400" dirty="0"/>
              <a:t>Suffices in structured data centers</a:t>
            </a:r>
          </a:p>
          <a:p>
            <a:pPr marL="0" indent="0">
              <a:buNone/>
            </a:pPr>
            <a:r>
              <a:rPr lang="en-US" sz="2400" dirty="0"/>
              <a:t>Equivalence Classes 			    	 [Khurshid 13, Yang 13]</a:t>
            </a:r>
          </a:p>
          <a:p>
            <a:pPr lvl="1"/>
            <a:r>
              <a:rPr lang="en-US" sz="2400" dirty="0"/>
              <a:t>Number of header equivalence classes is small</a:t>
            </a:r>
          </a:p>
          <a:p>
            <a:pPr marL="0" indent="0">
              <a:buNone/>
            </a:pPr>
            <a:r>
              <a:rPr lang="en-US" sz="2400" dirty="0"/>
              <a:t>Symmetries 					   	       [Plotkin 15]</a:t>
            </a:r>
          </a:p>
          <a:p>
            <a:pPr lvl="1"/>
            <a:r>
              <a:rPr lang="en-US" sz="2400" dirty="0"/>
              <a:t>Many rules and boxes are repeated (redundancy)</a:t>
            </a:r>
          </a:p>
          <a:p>
            <a:pPr marL="0" indent="0">
              <a:buNone/>
            </a:pPr>
            <a:r>
              <a:rPr lang="en-US" sz="2400" dirty="0"/>
              <a:t>Slices							        [Panda 17]</a:t>
            </a:r>
          </a:p>
          <a:p>
            <a:pPr lvl="1"/>
            <a:r>
              <a:rPr lang="en-US" sz="2400" dirty="0"/>
              <a:t>Traffic only touches subset of network</a:t>
            </a:r>
          </a:p>
          <a:p>
            <a:pPr lvl="1"/>
            <a:r>
              <a:rPr lang="en-US" sz="2400" dirty="0"/>
              <a:t>Forwarding is agnostic to source of traffic</a:t>
            </a:r>
          </a:p>
        </p:txBody>
      </p:sp>
    </p:spTree>
    <p:extLst>
      <p:ext uri="{BB962C8B-B14F-4D97-AF65-F5344CB8AC3E}">
        <p14:creationId xmlns:p14="http://schemas.microsoft.com/office/powerpoint/2010/main" val="656157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6" name="Straight Connector 335"/>
          <p:cNvCxnSpPr/>
          <p:nvPr/>
        </p:nvCxnSpPr>
        <p:spPr>
          <a:xfrm flipH="1">
            <a:off x="4216501" y="2195500"/>
            <a:ext cx="617442" cy="1"/>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p:cNvCxnSpPr/>
          <p:nvPr/>
        </p:nvCxnSpPr>
        <p:spPr>
          <a:xfrm flipH="1" flipV="1">
            <a:off x="2527988" y="2097875"/>
            <a:ext cx="741180" cy="184578"/>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p:cNvCxnSpPr/>
          <p:nvPr/>
        </p:nvCxnSpPr>
        <p:spPr>
          <a:xfrm flipH="1" flipV="1">
            <a:off x="5909900" y="2373817"/>
            <a:ext cx="522653" cy="152400"/>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p:cNvCxnSpPr/>
          <p:nvPr/>
        </p:nvCxnSpPr>
        <p:spPr>
          <a:xfrm flipH="1" flipV="1">
            <a:off x="5060050" y="2218087"/>
            <a:ext cx="849850" cy="155730"/>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flipH="1">
            <a:off x="4548368" y="2218087"/>
            <a:ext cx="350716" cy="806107"/>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H="1">
            <a:off x="3917905" y="2282453"/>
            <a:ext cx="146195" cy="447683"/>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H="1" flipV="1">
            <a:off x="4000140" y="2803301"/>
            <a:ext cx="548228" cy="239093"/>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H="1">
            <a:off x="4630604" y="3024194"/>
            <a:ext cx="906444" cy="1820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flipV="1">
            <a:off x="5060050" y="2282453"/>
            <a:ext cx="575639" cy="826842"/>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flipH="1">
            <a:off x="3269168" y="2803301"/>
            <a:ext cx="648737" cy="305994"/>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flipH="1" flipV="1">
            <a:off x="4064100" y="2282453"/>
            <a:ext cx="484269" cy="741741"/>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flipH="1">
            <a:off x="5680086" y="2373817"/>
            <a:ext cx="195511" cy="668576"/>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flipH="1">
            <a:off x="3238126" y="2373817"/>
            <a:ext cx="31042" cy="68684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flipH="1">
            <a:off x="3269168" y="2282453"/>
            <a:ext cx="730972" cy="91364"/>
          </a:xfrm>
          <a:prstGeom prst="line">
            <a:avLst/>
          </a:prstGeom>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199" y="274638"/>
            <a:ext cx="8564137"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Exploiting </a:t>
            </a:r>
            <a:r>
              <a:rPr lang="en-US" b="1" dirty="0" err="1">
                <a:solidFill>
                  <a:srgbClr val="0070C0"/>
                </a:solidFill>
                <a:effectLst>
                  <a:outerShdw blurRad="38100" dist="38100" dir="2700000" algn="tl">
                    <a:srgbClr val="000000">
                      <a:alpha val="43137"/>
                    </a:srgbClr>
                  </a:outerShdw>
                </a:effectLst>
              </a:rPr>
              <a:t>incremantality</a:t>
            </a:r>
            <a:r>
              <a:rPr lang="en-US" b="1" dirty="0">
                <a:solidFill>
                  <a:srgbClr val="0070C0"/>
                </a:solidFill>
                <a:effectLst>
                  <a:outerShdw blurRad="38100" dist="38100" dir="2700000" algn="tl">
                    <a:srgbClr val="000000">
                      <a:alpha val="43137"/>
                    </a:srgbClr>
                  </a:outerShdw>
                </a:effectLst>
              </a:rPr>
              <a:t>: </a:t>
            </a:r>
            <a:r>
              <a:rPr lang="en-US" b="1" dirty="0" err="1">
                <a:solidFill>
                  <a:srgbClr val="0070C0"/>
                </a:solidFill>
                <a:effectLst>
                  <a:outerShdw blurRad="38100" dist="38100" dir="2700000" algn="tl">
                    <a:srgbClr val="000000">
                      <a:alpha val="43137"/>
                    </a:srgbClr>
                  </a:outerShdw>
                </a:effectLst>
              </a:rPr>
              <a:t>NetPlumber</a:t>
            </a:r>
            <a:r>
              <a:rPr lang="en-US" b="1" dirty="0">
                <a:solidFill>
                  <a:srgbClr val="0070C0"/>
                </a:solidFill>
                <a:effectLst>
                  <a:outerShdw blurRad="38100" dist="38100" dir="2700000" algn="tl">
                    <a:srgbClr val="000000">
                      <a:alpha val="43137"/>
                    </a:srgbClr>
                  </a:outerShdw>
                </a:effectLst>
              </a:rPr>
              <a:t> </a:t>
            </a:r>
            <a:r>
              <a:rPr lang="en-US" dirty="0"/>
              <a:t>[</a:t>
            </a:r>
            <a:r>
              <a:rPr lang="en-US" dirty="0" err="1"/>
              <a:t>Kazemian</a:t>
            </a:r>
            <a:r>
              <a:rPr lang="en-US" dirty="0"/>
              <a:t> 13]</a:t>
            </a:r>
          </a:p>
        </p:txBody>
      </p:sp>
      <p:sp>
        <p:nvSpPr>
          <p:cNvPr id="5" name="Slide Number Placeholder 4"/>
          <p:cNvSpPr>
            <a:spLocks noGrp="1"/>
          </p:cNvSpPr>
          <p:nvPr>
            <p:ph type="sldNum" sz="quarter" idx="12"/>
          </p:nvPr>
        </p:nvSpPr>
        <p:spPr/>
        <p:txBody>
          <a:bodyPr/>
          <a:lstStyle/>
          <a:p>
            <a:fld id="{57D92C16-8AE8-1B4F-9331-F4A89351A681}" type="slidenum">
              <a:rPr lang="en-US" smtClean="0"/>
              <a:t>78</a:t>
            </a:fld>
            <a:endParaRPr lang="en-US"/>
          </a:p>
        </p:txBody>
      </p:sp>
      <p:pic>
        <p:nvPicPr>
          <p:cNvPr id="7" name="Picture 6"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690" y="2803301"/>
            <a:ext cx="485907" cy="496455"/>
          </a:xfrm>
          <a:prstGeom prst="rect">
            <a:avLst/>
          </a:prstGeom>
        </p:spPr>
      </p:pic>
      <p:pic>
        <p:nvPicPr>
          <p:cNvPr id="25" name="Picture 24"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498" y="2527739"/>
            <a:ext cx="485907" cy="496455"/>
          </a:xfrm>
          <a:prstGeom prst="rect">
            <a:avLst/>
          </a:prstGeom>
        </p:spPr>
      </p:pic>
      <p:pic>
        <p:nvPicPr>
          <p:cNvPr id="26" name="Picture 25"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2766" y="1945474"/>
            <a:ext cx="485907" cy="496455"/>
          </a:xfrm>
          <a:prstGeom prst="rect">
            <a:avLst/>
          </a:prstGeom>
        </p:spPr>
      </p:pic>
      <p:pic>
        <p:nvPicPr>
          <p:cNvPr id="27" name="Picture 26"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6189" y="2803301"/>
            <a:ext cx="485907" cy="496455"/>
          </a:xfrm>
          <a:prstGeom prst="rect">
            <a:avLst/>
          </a:prstGeom>
        </p:spPr>
      </p:pic>
      <p:pic>
        <p:nvPicPr>
          <p:cNvPr id="28" name="Picture 27"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0282" y="1945474"/>
            <a:ext cx="485907" cy="496455"/>
          </a:xfrm>
          <a:prstGeom prst="rect">
            <a:avLst/>
          </a:prstGeom>
        </p:spPr>
      </p:pic>
      <p:pic>
        <p:nvPicPr>
          <p:cNvPr id="29" name="Picture 28"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7729" y="2836682"/>
            <a:ext cx="485907" cy="496455"/>
          </a:xfrm>
          <a:prstGeom prst="rect">
            <a:avLst/>
          </a:prstGeom>
        </p:spPr>
      </p:pic>
      <p:pic>
        <p:nvPicPr>
          <p:cNvPr id="53" name="Picture 52"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6214" y="2049483"/>
            <a:ext cx="485907" cy="496455"/>
          </a:xfrm>
          <a:prstGeom prst="rect">
            <a:avLst/>
          </a:prstGeom>
        </p:spPr>
      </p:pic>
      <p:pic>
        <p:nvPicPr>
          <p:cNvPr id="54" name="Picture 53" descr="ro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2643" y="2097874"/>
            <a:ext cx="485907" cy="496455"/>
          </a:xfrm>
          <a:prstGeom prst="rect">
            <a:avLst/>
          </a:prstGeom>
        </p:spPr>
      </p:pic>
      <p:sp>
        <p:nvSpPr>
          <p:cNvPr id="69" name="Rectangle 68"/>
          <p:cNvSpPr/>
          <p:nvPr/>
        </p:nvSpPr>
        <p:spPr>
          <a:xfrm>
            <a:off x="1809084" y="350085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0" name="Rectangle 69"/>
          <p:cNvSpPr/>
          <p:nvPr/>
        </p:nvSpPr>
        <p:spPr>
          <a:xfrm>
            <a:off x="1809084" y="372634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1809084" y="436881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3" name="Rectangle 72"/>
          <p:cNvSpPr/>
          <p:nvPr/>
        </p:nvSpPr>
        <p:spPr>
          <a:xfrm>
            <a:off x="1809084" y="375528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75" name="Rectangle 74"/>
          <p:cNvSpPr/>
          <p:nvPr/>
        </p:nvSpPr>
        <p:spPr>
          <a:xfrm>
            <a:off x="1751930" y="341571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7" name="Rectangle 116"/>
          <p:cNvSpPr/>
          <p:nvPr/>
        </p:nvSpPr>
        <p:spPr>
          <a:xfrm>
            <a:off x="2527988" y="4923213"/>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8" name="Rectangle 117"/>
          <p:cNvSpPr/>
          <p:nvPr/>
        </p:nvSpPr>
        <p:spPr>
          <a:xfrm>
            <a:off x="2527988" y="5148707"/>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9" name="Rectangle 118"/>
          <p:cNvSpPr/>
          <p:nvPr/>
        </p:nvSpPr>
        <p:spPr>
          <a:xfrm>
            <a:off x="2527988" y="5791173"/>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0" name="Rectangle 119"/>
          <p:cNvSpPr/>
          <p:nvPr/>
        </p:nvSpPr>
        <p:spPr>
          <a:xfrm>
            <a:off x="2527988" y="5177643"/>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21" name="Rectangle 120"/>
          <p:cNvSpPr/>
          <p:nvPr/>
        </p:nvSpPr>
        <p:spPr>
          <a:xfrm>
            <a:off x="2470834" y="4838070"/>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2" name="Rectangle 121"/>
          <p:cNvSpPr/>
          <p:nvPr/>
        </p:nvSpPr>
        <p:spPr>
          <a:xfrm>
            <a:off x="2984271" y="342629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3" name="Rectangle 122"/>
          <p:cNvSpPr/>
          <p:nvPr/>
        </p:nvSpPr>
        <p:spPr>
          <a:xfrm>
            <a:off x="2984271" y="365178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4" name="Rectangle 123"/>
          <p:cNvSpPr/>
          <p:nvPr/>
        </p:nvSpPr>
        <p:spPr>
          <a:xfrm>
            <a:off x="2984271" y="429425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5" name="Rectangle 124"/>
          <p:cNvSpPr/>
          <p:nvPr/>
        </p:nvSpPr>
        <p:spPr>
          <a:xfrm>
            <a:off x="2984271" y="368072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26" name="Rectangle 125"/>
          <p:cNvSpPr/>
          <p:nvPr/>
        </p:nvSpPr>
        <p:spPr>
          <a:xfrm>
            <a:off x="2927117" y="334115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7" name="Rectangle 126"/>
          <p:cNvSpPr/>
          <p:nvPr/>
        </p:nvSpPr>
        <p:spPr>
          <a:xfrm>
            <a:off x="3594694" y="4744860"/>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8" name="Rectangle 127"/>
          <p:cNvSpPr/>
          <p:nvPr/>
        </p:nvSpPr>
        <p:spPr>
          <a:xfrm>
            <a:off x="3594694" y="4970354"/>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9" name="Rectangle 128"/>
          <p:cNvSpPr/>
          <p:nvPr/>
        </p:nvSpPr>
        <p:spPr>
          <a:xfrm>
            <a:off x="3594694" y="5612820"/>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Rectangle 129"/>
          <p:cNvSpPr/>
          <p:nvPr/>
        </p:nvSpPr>
        <p:spPr>
          <a:xfrm>
            <a:off x="3594694" y="4999290"/>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31" name="Rectangle 130"/>
          <p:cNvSpPr/>
          <p:nvPr/>
        </p:nvSpPr>
        <p:spPr>
          <a:xfrm>
            <a:off x="3537540" y="4659717"/>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2" name="Rectangle 131"/>
          <p:cNvSpPr/>
          <p:nvPr/>
        </p:nvSpPr>
        <p:spPr>
          <a:xfrm>
            <a:off x="4532418" y="4786171"/>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3" name="Rectangle 132"/>
          <p:cNvSpPr/>
          <p:nvPr/>
        </p:nvSpPr>
        <p:spPr>
          <a:xfrm>
            <a:off x="4532418" y="501166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Rectangle 133"/>
          <p:cNvSpPr/>
          <p:nvPr/>
        </p:nvSpPr>
        <p:spPr>
          <a:xfrm>
            <a:off x="4532418" y="5654131"/>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Rectangle 134"/>
          <p:cNvSpPr/>
          <p:nvPr/>
        </p:nvSpPr>
        <p:spPr>
          <a:xfrm>
            <a:off x="4532418" y="5040601"/>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36" name="Rectangle 135"/>
          <p:cNvSpPr/>
          <p:nvPr/>
        </p:nvSpPr>
        <p:spPr>
          <a:xfrm>
            <a:off x="4475264" y="4701028"/>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7" name="Rectangle 136"/>
          <p:cNvSpPr/>
          <p:nvPr/>
        </p:nvSpPr>
        <p:spPr>
          <a:xfrm>
            <a:off x="5235044" y="349317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8" name="Rectangle 137"/>
          <p:cNvSpPr/>
          <p:nvPr/>
        </p:nvSpPr>
        <p:spPr>
          <a:xfrm>
            <a:off x="5235044" y="371866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9" name="Rectangle 138"/>
          <p:cNvSpPr/>
          <p:nvPr/>
        </p:nvSpPr>
        <p:spPr>
          <a:xfrm>
            <a:off x="5235044" y="436113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0" name="Rectangle 139"/>
          <p:cNvSpPr/>
          <p:nvPr/>
        </p:nvSpPr>
        <p:spPr>
          <a:xfrm>
            <a:off x="5235044" y="374760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41" name="Rectangle 140"/>
          <p:cNvSpPr/>
          <p:nvPr/>
        </p:nvSpPr>
        <p:spPr>
          <a:xfrm>
            <a:off x="5177890" y="340803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2" name="Rectangle 141"/>
          <p:cNvSpPr/>
          <p:nvPr/>
        </p:nvSpPr>
        <p:spPr>
          <a:xfrm>
            <a:off x="5909899" y="497618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3" name="Rectangle 142"/>
          <p:cNvSpPr/>
          <p:nvPr/>
        </p:nvSpPr>
        <p:spPr>
          <a:xfrm>
            <a:off x="5909899" y="5201679"/>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4" name="Rectangle 143"/>
          <p:cNvSpPr/>
          <p:nvPr/>
        </p:nvSpPr>
        <p:spPr>
          <a:xfrm>
            <a:off x="5909899" y="5844145"/>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5" name="Rectangle 144"/>
          <p:cNvSpPr/>
          <p:nvPr/>
        </p:nvSpPr>
        <p:spPr>
          <a:xfrm>
            <a:off x="5909899" y="5230615"/>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46" name="Rectangle 145"/>
          <p:cNvSpPr/>
          <p:nvPr/>
        </p:nvSpPr>
        <p:spPr>
          <a:xfrm>
            <a:off x="5852745" y="4891042"/>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7" name="Rectangle 146"/>
          <p:cNvSpPr/>
          <p:nvPr/>
        </p:nvSpPr>
        <p:spPr>
          <a:xfrm>
            <a:off x="6996052" y="3570638"/>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8" name="Rectangle 147"/>
          <p:cNvSpPr/>
          <p:nvPr/>
        </p:nvSpPr>
        <p:spPr>
          <a:xfrm>
            <a:off x="6996052" y="3796132"/>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9" name="Rectangle 148"/>
          <p:cNvSpPr/>
          <p:nvPr/>
        </p:nvSpPr>
        <p:spPr>
          <a:xfrm>
            <a:off x="6996052" y="4438598"/>
            <a:ext cx="301525" cy="1461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0" name="Rectangle 149"/>
          <p:cNvSpPr/>
          <p:nvPr/>
        </p:nvSpPr>
        <p:spPr>
          <a:xfrm>
            <a:off x="6996052" y="3825068"/>
            <a:ext cx="301525" cy="71403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50000"/>
              </a:lnSpc>
            </a:pPr>
            <a:r>
              <a:rPr lang="en-US" dirty="0">
                <a:solidFill>
                  <a:srgbClr val="000000"/>
                </a:solidFill>
              </a:rPr>
              <a:t>.</a:t>
            </a:r>
          </a:p>
          <a:p>
            <a:pPr algn="ctr">
              <a:lnSpc>
                <a:spcPct val="50000"/>
              </a:lnSpc>
            </a:pPr>
            <a:r>
              <a:rPr lang="en-US" dirty="0">
                <a:solidFill>
                  <a:srgbClr val="000000"/>
                </a:solidFill>
              </a:rPr>
              <a:t>.</a:t>
            </a:r>
          </a:p>
          <a:p>
            <a:pPr algn="ctr">
              <a:lnSpc>
                <a:spcPct val="50000"/>
              </a:lnSpc>
            </a:pPr>
            <a:r>
              <a:rPr lang="en-US" dirty="0">
                <a:solidFill>
                  <a:srgbClr val="000000"/>
                </a:solidFill>
              </a:rPr>
              <a:t>.</a:t>
            </a:r>
          </a:p>
        </p:txBody>
      </p:sp>
      <p:sp>
        <p:nvSpPr>
          <p:cNvPr id="151" name="Rectangle 150"/>
          <p:cNvSpPr/>
          <p:nvPr/>
        </p:nvSpPr>
        <p:spPr>
          <a:xfrm>
            <a:off x="6938898" y="3485495"/>
            <a:ext cx="413503" cy="1190649"/>
          </a:xfrm>
          <a:prstGeom prst="rect">
            <a:avLst/>
          </a:prstGeom>
          <a:no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52" name="Straight Connector 151"/>
          <p:cNvCxnSpPr>
            <a:stCxn id="122" idx="1"/>
            <a:endCxn id="69" idx="3"/>
          </p:cNvCxnSpPr>
          <p:nvPr/>
        </p:nvCxnSpPr>
        <p:spPr>
          <a:xfrm flipH="1">
            <a:off x="2110609" y="3499386"/>
            <a:ext cx="873662" cy="7456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55" name="Straight Connector 154"/>
          <p:cNvCxnSpPr>
            <a:stCxn id="122" idx="1"/>
            <a:endCxn id="70" idx="3"/>
          </p:cNvCxnSpPr>
          <p:nvPr/>
        </p:nvCxnSpPr>
        <p:spPr>
          <a:xfrm flipH="1">
            <a:off x="2110609" y="3499386"/>
            <a:ext cx="873662" cy="300054"/>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59" name="Straight Connector 158"/>
          <p:cNvCxnSpPr>
            <a:stCxn id="124" idx="1"/>
            <a:endCxn id="70" idx="3"/>
          </p:cNvCxnSpPr>
          <p:nvPr/>
        </p:nvCxnSpPr>
        <p:spPr>
          <a:xfrm flipH="1" flipV="1">
            <a:off x="2110609" y="3799440"/>
            <a:ext cx="873662" cy="56790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2" name="Straight Connector 161"/>
          <p:cNvCxnSpPr>
            <a:stCxn id="123" idx="1"/>
            <a:endCxn id="72" idx="3"/>
          </p:cNvCxnSpPr>
          <p:nvPr/>
        </p:nvCxnSpPr>
        <p:spPr>
          <a:xfrm flipH="1">
            <a:off x="2110609" y="3724880"/>
            <a:ext cx="873662" cy="71702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5" name="Straight Connector 164"/>
          <p:cNvCxnSpPr>
            <a:stCxn id="124" idx="1"/>
            <a:endCxn id="72" idx="3"/>
          </p:cNvCxnSpPr>
          <p:nvPr/>
        </p:nvCxnSpPr>
        <p:spPr>
          <a:xfrm flipH="1">
            <a:off x="2110609" y="4367346"/>
            <a:ext cx="873662" cy="7456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68" name="Straight Connector 167"/>
          <p:cNvCxnSpPr>
            <a:stCxn id="122" idx="1"/>
            <a:endCxn id="72" idx="3"/>
          </p:cNvCxnSpPr>
          <p:nvPr/>
        </p:nvCxnSpPr>
        <p:spPr>
          <a:xfrm flipH="1">
            <a:off x="2110609" y="3499386"/>
            <a:ext cx="873662" cy="94252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171" name="Straight Connector 170"/>
          <p:cNvCxnSpPr>
            <a:stCxn id="117" idx="1"/>
            <a:endCxn id="69" idx="3"/>
          </p:cNvCxnSpPr>
          <p:nvPr/>
        </p:nvCxnSpPr>
        <p:spPr>
          <a:xfrm flipH="1" flipV="1">
            <a:off x="2110609" y="3573946"/>
            <a:ext cx="417379" cy="1422358"/>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74" name="Straight Connector 173"/>
          <p:cNvCxnSpPr>
            <a:stCxn id="118" idx="1"/>
            <a:endCxn id="72" idx="3"/>
          </p:cNvCxnSpPr>
          <p:nvPr/>
        </p:nvCxnSpPr>
        <p:spPr>
          <a:xfrm flipH="1" flipV="1">
            <a:off x="2110609" y="4441906"/>
            <a:ext cx="417379" cy="779892"/>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77" name="Straight Connector 176"/>
          <p:cNvCxnSpPr>
            <a:stCxn id="127" idx="1"/>
            <a:endCxn id="119" idx="3"/>
          </p:cNvCxnSpPr>
          <p:nvPr/>
        </p:nvCxnSpPr>
        <p:spPr>
          <a:xfrm flipH="1">
            <a:off x="2829513" y="4817951"/>
            <a:ext cx="765181" cy="10463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0" name="Straight Connector 179"/>
          <p:cNvCxnSpPr>
            <a:stCxn id="127" idx="1"/>
            <a:endCxn id="117" idx="3"/>
          </p:cNvCxnSpPr>
          <p:nvPr/>
        </p:nvCxnSpPr>
        <p:spPr>
          <a:xfrm flipH="1">
            <a:off x="2829513" y="4817951"/>
            <a:ext cx="765181" cy="17835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3" name="Straight Connector 182"/>
          <p:cNvCxnSpPr>
            <a:stCxn id="128" idx="1"/>
            <a:endCxn id="118" idx="3"/>
          </p:cNvCxnSpPr>
          <p:nvPr/>
        </p:nvCxnSpPr>
        <p:spPr>
          <a:xfrm flipH="1">
            <a:off x="2829513" y="5043445"/>
            <a:ext cx="765181" cy="17835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6" name="Straight Connector 185"/>
          <p:cNvCxnSpPr>
            <a:stCxn id="129" idx="1"/>
          </p:cNvCxnSpPr>
          <p:nvPr/>
        </p:nvCxnSpPr>
        <p:spPr>
          <a:xfrm flipH="1">
            <a:off x="2829513" y="5685911"/>
            <a:ext cx="765181" cy="205766"/>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89" name="Straight Connector 188"/>
          <p:cNvCxnSpPr>
            <a:stCxn id="129" idx="1"/>
            <a:endCxn id="118" idx="3"/>
          </p:cNvCxnSpPr>
          <p:nvPr/>
        </p:nvCxnSpPr>
        <p:spPr>
          <a:xfrm flipH="1" flipV="1">
            <a:off x="2829513" y="5221798"/>
            <a:ext cx="765181" cy="4641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192" name="Straight Connector 191"/>
          <p:cNvCxnSpPr>
            <a:stCxn id="122" idx="3"/>
            <a:endCxn id="127" idx="1"/>
          </p:cNvCxnSpPr>
          <p:nvPr/>
        </p:nvCxnSpPr>
        <p:spPr>
          <a:xfrm>
            <a:off x="3285796" y="3499386"/>
            <a:ext cx="308898" cy="1318565"/>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195" name="Straight Connector 194"/>
          <p:cNvCxnSpPr>
            <a:endCxn id="124" idx="3"/>
          </p:cNvCxnSpPr>
          <p:nvPr/>
        </p:nvCxnSpPr>
        <p:spPr>
          <a:xfrm flipH="1" flipV="1">
            <a:off x="3285796" y="4367346"/>
            <a:ext cx="308898" cy="644320"/>
          </a:xfrm>
          <a:prstGeom prst="line">
            <a:avLst/>
          </a:prstGeom>
          <a:ln w="15875"/>
        </p:spPr>
        <p:style>
          <a:lnRef idx="2">
            <a:schemeClr val="dk1"/>
          </a:lnRef>
          <a:fillRef idx="0">
            <a:schemeClr val="dk1"/>
          </a:fillRef>
          <a:effectRef idx="1">
            <a:schemeClr val="dk1"/>
          </a:effectRef>
          <a:fontRef idx="minor">
            <a:schemeClr val="tx1"/>
          </a:fontRef>
        </p:style>
      </p:cxnSp>
      <p:cxnSp>
        <p:nvCxnSpPr>
          <p:cNvPr id="199" name="Straight Connector 198"/>
          <p:cNvCxnSpPr>
            <a:stCxn id="132" idx="1"/>
          </p:cNvCxnSpPr>
          <p:nvPr/>
        </p:nvCxnSpPr>
        <p:spPr>
          <a:xfrm flipH="1" flipV="1">
            <a:off x="3285796" y="3726349"/>
            <a:ext cx="1246622" cy="1132913"/>
          </a:xfrm>
          <a:prstGeom prst="line">
            <a:avLst/>
          </a:prstGeom>
          <a:ln w="15875">
            <a:tailEnd type="arrow"/>
          </a:ln>
        </p:spPr>
        <p:style>
          <a:lnRef idx="2">
            <a:schemeClr val="dk1"/>
          </a:lnRef>
          <a:fillRef idx="0">
            <a:schemeClr val="dk1"/>
          </a:fillRef>
          <a:effectRef idx="1">
            <a:schemeClr val="dk1"/>
          </a:effectRef>
          <a:fontRef idx="minor">
            <a:schemeClr val="tx1"/>
          </a:fontRef>
        </p:style>
      </p:cxnSp>
      <p:cxnSp>
        <p:nvCxnSpPr>
          <p:cNvPr id="202" name="Straight Connector 201"/>
          <p:cNvCxnSpPr>
            <a:stCxn id="133" idx="1"/>
            <a:endCxn id="124" idx="3"/>
          </p:cNvCxnSpPr>
          <p:nvPr/>
        </p:nvCxnSpPr>
        <p:spPr>
          <a:xfrm flipH="1" flipV="1">
            <a:off x="3285796" y="4367346"/>
            <a:ext cx="1246622" cy="717410"/>
          </a:xfrm>
          <a:prstGeom prst="line">
            <a:avLst/>
          </a:prstGeom>
          <a:ln w="15875"/>
        </p:spPr>
        <p:style>
          <a:lnRef idx="2">
            <a:schemeClr val="dk1"/>
          </a:lnRef>
          <a:fillRef idx="0">
            <a:schemeClr val="dk1"/>
          </a:fillRef>
          <a:effectRef idx="1">
            <a:schemeClr val="dk1"/>
          </a:effectRef>
          <a:fontRef idx="minor">
            <a:schemeClr val="tx1"/>
          </a:fontRef>
        </p:style>
      </p:cxnSp>
      <p:cxnSp>
        <p:nvCxnSpPr>
          <p:cNvPr id="206" name="Straight Connector 205"/>
          <p:cNvCxnSpPr>
            <a:stCxn id="134" idx="1"/>
            <a:endCxn id="122" idx="3"/>
          </p:cNvCxnSpPr>
          <p:nvPr/>
        </p:nvCxnSpPr>
        <p:spPr>
          <a:xfrm flipH="1" flipV="1">
            <a:off x="3285796" y="3499386"/>
            <a:ext cx="1246622" cy="2227836"/>
          </a:xfrm>
          <a:prstGeom prst="line">
            <a:avLst/>
          </a:prstGeom>
          <a:ln w="15875">
            <a:tailEnd type="arrow"/>
          </a:ln>
        </p:spPr>
        <p:style>
          <a:lnRef idx="2">
            <a:schemeClr val="dk1"/>
          </a:lnRef>
          <a:fillRef idx="0">
            <a:schemeClr val="dk1"/>
          </a:fillRef>
          <a:effectRef idx="1">
            <a:schemeClr val="dk1"/>
          </a:effectRef>
          <a:fontRef idx="minor">
            <a:schemeClr val="tx1"/>
          </a:fontRef>
        </p:style>
      </p:cxnSp>
      <p:cxnSp>
        <p:nvCxnSpPr>
          <p:cNvPr id="209" name="Straight Connector 208"/>
          <p:cNvCxnSpPr>
            <a:stCxn id="133" idx="1"/>
            <a:endCxn id="129" idx="3"/>
          </p:cNvCxnSpPr>
          <p:nvPr/>
        </p:nvCxnSpPr>
        <p:spPr>
          <a:xfrm flipH="1">
            <a:off x="3896219" y="5084756"/>
            <a:ext cx="636199" cy="601155"/>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3" name="Straight Connector 212"/>
          <p:cNvCxnSpPr>
            <a:stCxn id="134" idx="1"/>
            <a:endCxn id="128" idx="3"/>
          </p:cNvCxnSpPr>
          <p:nvPr/>
        </p:nvCxnSpPr>
        <p:spPr>
          <a:xfrm flipH="1" flipV="1">
            <a:off x="3896219" y="5043445"/>
            <a:ext cx="636199" cy="683777"/>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6" name="Straight Connector 215"/>
          <p:cNvCxnSpPr>
            <a:stCxn id="132" idx="1"/>
            <a:endCxn id="127" idx="3"/>
          </p:cNvCxnSpPr>
          <p:nvPr/>
        </p:nvCxnSpPr>
        <p:spPr>
          <a:xfrm flipH="1" flipV="1">
            <a:off x="3896219" y="4817951"/>
            <a:ext cx="636199" cy="4131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19" name="Straight Connector 218"/>
          <p:cNvCxnSpPr>
            <a:stCxn id="133" idx="1"/>
            <a:endCxn id="127" idx="3"/>
          </p:cNvCxnSpPr>
          <p:nvPr/>
        </p:nvCxnSpPr>
        <p:spPr>
          <a:xfrm flipH="1" flipV="1">
            <a:off x="3896219" y="4817951"/>
            <a:ext cx="636199" cy="266805"/>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2" name="Straight Connector 221"/>
          <p:cNvCxnSpPr>
            <a:stCxn id="142" idx="1"/>
            <a:endCxn id="132" idx="3"/>
          </p:cNvCxnSpPr>
          <p:nvPr/>
        </p:nvCxnSpPr>
        <p:spPr>
          <a:xfrm flipH="1" flipV="1">
            <a:off x="4833943" y="4859262"/>
            <a:ext cx="1075956" cy="190014"/>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5" name="Straight Connector 224"/>
          <p:cNvCxnSpPr>
            <a:stCxn id="142" idx="1"/>
            <a:endCxn id="133" idx="3"/>
          </p:cNvCxnSpPr>
          <p:nvPr/>
        </p:nvCxnSpPr>
        <p:spPr>
          <a:xfrm flipH="1">
            <a:off x="4833943" y="5049276"/>
            <a:ext cx="1075956" cy="3548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28" name="Straight Connector 227"/>
          <p:cNvCxnSpPr>
            <a:stCxn id="139" idx="1"/>
            <a:endCxn id="132" idx="3"/>
          </p:cNvCxnSpPr>
          <p:nvPr/>
        </p:nvCxnSpPr>
        <p:spPr>
          <a:xfrm flipH="1">
            <a:off x="4833943" y="4434226"/>
            <a:ext cx="401101" cy="425036"/>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31" name="Straight Connector 230"/>
          <p:cNvCxnSpPr>
            <a:stCxn id="137" idx="1"/>
            <a:endCxn id="132" idx="3"/>
          </p:cNvCxnSpPr>
          <p:nvPr/>
        </p:nvCxnSpPr>
        <p:spPr>
          <a:xfrm flipH="1">
            <a:off x="4833943" y="3566266"/>
            <a:ext cx="401101" cy="129299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235" name="Straight Connector 234"/>
          <p:cNvCxnSpPr>
            <a:stCxn id="138" idx="1"/>
            <a:endCxn id="133" idx="3"/>
          </p:cNvCxnSpPr>
          <p:nvPr/>
        </p:nvCxnSpPr>
        <p:spPr>
          <a:xfrm flipH="1">
            <a:off x="4833943" y="3791760"/>
            <a:ext cx="401101" cy="129299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238" name="Straight Connector 237"/>
          <p:cNvCxnSpPr>
            <a:stCxn id="143" idx="1"/>
            <a:endCxn id="134" idx="3"/>
          </p:cNvCxnSpPr>
          <p:nvPr/>
        </p:nvCxnSpPr>
        <p:spPr>
          <a:xfrm flipH="1">
            <a:off x="4833943" y="5274770"/>
            <a:ext cx="1075956" cy="452452"/>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1" name="Straight Connector 240"/>
          <p:cNvCxnSpPr>
            <a:stCxn id="144" idx="1"/>
            <a:endCxn id="133" idx="3"/>
          </p:cNvCxnSpPr>
          <p:nvPr/>
        </p:nvCxnSpPr>
        <p:spPr>
          <a:xfrm flipH="1" flipV="1">
            <a:off x="4833943" y="5084756"/>
            <a:ext cx="1075956" cy="83248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4" name="Straight Connector 243"/>
          <p:cNvCxnSpPr>
            <a:stCxn id="142" idx="1"/>
          </p:cNvCxnSpPr>
          <p:nvPr/>
        </p:nvCxnSpPr>
        <p:spPr>
          <a:xfrm flipH="1">
            <a:off x="4833943" y="5049276"/>
            <a:ext cx="1075956" cy="705359"/>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47" name="Straight Connector 246"/>
          <p:cNvCxnSpPr>
            <a:stCxn id="142" idx="1"/>
          </p:cNvCxnSpPr>
          <p:nvPr/>
        </p:nvCxnSpPr>
        <p:spPr>
          <a:xfrm flipH="1" flipV="1">
            <a:off x="5536569" y="4441906"/>
            <a:ext cx="373330" cy="60737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0" name="Straight Connector 249"/>
          <p:cNvCxnSpPr>
            <a:endCxn id="139" idx="3"/>
          </p:cNvCxnSpPr>
          <p:nvPr/>
        </p:nvCxnSpPr>
        <p:spPr>
          <a:xfrm flipH="1" flipV="1">
            <a:off x="5536569" y="4434226"/>
            <a:ext cx="373331" cy="1503130"/>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3" name="Straight Connector 252"/>
          <p:cNvCxnSpPr>
            <a:stCxn id="149" idx="1"/>
            <a:endCxn id="142" idx="3"/>
          </p:cNvCxnSpPr>
          <p:nvPr/>
        </p:nvCxnSpPr>
        <p:spPr>
          <a:xfrm flipH="1">
            <a:off x="6211424" y="4511689"/>
            <a:ext cx="784628" cy="537587"/>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59" name="Straight Connector 258"/>
          <p:cNvCxnSpPr>
            <a:stCxn id="148" idx="1"/>
            <a:endCxn id="138" idx="3"/>
          </p:cNvCxnSpPr>
          <p:nvPr/>
        </p:nvCxnSpPr>
        <p:spPr>
          <a:xfrm flipH="1" flipV="1">
            <a:off x="5536569" y="3791760"/>
            <a:ext cx="1459483" cy="7746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2" name="Straight Connector 261"/>
          <p:cNvCxnSpPr>
            <a:stCxn id="147" idx="1"/>
            <a:endCxn id="138" idx="3"/>
          </p:cNvCxnSpPr>
          <p:nvPr/>
        </p:nvCxnSpPr>
        <p:spPr>
          <a:xfrm flipH="1">
            <a:off x="5536569" y="3643729"/>
            <a:ext cx="1459483" cy="14803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5" name="Straight Connector 264"/>
          <p:cNvCxnSpPr>
            <a:stCxn id="149" idx="1"/>
            <a:endCxn id="137" idx="3"/>
          </p:cNvCxnSpPr>
          <p:nvPr/>
        </p:nvCxnSpPr>
        <p:spPr>
          <a:xfrm flipH="1" flipV="1">
            <a:off x="5536569" y="3566266"/>
            <a:ext cx="1459483" cy="94542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68" name="Straight Connector 267"/>
          <p:cNvCxnSpPr>
            <a:stCxn id="148" idx="1"/>
            <a:endCxn id="139" idx="3"/>
          </p:cNvCxnSpPr>
          <p:nvPr/>
        </p:nvCxnSpPr>
        <p:spPr>
          <a:xfrm flipH="1">
            <a:off x="5536569" y="3869223"/>
            <a:ext cx="1459483" cy="56500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2" name="Straight Connector 271"/>
          <p:cNvCxnSpPr>
            <a:stCxn id="148" idx="1"/>
            <a:endCxn id="144" idx="3"/>
          </p:cNvCxnSpPr>
          <p:nvPr/>
        </p:nvCxnSpPr>
        <p:spPr>
          <a:xfrm flipH="1">
            <a:off x="6211424" y="3869223"/>
            <a:ext cx="784628" cy="2048013"/>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5" name="Straight Connector 274"/>
          <p:cNvCxnSpPr>
            <a:stCxn id="149" idx="1"/>
            <a:endCxn id="143" idx="3"/>
          </p:cNvCxnSpPr>
          <p:nvPr/>
        </p:nvCxnSpPr>
        <p:spPr>
          <a:xfrm flipH="1">
            <a:off x="6211424" y="4511689"/>
            <a:ext cx="784628" cy="763081"/>
          </a:xfrm>
          <a:prstGeom prst="line">
            <a:avLst/>
          </a:prstGeom>
          <a:ln w="15875">
            <a:headEnd type="arrow"/>
          </a:ln>
        </p:spPr>
        <p:style>
          <a:lnRef idx="2">
            <a:schemeClr val="dk1"/>
          </a:lnRef>
          <a:fillRef idx="0">
            <a:schemeClr val="dk1"/>
          </a:fillRef>
          <a:effectRef idx="1">
            <a:schemeClr val="dk1"/>
          </a:effectRef>
          <a:fontRef idx="minor">
            <a:schemeClr val="tx1"/>
          </a:fontRef>
        </p:style>
      </p:cxnSp>
      <p:cxnSp>
        <p:nvCxnSpPr>
          <p:cNvPr id="278" name="Straight Connector 277"/>
          <p:cNvCxnSpPr>
            <a:stCxn id="149" idx="1"/>
            <a:endCxn id="139" idx="3"/>
          </p:cNvCxnSpPr>
          <p:nvPr/>
        </p:nvCxnSpPr>
        <p:spPr>
          <a:xfrm flipH="1" flipV="1">
            <a:off x="5536569" y="4434226"/>
            <a:ext cx="1459483" cy="77463"/>
          </a:xfrm>
          <a:prstGeom prst="line">
            <a:avLst/>
          </a:prstGeom>
          <a:ln w="15875">
            <a:headEnd type="arrow"/>
          </a:ln>
        </p:spPr>
        <p:style>
          <a:lnRef idx="2">
            <a:schemeClr val="dk1"/>
          </a:lnRef>
          <a:fillRef idx="0">
            <a:schemeClr val="dk1"/>
          </a:fillRef>
          <a:effectRef idx="1">
            <a:schemeClr val="dk1"/>
          </a:effectRef>
          <a:fontRef idx="minor">
            <a:schemeClr val="tx1"/>
          </a:fontRef>
        </p:style>
      </p:cxnSp>
      <p:pic>
        <p:nvPicPr>
          <p:cNvPr id="282" name="Picture 56" descr="black-server-icon.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6248" y="2282453"/>
            <a:ext cx="385698" cy="38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Picture 285" descr="laptop_25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0676" y="1907830"/>
            <a:ext cx="374623" cy="374623"/>
          </a:xfrm>
          <a:prstGeom prst="rect">
            <a:avLst/>
          </a:prstGeom>
        </p:spPr>
      </p:pic>
      <p:sp>
        <p:nvSpPr>
          <p:cNvPr id="294" name="TextBox 293"/>
          <p:cNvSpPr txBox="1"/>
          <p:nvPr/>
        </p:nvSpPr>
        <p:spPr>
          <a:xfrm>
            <a:off x="6377833" y="2610394"/>
            <a:ext cx="267158" cy="307777"/>
          </a:xfrm>
          <a:prstGeom prst="rect">
            <a:avLst/>
          </a:prstGeom>
          <a:noFill/>
        </p:spPr>
        <p:txBody>
          <a:bodyPr wrap="none" rtlCol="0">
            <a:spAutoFit/>
          </a:bodyPr>
          <a:lstStyle/>
          <a:p>
            <a:r>
              <a:rPr lang="en-US" sz="1400" dirty="0"/>
              <a:t>S</a:t>
            </a:r>
          </a:p>
        </p:txBody>
      </p:sp>
      <p:cxnSp>
        <p:nvCxnSpPr>
          <p:cNvPr id="295" name="Straight Arrow Connector 294"/>
          <p:cNvCxnSpPr/>
          <p:nvPr/>
        </p:nvCxnSpPr>
        <p:spPr>
          <a:xfrm flipV="1">
            <a:off x="621909" y="3729252"/>
            <a:ext cx="0" cy="4018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6" name="Straight Arrow Connector 295"/>
          <p:cNvCxnSpPr/>
          <p:nvPr/>
        </p:nvCxnSpPr>
        <p:spPr>
          <a:xfrm>
            <a:off x="621909" y="4131091"/>
            <a:ext cx="44275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7" name="Cube 296"/>
          <p:cNvSpPr/>
          <p:nvPr/>
        </p:nvSpPr>
        <p:spPr>
          <a:xfrm>
            <a:off x="621909" y="3797255"/>
            <a:ext cx="351382" cy="330342"/>
          </a:xfrm>
          <a:prstGeom prst="cube">
            <a:avLst/>
          </a:prstGeom>
          <a:solidFill>
            <a:schemeClr val="bg1">
              <a:lumMod val="50000"/>
            </a:schemeClr>
          </a:solidFill>
          <a:ln>
            <a:solidFill>
              <a:srgbClr val="000000"/>
            </a:solidFill>
          </a:ln>
        </p:spPr>
        <p:style>
          <a:lnRef idx="1">
            <a:schemeClr val="accent5"/>
          </a:lnRef>
          <a:fillRef idx="2">
            <a:schemeClr val="accent5"/>
          </a:fillRef>
          <a:effectRef idx="1">
            <a:schemeClr val="accent5"/>
          </a:effectRef>
          <a:fontRef idx="minor">
            <a:schemeClr val="dk1"/>
          </a:fontRef>
        </p:style>
        <p:txBody>
          <a:bodyPr lIns="82295" tIns="41148" rIns="82295" bIns="41148" anchor="ctr"/>
          <a:lstStyle/>
          <a:p>
            <a:pPr algn="ctr">
              <a:defRPr/>
            </a:pPr>
            <a:endParaRPr lang="en-US"/>
          </a:p>
        </p:txBody>
      </p:sp>
      <p:sp>
        <p:nvSpPr>
          <p:cNvPr id="301" name="Oval 300"/>
          <p:cNvSpPr/>
          <p:nvPr/>
        </p:nvSpPr>
        <p:spPr>
          <a:xfrm>
            <a:off x="461611" y="3635499"/>
            <a:ext cx="685286" cy="658756"/>
          </a:xfrm>
          <a:prstGeom prst="ellipse">
            <a:avLst/>
          </a:prstGeom>
          <a:solidFill>
            <a:schemeClr val="bg2">
              <a:lumMod val="75000"/>
              <a:alpha val="36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6" name="Straight Connector 305"/>
          <p:cNvCxnSpPr>
            <a:stCxn id="69" idx="1"/>
            <a:endCxn id="301" idx="6"/>
          </p:cNvCxnSpPr>
          <p:nvPr/>
        </p:nvCxnSpPr>
        <p:spPr>
          <a:xfrm flipH="1">
            <a:off x="1146897" y="3573946"/>
            <a:ext cx="662187" cy="390931"/>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09" name="Straight Connector 308"/>
          <p:cNvCxnSpPr>
            <a:stCxn id="70" idx="1"/>
            <a:endCxn id="301" idx="6"/>
          </p:cNvCxnSpPr>
          <p:nvPr/>
        </p:nvCxnSpPr>
        <p:spPr>
          <a:xfrm flipH="1">
            <a:off x="1146897" y="3799440"/>
            <a:ext cx="662187" cy="165437"/>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13" name="Straight Connector 312"/>
          <p:cNvCxnSpPr>
            <a:stCxn id="72" idx="1"/>
            <a:endCxn id="301" idx="6"/>
          </p:cNvCxnSpPr>
          <p:nvPr/>
        </p:nvCxnSpPr>
        <p:spPr>
          <a:xfrm flipH="1" flipV="1">
            <a:off x="1146897" y="3964877"/>
            <a:ext cx="662187" cy="477029"/>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sp>
        <p:nvSpPr>
          <p:cNvPr id="326" name="Diamond 325"/>
          <p:cNvSpPr/>
          <p:nvPr/>
        </p:nvSpPr>
        <p:spPr>
          <a:xfrm>
            <a:off x="8068101" y="3864851"/>
            <a:ext cx="539092" cy="569375"/>
          </a:xfrm>
          <a:prstGeom prst="diamon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a:t>
            </a:r>
          </a:p>
        </p:txBody>
      </p:sp>
      <p:cxnSp>
        <p:nvCxnSpPr>
          <p:cNvPr id="327" name="Straight Connector 326"/>
          <p:cNvCxnSpPr>
            <a:stCxn id="326" idx="1"/>
            <a:endCxn id="147" idx="3"/>
          </p:cNvCxnSpPr>
          <p:nvPr/>
        </p:nvCxnSpPr>
        <p:spPr>
          <a:xfrm flipH="1" flipV="1">
            <a:off x="7297577" y="3643729"/>
            <a:ext cx="770524" cy="50581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0" name="Straight Connector 329"/>
          <p:cNvCxnSpPr>
            <a:stCxn id="326" idx="1"/>
            <a:endCxn id="148" idx="3"/>
          </p:cNvCxnSpPr>
          <p:nvPr/>
        </p:nvCxnSpPr>
        <p:spPr>
          <a:xfrm flipH="1" flipV="1">
            <a:off x="7297577" y="3869223"/>
            <a:ext cx="770524" cy="280316"/>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3" name="Straight Connector 332"/>
          <p:cNvCxnSpPr>
            <a:stCxn id="326" idx="1"/>
            <a:endCxn id="149" idx="3"/>
          </p:cNvCxnSpPr>
          <p:nvPr/>
        </p:nvCxnSpPr>
        <p:spPr>
          <a:xfrm flipH="1">
            <a:off x="7297577" y="4149539"/>
            <a:ext cx="770524" cy="362150"/>
          </a:xfrm>
          <a:prstGeom prst="line">
            <a:avLst/>
          </a:prstGeom>
          <a:ln w="15875">
            <a:headEnd type="arrow"/>
            <a:tailEnd type="none"/>
          </a:ln>
        </p:spPr>
        <p:style>
          <a:lnRef idx="2">
            <a:schemeClr val="dk1"/>
          </a:lnRef>
          <a:fillRef idx="0">
            <a:schemeClr val="dk1"/>
          </a:fillRef>
          <a:effectRef idx="1">
            <a:schemeClr val="dk1"/>
          </a:effectRef>
          <a:fontRef idx="minor">
            <a:schemeClr val="tx1"/>
          </a:fontRef>
        </p:style>
      </p:cxnSp>
      <p:cxnSp>
        <p:nvCxnSpPr>
          <p:cNvPr id="338" name="Straight Connector 337"/>
          <p:cNvCxnSpPr>
            <a:stCxn id="122" idx="3"/>
            <a:endCxn id="137" idx="1"/>
          </p:cNvCxnSpPr>
          <p:nvPr/>
        </p:nvCxnSpPr>
        <p:spPr>
          <a:xfrm>
            <a:off x="3285796" y="3499386"/>
            <a:ext cx="1949248" cy="66880"/>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341" name="Straight Connector 340"/>
          <p:cNvCxnSpPr>
            <a:endCxn id="139" idx="1"/>
          </p:cNvCxnSpPr>
          <p:nvPr/>
        </p:nvCxnSpPr>
        <p:spPr>
          <a:xfrm>
            <a:off x="3340620" y="3566266"/>
            <a:ext cx="1894424" cy="867960"/>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cxnSp>
        <p:nvCxnSpPr>
          <p:cNvPr id="345" name="Straight Connector 344"/>
          <p:cNvCxnSpPr>
            <a:stCxn id="124" idx="3"/>
          </p:cNvCxnSpPr>
          <p:nvPr/>
        </p:nvCxnSpPr>
        <p:spPr>
          <a:xfrm flipV="1">
            <a:off x="3285796" y="3799440"/>
            <a:ext cx="1949248" cy="567906"/>
          </a:xfrm>
          <a:prstGeom prst="line">
            <a:avLst/>
          </a:prstGeom>
          <a:ln w="15875">
            <a:headEnd type="none"/>
            <a:tailEnd type="arrow"/>
          </a:ln>
        </p:spPr>
        <p:style>
          <a:lnRef idx="2">
            <a:schemeClr val="dk1"/>
          </a:lnRef>
          <a:fillRef idx="0">
            <a:schemeClr val="dk1"/>
          </a:fillRef>
          <a:effectRef idx="1">
            <a:schemeClr val="dk1"/>
          </a:effectRef>
          <a:fontRef idx="minor">
            <a:schemeClr val="tx1"/>
          </a:fontRef>
        </p:style>
      </p:cxnSp>
      <p:sp>
        <p:nvSpPr>
          <p:cNvPr id="4" name="PB"/>
          <p:cNvSpPr/>
          <p:nvPr/>
        </p:nvSpPr>
        <p:spPr>
          <a:xfrm>
            <a:off x="0" y="6705600"/>
            <a:ext cx="5842000" cy="152400"/>
          </a:xfrm>
          <a:prstGeom prst="rect">
            <a:avLst/>
          </a:prstGeom>
          <a:gradFill flip="none" rotWithShape="1">
            <a:gsLst>
              <a:gs pos="0">
                <a:srgbClr val="7F0000"/>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5"/>
          <p:cNvSpPr>
            <a:spLocks noChangeArrowheads="1"/>
          </p:cNvSpPr>
          <p:nvPr/>
        </p:nvSpPr>
        <p:spPr bwMode="auto">
          <a:xfrm>
            <a:off x="0" y="5784668"/>
            <a:ext cx="9021337" cy="101194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b="1" dirty="0">
                <a:solidFill>
                  <a:schemeClr val="bg1"/>
                </a:solidFill>
              </a:rPr>
              <a:t>VERIFYING CHANGES BY SDN CONTROLLERS </a:t>
            </a:r>
            <a:r>
              <a:rPr lang="en-US" b="1" dirty="0">
                <a:solidFill>
                  <a:srgbClr val="00B050"/>
                </a:solidFill>
              </a:rPr>
              <a:t>BEFORE</a:t>
            </a:r>
            <a:r>
              <a:rPr lang="en-US" b="1" dirty="0"/>
              <a:t> </a:t>
            </a:r>
            <a:r>
              <a:rPr lang="en-US" b="1" dirty="0">
                <a:solidFill>
                  <a:schemeClr val="bg1"/>
                </a:solidFill>
              </a:rPr>
              <a:t>THEY  TAKE EFFECT</a:t>
            </a:r>
            <a:endParaRPr lang="en-US" dirty="0">
              <a:solidFill>
                <a:schemeClr val="bg1"/>
              </a:solidFill>
            </a:endParaRPr>
          </a:p>
        </p:txBody>
      </p:sp>
      <p:cxnSp>
        <p:nvCxnSpPr>
          <p:cNvPr id="6" name="Straight Connector 5"/>
          <p:cNvCxnSpPr/>
          <p:nvPr/>
        </p:nvCxnSpPr>
        <p:spPr>
          <a:xfrm>
            <a:off x="6938898" y="4404626"/>
            <a:ext cx="413503" cy="321425"/>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Straight Connector 8"/>
          <p:cNvCxnSpPr/>
          <p:nvPr/>
        </p:nvCxnSpPr>
        <p:spPr>
          <a:xfrm flipV="1">
            <a:off x="6938898" y="4434226"/>
            <a:ext cx="413503" cy="266803"/>
          </a:xfrm>
          <a:prstGeom prst="line">
            <a:avLst/>
          </a:prstGeom>
        </p:spPr>
        <p:style>
          <a:lnRef idx="2">
            <a:schemeClr val="accent3"/>
          </a:lnRef>
          <a:fillRef idx="0">
            <a:schemeClr val="accent3"/>
          </a:fillRef>
          <a:effectRef idx="1">
            <a:schemeClr val="accent3"/>
          </a:effectRef>
          <a:fontRef idx="minor">
            <a:schemeClr val="tx1"/>
          </a:fontRef>
        </p:style>
      </p:cxnSp>
    </p:spTree>
    <p:custDataLst>
      <p:tags r:id="rId1"/>
    </p:custDataLst>
    <p:extLst>
      <p:ext uri="{BB962C8B-B14F-4D97-AF65-F5344CB8AC3E}">
        <p14:creationId xmlns:p14="http://schemas.microsoft.com/office/powerpoint/2010/main" val="4146759797"/>
      </p:ext>
    </p:extLst>
  </p:cSld>
  <p:clrMapOvr>
    <a:masterClrMapping/>
  </p:clrMapOvr>
  <mc:AlternateContent xmlns:mc="http://schemas.openxmlformats.org/markup-compatibility/2006" xmlns:p14="http://schemas.microsoft.com/office/powerpoint/2010/main">
    <mc:Choice Requires="p14">
      <p:transition spd="slow" p14:dur="2000" advTm="11934"/>
    </mc:Choice>
    <mc:Fallback xmlns="">
      <p:transition spd="slow" advTm="11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additive="base">
                                        <p:cTn id="27" dur="500" fill="hold"/>
                                        <p:tgtEl>
                                          <p:spTgt spid="117"/>
                                        </p:tgtEl>
                                        <p:attrNameLst>
                                          <p:attrName>ppt_x</p:attrName>
                                        </p:attrNameLst>
                                      </p:cBhvr>
                                      <p:tavLst>
                                        <p:tav tm="0">
                                          <p:val>
                                            <p:strVal val="#ppt_x"/>
                                          </p:val>
                                        </p:tav>
                                        <p:tav tm="100000">
                                          <p:val>
                                            <p:strVal val="#ppt_x"/>
                                          </p:val>
                                        </p:tav>
                                      </p:tavLst>
                                    </p:anim>
                                    <p:anim calcmode="lin" valueType="num">
                                      <p:cBhvr additive="base">
                                        <p:cTn id="28" dur="500" fill="hold"/>
                                        <p:tgtEl>
                                          <p:spTgt spid="1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additive="base">
                                        <p:cTn id="31" dur="500" fill="hold"/>
                                        <p:tgtEl>
                                          <p:spTgt spid="118"/>
                                        </p:tgtEl>
                                        <p:attrNameLst>
                                          <p:attrName>ppt_x</p:attrName>
                                        </p:attrNameLst>
                                      </p:cBhvr>
                                      <p:tavLst>
                                        <p:tav tm="0">
                                          <p:val>
                                            <p:strVal val="#ppt_x"/>
                                          </p:val>
                                        </p:tav>
                                        <p:tav tm="100000">
                                          <p:val>
                                            <p:strVal val="#ppt_x"/>
                                          </p:val>
                                        </p:tav>
                                      </p:tavLst>
                                    </p:anim>
                                    <p:anim calcmode="lin" valueType="num">
                                      <p:cBhvr additive="base">
                                        <p:cTn id="32" dur="500" fill="hold"/>
                                        <p:tgtEl>
                                          <p:spTgt spid="1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cBhvr additive="base">
                                        <p:cTn id="35" dur="500" fill="hold"/>
                                        <p:tgtEl>
                                          <p:spTgt spid="119"/>
                                        </p:tgtEl>
                                        <p:attrNameLst>
                                          <p:attrName>ppt_x</p:attrName>
                                        </p:attrNameLst>
                                      </p:cBhvr>
                                      <p:tavLst>
                                        <p:tav tm="0">
                                          <p:val>
                                            <p:strVal val="#ppt_x"/>
                                          </p:val>
                                        </p:tav>
                                        <p:tav tm="100000">
                                          <p:val>
                                            <p:strVal val="#ppt_x"/>
                                          </p:val>
                                        </p:tav>
                                      </p:tavLst>
                                    </p:anim>
                                    <p:anim calcmode="lin" valueType="num">
                                      <p:cBhvr additive="base">
                                        <p:cTn id="36" dur="500" fill="hold"/>
                                        <p:tgtEl>
                                          <p:spTgt spid="1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0"/>
                                        </p:tgtEl>
                                        <p:attrNameLst>
                                          <p:attrName>style.visibility</p:attrName>
                                        </p:attrNameLst>
                                      </p:cBhvr>
                                      <p:to>
                                        <p:strVal val="visible"/>
                                      </p:to>
                                    </p:set>
                                    <p:anim calcmode="lin" valueType="num">
                                      <p:cBhvr additive="base">
                                        <p:cTn id="39" dur="500" fill="hold"/>
                                        <p:tgtEl>
                                          <p:spTgt spid="120"/>
                                        </p:tgtEl>
                                        <p:attrNameLst>
                                          <p:attrName>ppt_x</p:attrName>
                                        </p:attrNameLst>
                                      </p:cBhvr>
                                      <p:tavLst>
                                        <p:tav tm="0">
                                          <p:val>
                                            <p:strVal val="#ppt_x"/>
                                          </p:val>
                                        </p:tav>
                                        <p:tav tm="100000">
                                          <p:val>
                                            <p:strVal val="#ppt_x"/>
                                          </p:val>
                                        </p:tav>
                                      </p:tavLst>
                                    </p:anim>
                                    <p:anim calcmode="lin" valueType="num">
                                      <p:cBhvr additive="base">
                                        <p:cTn id="40" dur="500" fill="hold"/>
                                        <p:tgtEl>
                                          <p:spTgt spid="1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1"/>
                                        </p:tgtEl>
                                        <p:attrNameLst>
                                          <p:attrName>style.visibility</p:attrName>
                                        </p:attrNameLst>
                                      </p:cBhvr>
                                      <p:to>
                                        <p:strVal val="visible"/>
                                      </p:to>
                                    </p:set>
                                    <p:anim calcmode="lin" valueType="num">
                                      <p:cBhvr additive="base">
                                        <p:cTn id="43" dur="500" fill="hold"/>
                                        <p:tgtEl>
                                          <p:spTgt spid="121"/>
                                        </p:tgtEl>
                                        <p:attrNameLst>
                                          <p:attrName>ppt_x</p:attrName>
                                        </p:attrNameLst>
                                      </p:cBhvr>
                                      <p:tavLst>
                                        <p:tav tm="0">
                                          <p:val>
                                            <p:strVal val="#ppt_x"/>
                                          </p:val>
                                        </p:tav>
                                        <p:tav tm="100000">
                                          <p:val>
                                            <p:strVal val="#ppt_x"/>
                                          </p:val>
                                        </p:tav>
                                      </p:tavLst>
                                    </p:anim>
                                    <p:anim calcmode="lin" valueType="num">
                                      <p:cBhvr additive="base">
                                        <p:cTn id="44" dur="500" fill="hold"/>
                                        <p:tgtEl>
                                          <p:spTgt spid="1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 calcmode="lin" valueType="num">
                                      <p:cBhvr additive="base">
                                        <p:cTn id="47" dur="500" fill="hold"/>
                                        <p:tgtEl>
                                          <p:spTgt spid="122"/>
                                        </p:tgtEl>
                                        <p:attrNameLst>
                                          <p:attrName>ppt_x</p:attrName>
                                        </p:attrNameLst>
                                      </p:cBhvr>
                                      <p:tavLst>
                                        <p:tav tm="0">
                                          <p:val>
                                            <p:strVal val="#ppt_x"/>
                                          </p:val>
                                        </p:tav>
                                        <p:tav tm="100000">
                                          <p:val>
                                            <p:strVal val="#ppt_x"/>
                                          </p:val>
                                        </p:tav>
                                      </p:tavLst>
                                    </p:anim>
                                    <p:anim calcmode="lin" valueType="num">
                                      <p:cBhvr additive="base">
                                        <p:cTn id="48" dur="500" fill="hold"/>
                                        <p:tgtEl>
                                          <p:spTgt spid="1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3"/>
                                        </p:tgtEl>
                                        <p:attrNameLst>
                                          <p:attrName>style.visibility</p:attrName>
                                        </p:attrNameLst>
                                      </p:cBhvr>
                                      <p:to>
                                        <p:strVal val="visible"/>
                                      </p:to>
                                    </p:set>
                                    <p:anim calcmode="lin" valueType="num">
                                      <p:cBhvr additive="base">
                                        <p:cTn id="51" dur="500" fill="hold"/>
                                        <p:tgtEl>
                                          <p:spTgt spid="123"/>
                                        </p:tgtEl>
                                        <p:attrNameLst>
                                          <p:attrName>ppt_x</p:attrName>
                                        </p:attrNameLst>
                                      </p:cBhvr>
                                      <p:tavLst>
                                        <p:tav tm="0">
                                          <p:val>
                                            <p:strVal val="#ppt_x"/>
                                          </p:val>
                                        </p:tav>
                                        <p:tav tm="100000">
                                          <p:val>
                                            <p:strVal val="#ppt_x"/>
                                          </p:val>
                                        </p:tav>
                                      </p:tavLst>
                                    </p:anim>
                                    <p:anim calcmode="lin" valueType="num">
                                      <p:cBhvr additive="base">
                                        <p:cTn id="52" dur="500" fill="hold"/>
                                        <p:tgtEl>
                                          <p:spTgt spid="1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 calcmode="lin" valueType="num">
                                      <p:cBhvr additive="base">
                                        <p:cTn id="55" dur="500" fill="hold"/>
                                        <p:tgtEl>
                                          <p:spTgt spid="124"/>
                                        </p:tgtEl>
                                        <p:attrNameLst>
                                          <p:attrName>ppt_x</p:attrName>
                                        </p:attrNameLst>
                                      </p:cBhvr>
                                      <p:tavLst>
                                        <p:tav tm="0">
                                          <p:val>
                                            <p:strVal val="#ppt_x"/>
                                          </p:val>
                                        </p:tav>
                                        <p:tav tm="100000">
                                          <p:val>
                                            <p:strVal val="#ppt_x"/>
                                          </p:val>
                                        </p:tav>
                                      </p:tavLst>
                                    </p:anim>
                                    <p:anim calcmode="lin" valueType="num">
                                      <p:cBhvr additive="base">
                                        <p:cTn id="56" dur="500" fill="hold"/>
                                        <p:tgtEl>
                                          <p:spTgt spid="1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5"/>
                                        </p:tgtEl>
                                        <p:attrNameLst>
                                          <p:attrName>style.visibility</p:attrName>
                                        </p:attrNameLst>
                                      </p:cBhvr>
                                      <p:to>
                                        <p:strVal val="visible"/>
                                      </p:to>
                                    </p:set>
                                    <p:anim calcmode="lin" valueType="num">
                                      <p:cBhvr additive="base">
                                        <p:cTn id="59" dur="500" fill="hold"/>
                                        <p:tgtEl>
                                          <p:spTgt spid="125"/>
                                        </p:tgtEl>
                                        <p:attrNameLst>
                                          <p:attrName>ppt_x</p:attrName>
                                        </p:attrNameLst>
                                      </p:cBhvr>
                                      <p:tavLst>
                                        <p:tav tm="0">
                                          <p:val>
                                            <p:strVal val="#ppt_x"/>
                                          </p:val>
                                        </p:tav>
                                        <p:tav tm="100000">
                                          <p:val>
                                            <p:strVal val="#ppt_x"/>
                                          </p:val>
                                        </p:tav>
                                      </p:tavLst>
                                    </p:anim>
                                    <p:anim calcmode="lin" valueType="num">
                                      <p:cBhvr additive="base">
                                        <p:cTn id="60" dur="500" fill="hold"/>
                                        <p:tgtEl>
                                          <p:spTgt spid="1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anim calcmode="lin" valueType="num">
                                      <p:cBhvr additive="base">
                                        <p:cTn id="63" dur="500" fill="hold"/>
                                        <p:tgtEl>
                                          <p:spTgt spid="126"/>
                                        </p:tgtEl>
                                        <p:attrNameLst>
                                          <p:attrName>ppt_x</p:attrName>
                                        </p:attrNameLst>
                                      </p:cBhvr>
                                      <p:tavLst>
                                        <p:tav tm="0">
                                          <p:val>
                                            <p:strVal val="#ppt_x"/>
                                          </p:val>
                                        </p:tav>
                                        <p:tav tm="100000">
                                          <p:val>
                                            <p:strVal val="#ppt_x"/>
                                          </p:val>
                                        </p:tav>
                                      </p:tavLst>
                                    </p:anim>
                                    <p:anim calcmode="lin" valueType="num">
                                      <p:cBhvr additive="base">
                                        <p:cTn id="64" dur="500" fill="hold"/>
                                        <p:tgtEl>
                                          <p:spTgt spid="1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500" fill="hold"/>
                                        <p:tgtEl>
                                          <p:spTgt spid="127"/>
                                        </p:tgtEl>
                                        <p:attrNameLst>
                                          <p:attrName>ppt_x</p:attrName>
                                        </p:attrNameLst>
                                      </p:cBhvr>
                                      <p:tavLst>
                                        <p:tav tm="0">
                                          <p:val>
                                            <p:strVal val="#ppt_x"/>
                                          </p:val>
                                        </p:tav>
                                        <p:tav tm="100000">
                                          <p:val>
                                            <p:strVal val="#ppt_x"/>
                                          </p:val>
                                        </p:tav>
                                      </p:tavLst>
                                    </p:anim>
                                    <p:anim calcmode="lin" valueType="num">
                                      <p:cBhvr additive="base">
                                        <p:cTn id="68" dur="50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500" fill="hold"/>
                                        <p:tgtEl>
                                          <p:spTgt spid="128"/>
                                        </p:tgtEl>
                                        <p:attrNameLst>
                                          <p:attrName>ppt_x</p:attrName>
                                        </p:attrNameLst>
                                      </p:cBhvr>
                                      <p:tavLst>
                                        <p:tav tm="0">
                                          <p:val>
                                            <p:strVal val="#ppt_x"/>
                                          </p:val>
                                        </p:tav>
                                        <p:tav tm="100000">
                                          <p:val>
                                            <p:strVal val="#ppt_x"/>
                                          </p:val>
                                        </p:tav>
                                      </p:tavLst>
                                    </p:anim>
                                    <p:anim calcmode="lin" valueType="num">
                                      <p:cBhvr additive="base">
                                        <p:cTn id="72" dur="50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500" fill="hold"/>
                                        <p:tgtEl>
                                          <p:spTgt spid="129"/>
                                        </p:tgtEl>
                                        <p:attrNameLst>
                                          <p:attrName>ppt_x</p:attrName>
                                        </p:attrNameLst>
                                      </p:cBhvr>
                                      <p:tavLst>
                                        <p:tav tm="0">
                                          <p:val>
                                            <p:strVal val="#ppt_x"/>
                                          </p:val>
                                        </p:tav>
                                        <p:tav tm="100000">
                                          <p:val>
                                            <p:strVal val="#ppt_x"/>
                                          </p:val>
                                        </p:tav>
                                      </p:tavLst>
                                    </p:anim>
                                    <p:anim calcmode="lin" valueType="num">
                                      <p:cBhvr additive="base">
                                        <p:cTn id="76" dur="50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500" fill="hold"/>
                                        <p:tgtEl>
                                          <p:spTgt spid="130"/>
                                        </p:tgtEl>
                                        <p:attrNameLst>
                                          <p:attrName>ppt_x</p:attrName>
                                        </p:attrNameLst>
                                      </p:cBhvr>
                                      <p:tavLst>
                                        <p:tav tm="0">
                                          <p:val>
                                            <p:strVal val="#ppt_x"/>
                                          </p:val>
                                        </p:tav>
                                        <p:tav tm="100000">
                                          <p:val>
                                            <p:strVal val="#ppt_x"/>
                                          </p:val>
                                        </p:tav>
                                      </p:tavLst>
                                    </p:anim>
                                    <p:anim calcmode="lin" valueType="num">
                                      <p:cBhvr additive="base">
                                        <p:cTn id="80" dur="50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500" fill="hold"/>
                                        <p:tgtEl>
                                          <p:spTgt spid="131"/>
                                        </p:tgtEl>
                                        <p:attrNameLst>
                                          <p:attrName>ppt_x</p:attrName>
                                        </p:attrNameLst>
                                      </p:cBhvr>
                                      <p:tavLst>
                                        <p:tav tm="0">
                                          <p:val>
                                            <p:strVal val="#ppt_x"/>
                                          </p:val>
                                        </p:tav>
                                        <p:tav tm="100000">
                                          <p:val>
                                            <p:strVal val="#ppt_x"/>
                                          </p:val>
                                        </p:tav>
                                      </p:tavLst>
                                    </p:anim>
                                    <p:anim calcmode="lin" valueType="num">
                                      <p:cBhvr additive="base">
                                        <p:cTn id="84" dur="50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500" fill="hold"/>
                                        <p:tgtEl>
                                          <p:spTgt spid="132"/>
                                        </p:tgtEl>
                                        <p:attrNameLst>
                                          <p:attrName>ppt_x</p:attrName>
                                        </p:attrNameLst>
                                      </p:cBhvr>
                                      <p:tavLst>
                                        <p:tav tm="0">
                                          <p:val>
                                            <p:strVal val="#ppt_x"/>
                                          </p:val>
                                        </p:tav>
                                        <p:tav tm="100000">
                                          <p:val>
                                            <p:strVal val="#ppt_x"/>
                                          </p:val>
                                        </p:tav>
                                      </p:tavLst>
                                    </p:anim>
                                    <p:anim calcmode="lin" valueType="num">
                                      <p:cBhvr additive="base">
                                        <p:cTn id="88" dur="50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500" fill="hold"/>
                                        <p:tgtEl>
                                          <p:spTgt spid="133"/>
                                        </p:tgtEl>
                                        <p:attrNameLst>
                                          <p:attrName>ppt_x</p:attrName>
                                        </p:attrNameLst>
                                      </p:cBhvr>
                                      <p:tavLst>
                                        <p:tav tm="0">
                                          <p:val>
                                            <p:strVal val="#ppt_x"/>
                                          </p:val>
                                        </p:tav>
                                        <p:tav tm="100000">
                                          <p:val>
                                            <p:strVal val="#ppt_x"/>
                                          </p:val>
                                        </p:tav>
                                      </p:tavLst>
                                    </p:anim>
                                    <p:anim calcmode="lin" valueType="num">
                                      <p:cBhvr additive="base">
                                        <p:cTn id="92" dur="50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500" fill="hold"/>
                                        <p:tgtEl>
                                          <p:spTgt spid="134"/>
                                        </p:tgtEl>
                                        <p:attrNameLst>
                                          <p:attrName>ppt_x</p:attrName>
                                        </p:attrNameLst>
                                      </p:cBhvr>
                                      <p:tavLst>
                                        <p:tav tm="0">
                                          <p:val>
                                            <p:strVal val="#ppt_x"/>
                                          </p:val>
                                        </p:tav>
                                        <p:tav tm="100000">
                                          <p:val>
                                            <p:strVal val="#ppt_x"/>
                                          </p:val>
                                        </p:tav>
                                      </p:tavLst>
                                    </p:anim>
                                    <p:anim calcmode="lin" valueType="num">
                                      <p:cBhvr additive="base">
                                        <p:cTn id="96" dur="50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500" fill="hold"/>
                                        <p:tgtEl>
                                          <p:spTgt spid="135"/>
                                        </p:tgtEl>
                                        <p:attrNameLst>
                                          <p:attrName>ppt_x</p:attrName>
                                        </p:attrNameLst>
                                      </p:cBhvr>
                                      <p:tavLst>
                                        <p:tav tm="0">
                                          <p:val>
                                            <p:strVal val="#ppt_x"/>
                                          </p:val>
                                        </p:tav>
                                        <p:tav tm="100000">
                                          <p:val>
                                            <p:strVal val="#ppt_x"/>
                                          </p:val>
                                        </p:tav>
                                      </p:tavLst>
                                    </p:anim>
                                    <p:anim calcmode="lin" valueType="num">
                                      <p:cBhvr additive="base">
                                        <p:cTn id="100" dur="50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500" fill="hold"/>
                                        <p:tgtEl>
                                          <p:spTgt spid="136"/>
                                        </p:tgtEl>
                                        <p:attrNameLst>
                                          <p:attrName>ppt_x</p:attrName>
                                        </p:attrNameLst>
                                      </p:cBhvr>
                                      <p:tavLst>
                                        <p:tav tm="0">
                                          <p:val>
                                            <p:strVal val="#ppt_x"/>
                                          </p:val>
                                        </p:tav>
                                        <p:tav tm="100000">
                                          <p:val>
                                            <p:strVal val="#ppt_x"/>
                                          </p:val>
                                        </p:tav>
                                      </p:tavLst>
                                    </p:anim>
                                    <p:anim calcmode="lin" valueType="num">
                                      <p:cBhvr additive="base">
                                        <p:cTn id="104" dur="50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500" fill="hold"/>
                                        <p:tgtEl>
                                          <p:spTgt spid="137"/>
                                        </p:tgtEl>
                                        <p:attrNameLst>
                                          <p:attrName>ppt_x</p:attrName>
                                        </p:attrNameLst>
                                      </p:cBhvr>
                                      <p:tavLst>
                                        <p:tav tm="0">
                                          <p:val>
                                            <p:strVal val="#ppt_x"/>
                                          </p:val>
                                        </p:tav>
                                        <p:tav tm="100000">
                                          <p:val>
                                            <p:strVal val="#ppt_x"/>
                                          </p:val>
                                        </p:tav>
                                      </p:tavLst>
                                    </p:anim>
                                    <p:anim calcmode="lin" valueType="num">
                                      <p:cBhvr additive="base">
                                        <p:cTn id="108" dur="50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500" fill="hold"/>
                                        <p:tgtEl>
                                          <p:spTgt spid="138"/>
                                        </p:tgtEl>
                                        <p:attrNameLst>
                                          <p:attrName>ppt_x</p:attrName>
                                        </p:attrNameLst>
                                      </p:cBhvr>
                                      <p:tavLst>
                                        <p:tav tm="0">
                                          <p:val>
                                            <p:strVal val="#ppt_x"/>
                                          </p:val>
                                        </p:tav>
                                        <p:tav tm="100000">
                                          <p:val>
                                            <p:strVal val="#ppt_x"/>
                                          </p:val>
                                        </p:tav>
                                      </p:tavLst>
                                    </p:anim>
                                    <p:anim calcmode="lin" valueType="num">
                                      <p:cBhvr additive="base">
                                        <p:cTn id="112" dur="50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500" fill="hold"/>
                                        <p:tgtEl>
                                          <p:spTgt spid="139"/>
                                        </p:tgtEl>
                                        <p:attrNameLst>
                                          <p:attrName>ppt_x</p:attrName>
                                        </p:attrNameLst>
                                      </p:cBhvr>
                                      <p:tavLst>
                                        <p:tav tm="0">
                                          <p:val>
                                            <p:strVal val="#ppt_x"/>
                                          </p:val>
                                        </p:tav>
                                        <p:tav tm="100000">
                                          <p:val>
                                            <p:strVal val="#ppt_x"/>
                                          </p:val>
                                        </p:tav>
                                      </p:tavLst>
                                    </p:anim>
                                    <p:anim calcmode="lin" valueType="num">
                                      <p:cBhvr additive="base">
                                        <p:cTn id="116" dur="500" fill="hold"/>
                                        <p:tgtEl>
                                          <p:spTgt spid="13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0"/>
                                        </p:tgtEl>
                                        <p:attrNameLst>
                                          <p:attrName>style.visibility</p:attrName>
                                        </p:attrNameLst>
                                      </p:cBhvr>
                                      <p:to>
                                        <p:strVal val="visible"/>
                                      </p:to>
                                    </p:set>
                                    <p:anim calcmode="lin" valueType="num">
                                      <p:cBhvr additive="base">
                                        <p:cTn id="119" dur="500" fill="hold"/>
                                        <p:tgtEl>
                                          <p:spTgt spid="140"/>
                                        </p:tgtEl>
                                        <p:attrNameLst>
                                          <p:attrName>ppt_x</p:attrName>
                                        </p:attrNameLst>
                                      </p:cBhvr>
                                      <p:tavLst>
                                        <p:tav tm="0">
                                          <p:val>
                                            <p:strVal val="#ppt_x"/>
                                          </p:val>
                                        </p:tav>
                                        <p:tav tm="100000">
                                          <p:val>
                                            <p:strVal val="#ppt_x"/>
                                          </p:val>
                                        </p:tav>
                                      </p:tavLst>
                                    </p:anim>
                                    <p:anim calcmode="lin" valueType="num">
                                      <p:cBhvr additive="base">
                                        <p:cTn id="120" dur="500" fill="hold"/>
                                        <p:tgtEl>
                                          <p:spTgt spid="14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41"/>
                                        </p:tgtEl>
                                        <p:attrNameLst>
                                          <p:attrName>style.visibility</p:attrName>
                                        </p:attrNameLst>
                                      </p:cBhvr>
                                      <p:to>
                                        <p:strVal val="visible"/>
                                      </p:to>
                                    </p:set>
                                    <p:anim calcmode="lin" valueType="num">
                                      <p:cBhvr additive="base">
                                        <p:cTn id="123" dur="500" fill="hold"/>
                                        <p:tgtEl>
                                          <p:spTgt spid="141"/>
                                        </p:tgtEl>
                                        <p:attrNameLst>
                                          <p:attrName>ppt_x</p:attrName>
                                        </p:attrNameLst>
                                      </p:cBhvr>
                                      <p:tavLst>
                                        <p:tav tm="0">
                                          <p:val>
                                            <p:strVal val="#ppt_x"/>
                                          </p:val>
                                        </p:tav>
                                        <p:tav tm="100000">
                                          <p:val>
                                            <p:strVal val="#ppt_x"/>
                                          </p:val>
                                        </p:tav>
                                      </p:tavLst>
                                    </p:anim>
                                    <p:anim calcmode="lin" valueType="num">
                                      <p:cBhvr additive="base">
                                        <p:cTn id="124" dur="500" fill="hold"/>
                                        <p:tgtEl>
                                          <p:spTgt spid="141"/>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42"/>
                                        </p:tgtEl>
                                        <p:attrNameLst>
                                          <p:attrName>style.visibility</p:attrName>
                                        </p:attrNameLst>
                                      </p:cBhvr>
                                      <p:to>
                                        <p:strVal val="visible"/>
                                      </p:to>
                                    </p:set>
                                    <p:anim calcmode="lin" valueType="num">
                                      <p:cBhvr additive="base">
                                        <p:cTn id="127" dur="500" fill="hold"/>
                                        <p:tgtEl>
                                          <p:spTgt spid="142"/>
                                        </p:tgtEl>
                                        <p:attrNameLst>
                                          <p:attrName>ppt_x</p:attrName>
                                        </p:attrNameLst>
                                      </p:cBhvr>
                                      <p:tavLst>
                                        <p:tav tm="0">
                                          <p:val>
                                            <p:strVal val="#ppt_x"/>
                                          </p:val>
                                        </p:tav>
                                        <p:tav tm="100000">
                                          <p:val>
                                            <p:strVal val="#ppt_x"/>
                                          </p:val>
                                        </p:tav>
                                      </p:tavLst>
                                    </p:anim>
                                    <p:anim calcmode="lin" valueType="num">
                                      <p:cBhvr additive="base">
                                        <p:cTn id="128" dur="500" fill="hold"/>
                                        <p:tgtEl>
                                          <p:spTgt spid="142"/>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43"/>
                                        </p:tgtEl>
                                        <p:attrNameLst>
                                          <p:attrName>style.visibility</p:attrName>
                                        </p:attrNameLst>
                                      </p:cBhvr>
                                      <p:to>
                                        <p:strVal val="visible"/>
                                      </p:to>
                                    </p:set>
                                    <p:anim calcmode="lin" valueType="num">
                                      <p:cBhvr additive="base">
                                        <p:cTn id="131" dur="500" fill="hold"/>
                                        <p:tgtEl>
                                          <p:spTgt spid="143"/>
                                        </p:tgtEl>
                                        <p:attrNameLst>
                                          <p:attrName>ppt_x</p:attrName>
                                        </p:attrNameLst>
                                      </p:cBhvr>
                                      <p:tavLst>
                                        <p:tav tm="0">
                                          <p:val>
                                            <p:strVal val="#ppt_x"/>
                                          </p:val>
                                        </p:tav>
                                        <p:tav tm="100000">
                                          <p:val>
                                            <p:strVal val="#ppt_x"/>
                                          </p:val>
                                        </p:tav>
                                      </p:tavLst>
                                    </p:anim>
                                    <p:anim calcmode="lin" valueType="num">
                                      <p:cBhvr additive="base">
                                        <p:cTn id="132" dur="500" fill="hold"/>
                                        <p:tgtEl>
                                          <p:spTgt spid="14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44"/>
                                        </p:tgtEl>
                                        <p:attrNameLst>
                                          <p:attrName>style.visibility</p:attrName>
                                        </p:attrNameLst>
                                      </p:cBhvr>
                                      <p:to>
                                        <p:strVal val="visible"/>
                                      </p:to>
                                    </p:set>
                                    <p:anim calcmode="lin" valueType="num">
                                      <p:cBhvr additive="base">
                                        <p:cTn id="135" dur="500" fill="hold"/>
                                        <p:tgtEl>
                                          <p:spTgt spid="144"/>
                                        </p:tgtEl>
                                        <p:attrNameLst>
                                          <p:attrName>ppt_x</p:attrName>
                                        </p:attrNameLst>
                                      </p:cBhvr>
                                      <p:tavLst>
                                        <p:tav tm="0">
                                          <p:val>
                                            <p:strVal val="#ppt_x"/>
                                          </p:val>
                                        </p:tav>
                                        <p:tav tm="100000">
                                          <p:val>
                                            <p:strVal val="#ppt_x"/>
                                          </p:val>
                                        </p:tav>
                                      </p:tavLst>
                                    </p:anim>
                                    <p:anim calcmode="lin" valueType="num">
                                      <p:cBhvr additive="base">
                                        <p:cTn id="136" dur="500" fill="hold"/>
                                        <p:tgtEl>
                                          <p:spTgt spid="14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45"/>
                                        </p:tgtEl>
                                        <p:attrNameLst>
                                          <p:attrName>style.visibility</p:attrName>
                                        </p:attrNameLst>
                                      </p:cBhvr>
                                      <p:to>
                                        <p:strVal val="visible"/>
                                      </p:to>
                                    </p:set>
                                    <p:anim calcmode="lin" valueType="num">
                                      <p:cBhvr additive="base">
                                        <p:cTn id="139" dur="500" fill="hold"/>
                                        <p:tgtEl>
                                          <p:spTgt spid="145"/>
                                        </p:tgtEl>
                                        <p:attrNameLst>
                                          <p:attrName>ppt_x</p:attrName>
                                        </p:attrNameLst>
                                      </p:cBhvr>
                                      <p:tavLst>
                                        <p:tav tm="0">
                                          <p:val>
                                            <p:strVal val="#ppt_x"/>
                                          </p:val>
                                        </p:tav>
                                        <p:tav tm="100000">
                                          <p:val>
                                            <p:strVal val="#ppt_x"/>
                                          </p:val>
                                        </p:tav>
                                      </p:tavLst>
                                    </p:anim>
                                    <p:anim calcmode="lin" valueType="num">
                                      <p:cBhvr additive="base">
                                        <p:cTn id="140" dur="500" fill="hold"/>
                                        <p:tgtEl>
                                          <p:spTgt spid="14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46"/>
                                        </p:tgtEl>
                                        <p:attrNameLst>
                                          <p:attrName>style.visibility</p:attrName>
                                        </p:attrNameLst>
                                      </p:cBhvr>
                                      <p:to>
                                        <p:strVal val="visible"/>
                                      </p:to>
                                    </p:set>
                                    <p:anim calcmode="lin" valueType="num">
                                      <p:cBhvr additive="base">
                                        <p:cTn id="143" dur="500" fill="hold"/>
                                        <p:tgtEl>
                                          <p:spTgt spid="146"/>
                                        </p:tgtEl>
                                        <p:attrNameLst>
                                          <p:attrName>ppt_x</p:attrName>
                                        </p:attrNameLst>
                                      </p:cBhvr>
                                      <p:tavLst>
                                        <p:tav tm="0">
                                          <p:val>
                                            <p:strVal val="#ppt_x"/>
                                          </p:val>
                                        </p:tav>
                                        <p:tav tm="100000">
                                          <p:val>
                                            <p:strVal val="#ppt_x"/>
                                          </p:val>
                                        </p:tav>
                                      </p:tavLst>
                                    </p:anim>
                                    <p:anim calcmode="lin" valueType="num">
                                      <p:cBhvr additive="base">
                                        <p:cTn id="144" dur="500" fill="hold"/>
                                        <p:tgtEl>
                                          <p:spTgt spid="14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47"/>
                                        </p:tgtEl>
                                        <p:attrNameLst>
                                          <p:attrName>style.visibility</p:attrName>
                                        </p:attrNameLst>
                                      </p:cBhvr>
                                      <p:to>
                                        <p:strVal val="visible"/>
                                      </p:to>
                                    </p:set>
                                    <p:anim calcmode="lin" valueType="num">
                                      <p:cBhvr additive="base">
                                        <p:cTn id="147" dur="500" fill="hold"/>
                                        <p:tgtEl>
                                          <p:spTgt spid="147"/>
                                        </p:tgtEl>
                                        <p:attrNameLst>
                                          <p:attrName>ppt_x</p:attrName>
                                        </p:attrNameLst>
                                      </p:cBhvr>
                                      <p:tavLst>
                                        <p:tav tm="0">
                                          <p:val>
                                            <p:strVal val="#ppt_x"/>
                                          </p:val>
                                        </p:tav>
                                        <p:tav tm="100000">
                                          <p:val>
                                            <p:strVal val="#ppt_x"/>
                                          </p:val>
                                        </p:tav>
                                      </p:tavLst>
                                    </p:anim>
                                    <p:anim calcmode="lin" valueType="num">
                                      <p:cBhvr additive="base">
                                        <p:cTn id="148" dur="500" fill="hold"/>
                                        <p:tgtEl>
                                          <p:spTgt spid="14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48"/>
                                        </p:tgtEl>
                                        <p:attrNameLst>
                                          <p:attrName>style.visibility</p:attrName>
                                        </p:attrNameLst>
                                      </p:cBhvr>
                                      <p:to>
                                        <p:strVal val="visible"/>
                                      </p:to>
                                    </p:set>
                                    <p:anim calcmode="lin" valueType="num">
                                      <p:cBhvr additive="base">
                                        <p:cTn id="151" dur="500" fill="hold"/>
                                        <p:tgtEl>
                                          <p:spTgt spid="148"/>
                                        </p:tgtEl>
                                        <p:attrNameLst>
                                          <p:attrName>ppt_x</p:attrName>
                                        </p:attrNameLst>
                                      </p:cBhvr>
                                      <p:tavLst>
                                        <p:tav tm="0">
                                          <p:val>
                                            <p:strVal val="#ppt_x"/>
                                          </p:val>
                                        </p:tav>
                                        <p:tav tm="100000">
                                          <p:val>
                                            <p:strVal val="#ppt_x"/>
                                          </p:val>
                                        </p:tav>
                                      </p:tavLst>
                                    </p:anim>
                                    <p:anim calcmode="lin" valueType="num">
                                      <p:cBhvr additive="base">
                                        <p:cTn id="152" dur="500" fill="hold"/>
                                        <p:tgtEl>
                                          <p:spTgt spid="148"/>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49"/>
                                        </p:tgtEl>
                                        <p:attrNameLst>
                                          <p:attrName>style.visibility</p:attrName>
                                        </p:attrNameLst>
                                      </p:cBhvr>
                                      <p:to>
                                        <p:strVal val="visible"/>
                                      </p:to>
                                    </p:set>
                                    <p:anim calcmode="lin" valueType="num">
                                      <p:cBhvr additive="base">
                                        <p:cTn id="155" dur="500" fill="hold"/>
                                        <p:tgtEl>
                                          <p:spTgt spid="149"/>
                                        </p:tgtEl>
                                        <p:attrNameLst>
                                          <p:attrName>ppt_x</p:attrName>
                                        </p:attrNameLst>
                                      </p:cBhvr>
                                      <p:tavLst>
                                        <p:tav tm="0">
                                          <p:val>
                                            <p:strVal val="#ppt_x"/>
                                          </p:val>
                                        </p:tav>
                                        <p:tav tm="100000">
                                          <p:val>
                                            <p:strVal val="#ppt_x"/>
                                          </p:val>
                                        </p:tav>
                                      </p:tavLst>
                                    </p:anim>
                                    <p:anim calcmode="lin" valueType="num">
                                      <p:cBhvr additive="base">
                                        <p:cTn id="156" dur="500" fill="hold"/>
                                        <p:tgtEl>
                                          <p:spTgt spid="149"/>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50"/>
                                        </p:tgtEl>
                                        <p:attrNameLst>
                                          <p:attrName>style.visibility</p:attrName>
                                        </p:attrNameLst>
                                      </p:cBhvr>
                                      <p:to>
                                        <p:strVal val="visible"/>
                                      </p:to>
                                    </p:set>
                                    <p:anim calcmode="lin" valueType="num">
                                      <p:cBhvr additive="base">
                                        <p:cTn id="159" dur="500" fill="hold"/>
                                        <p:tgtEl>
                                          <p:spTgt spid="150"/>
                                        </p:tgtEl>
                                        <p:attrNameLst>
                                          <p:attrName>ppt_x</p:attrName>
                                        </p:attrNameLst>
                                      </p:cBhvr>
                                      <p:tavLst>
                                        <p:tav tm="0">
                                          <p:val>
                                            <p:strVal val="#ppt_x"/>
                                          </p:val>
                                        </p:tav>
                                        <p:tav tm="100000">
                                          <p:val>
                                            <p:strVal val="#ppt_x"/>
                                          </p:val>
                                        </p:tav>
                                      </p:tavLst>
                                    </p:anim>
                                    <p:anim calcmode="lin" valueType="num">
                                      <p:cBhvr additive="base">
                                        <p:cTn id="160" dur="500" fill="hold"/>
                                        <p:tgtEl>
                                          <p:spTgt spid="150"/>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51"/>
                                        </p:tgtEl>
                                        <p:attrNameLst>
                                          <p:attrName>style.visibility</p:attrName>
                                        </p:attrNameLst>
                                      </p:cBhvr>
                                      <p:to>
                                        <p:strVal val="visible"/>
                                      </p:to>
                                    </p:set>
                                    <p:anim calcmode="lin" valueType="num">
                                      <p:cBhvr additive="base">
                                        <p:cTn id="163" dur="500" fill="hold"/>
                                        <p:tgtEl>
                                          <p:spTgt spid="151"/>
                                        </p:tgtEl>
                                        <p:attrNameLst>
                                          <p:attrName>ppt_x</p:attrName>
                                        </p:attrNameLst>
                                      </p:cBhvr>
                                      <p:tavLst>
                                        <p:tav tm="0">
                                          <p:val>
                                            <p:strVal val="#ppt_x"/>
                                          </p:val>
                                        </p:tav>
                                        <p:tav tm="100000">
                                          <p:val>
                                            <p:strVal val="#ppt_x"/>
                                          </p:val>
                                        </p:tav>
                                      </p:tavLst>
                                    </p:anim>
                                    <p:anim calcmode="lin" valueType="num">
                                      <p:cBhvr additive="base">
                                        <p:cTn id="164" dur="500" fill="hold"/>
                                        <p:tgtEl>
                                          <p:spTgt spid="151"/>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52"/>
                                        </p:tgtEl>
                                        <p:attrNameLst>
                                          <p:attrName>style.visibility</p:attrName>
                                        </p:attrNameLst>
                                      </p:cBhvr>
                                      <p:to>
                                        <p:strVal val="visible"/>
                                      </p:to>
                                    </p:set>
                                    <p:anim calcmode="lin" valueType="num">
                                      <p:cBhvr additive="base">
                                        <p:cTn id="167" dur="500" fill="hold"/>
                                        <p:tgtEl>
                                          <p:spTgt spid="152"/>
                                        </p:tgtEl>
                                        <p:attrNameLst>
                                          <p:attrName>ppt_x</p:attrName>
                                        </p:attrNameLst>
                                      </p:cBhvr>
                                      <p:tavLst>
                                        <p:tav tm="0">
                                          <p:val>
                                            <p:strVal val="#ppt_x"/>
                                          </p:val>
                                        </p:tav>
                                        <p:tav tm="100000">
                                          <p:val>
                                            <p:strVal val="#ppt_x"/>
                                          </p:val>
                                        </p:tav>
                                      </p:tavLst>
                                    </p:anim>
                                    <p:anim calcmode="lin" valueType="num">
                                      <p:cBhvr additive="base">
                                        <p:cTn id="168" dur="500" fill="hold"/>
                                        <p:tgtEl>
                                          <p:spTgt spid="152"/>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additive="base">
                                        <p:cTn id="171" dur="500" fill="hold"/>
                                        <p:tgtEl>
                                          <p:spTgt spid="155"/>
                                        </p:tgtEl>
                                        <p:attrNameLst>
                                          <p:attrName>ppt_x</p:attrName>
                                        </p:attrNameLst>
                                      </p:cBhvr>
                                      <p:tavLst>
                                        <p:tav tm="0">
                                          <p:val>
                                            <p:strVal val="#ppt_x"/>
                                          </p:val>
                                        </p:tav>
                                        <p:tav tm="100000">
                                          <p:val>
                                            <p:strVal val="#ppt_x"/>
                                          </p:val>
                                        </p:tav>
                                      </p:tavLst>
                                    </p:anim>
                                    <p:anim calcmode="lin" valueType="num">
                                      <p:cBhvr additive="base">
                                        <p:cTn id="172" dur="500" fill="hold"/>
                                        <p:tgtEl>
                                          <p:spTgt spid="155"/>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59"/>
                                        </p:tgtEl>
                                        <p:attrNameLst>
                                          <p:attrName>style.visibility</p:attrName>
                                        </p:attrNameLst>
                                      </p:cBhvr>
                                      <p:to>
                                        <p:strVal val="visible"/>
                                      </p:to>
                                    </p:set>
                                    <p:anim calcmode="lin" valueType="num">
                                      <p:cBhvr additive="base">
                                        <p:cTn id="175" dur="500" fill="hold"/>
                                        <p:tgtEl>
                                          <p:spTgt spid="159"/>
                                        </p:tgtEl>
                                        <p:attrNameLst>
                                          <p:attrName>ppt_x</p:attrName>
                                        </p:attrNameLst>
                                      </p:cBhvr>
                                      <p:tavLst>
                                        <p:tav tm="0">
                                          <p:val>
                                            <p:strVal val="#ppt_x"/>
                                          </p:val>
                                        </p:tav>
                                        <p:tav tm="100000">
                                          <p:val>
                                            <p:strVal val="#ppt_x"/>
                                          </p:val>
                                        </p:tav>
                                      </p:tavLst>
                                    </p:anim>
                                    <p:anim calcmode="lin" valueType="num">
                                      <p:cBhvr additive="base">
                                        <p:cTn id="176" dur="500" fill="hold"/>
                                        <p:tgtEl>
                                          <p:spTgt spid="159"/>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62"/>
                                        </p:tgtEl>
                                        <p:attrNameLst>
                                          <p:attrName>style.visibility</p:attrName>
                                        </p:attrNameLst>
                                      </p:cBhvr>
                                      <p:to>
                                        <p:strVal val="visible"/>
                                      </p:to>
                                    </p:set>
                                    <p:anim calcmode="lin" valueType="num">
                                      <p:cBhvr additive="base">
                                        <p:cTn id="179" dur="500" fill="hold"/>
                                        <p:tgtEl>
                                          <p:spTgt spid="162"/>
                                        </p:tgtEl>
                                        <p:attrNameLst>
                                          <p:attrName>ppt_x</p:attrName>
                                        </p:attrNameLst>
                                      </p:cBhvr>
                                      <p:tavLst>
                                        <p:tav tm="0">
                                          <p:val>
                                            <p:strVal val="#ppt_x"/>
                                          </p:val>
                                        </p:tav>
                                        <p:tav tm="100000">
                                          <p:val>
                                            <p:strVal val="#ppt_x"/>
                                          </p:val>
                                        </p:tav>
                                      </p:tavLst>
                                    </p:anim>
                                    <p:anim calcmode="lin" valueType="num">
                                      <p:cBhvr additive="base">
                                        <p:cTn id="180" dur="500" fill="hold"/>
                                        <p:tgtEl>
                                          <p:spTgt spid="162"/>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65"/>
                                        </p:tgtEl>
                                        <p:attrNameLst>
                                          <p:attrName>style.visibility</p:attrName>
                                        </p:attrNameLst>
                                      </p:cBhvr>
                                      <p:to>
                                        <p:strVal val="visible"/>
                                      </p:to>
                                    </p:set>
                                    <p:anim calcmode="lin" valueType="num">
                                      <p:cBhvr additive="base">
                                        <p:cTn id="183" dur="500" fill="hold"/>
                                        <p:tgtEl>
                                          <p:spTgt spid="165"/>
                                        </p:tgtEl>
                                        <p:attrNameLst>
                                          <p:attrName>ppt_x</p:attrName>
                                        </p:attrNameLst>
                                      </p:cBhvr>
                                      <p:tavLst>
                                        <p:tav tm="0">
                                          <p:val>
                                            <p:strVal val="#ppt_x"/>
                                          </p:val>
                                        </p:tav>
                                        <p:tav tm="100000">
                                          <p:val>
                                            <p:strVal val="#ppt_x"/>
                                          </p:val>
                                        </p:tav>
                                      </p:tavLst>
                                    </p:anim>
                                    <p:anim calcmode="lin" valueType="num">
                                      <p:cBhvr additive="base">
                                        <p:cTn id="184" dur="500" fill="hold"/>
                                        <p:tgtEl>
                                          <p:spTgt spid="165"/>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68"/>
                                        </p:tgtEl>
                                        <p:attrNameLst>
                                          <p:attrName>style.visibility</p:attrName>
                                        </p:attrNameLst>
                                      </p:cBhvr>
                                      <p:to>
                                        <p:strVal val="visible"/>
                                      </p:to>
                                    </p:set>
                                    <p:anim calcmode="lin" valueType="num">
                                      <p:cBhvr additive="base">
                                        <p:cTn id="187" dur="500" fill="hold"/>
                                        <p:tgtEl>
                                          <p:spTgt spid="168"/>
                                        </p:tgtEl>
                                        <p:attrNameLst>
                                          <p:attrName>ppt_x</p:attrName>
                                        </p:attrNameLst>
                                      </p:cBhvr>
                                      <p:tavLst>
                                        <p:tav tm="0">
                                          <p:val>
                                            <p:strVal val="#ppt_x"/>
                                          </p:val>
                                        </p:tav>
                                        <p:tav tm="100000">
                                          <p:val>
                                            <p:strVal val="#ppt_x"/>
                                          </p:val>
                                        </p:tav>
                                      </p:tavLst>
                                    </p:anim>
                                    <p:anim calcmode="lin" valueType="num">
                                      <p:cBhvr additive="base">
                                        <p:cTn id="188" dur="500" fill="hold"/>
                                        <p:tgtEl>
                                          <p:spTgt spid="168"/>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71"/>
                                        </p:tgtEl>
                                        <p:attrNameLst>
                                          <p:attrName>style.visibility</p:attrName>
                                        </p:attrNameLst>
                                      </p:cBhvr>
                                      <p:to>
                                        <p:strVal val="visible"/>
                                      </p:to>
                                    </p:set>
                                    <p:anim calcmode="lin" valueType="num">
                                      <p:cBhvr additive="base">
                                        <p:cTn id="191" dur="500" fill="hold"/>
                                        <p:tgtEl>
                                          <p:spTgt spid="171"/>
                                        </p:tgtEl>
                                        <p:attrNameLst>
                                          <p:attrName>ppt_x</p:attrName>
                                        </p:attrNameLst>
                                      </p:cBhvr>
                                      <p:tavLst>
                                        <p:tav tm="0">
                                          <p:val>
                                            <p:strVal val="#ppt_x"/>
                                          </p:val>
                                        </p:tav>
                                        <p:tav tm="100000">
                                          <p:val>
                                            <p:strVal val="#ppt_x"/>
                                          </p:val>
                                        </p:tav>
                                      </p:tavLst>
                                    </p:anim>
                                    <p:anim calcmode="lin" valueType="num">
                                      <p:cBhvr additive="base">
                                        <p:cTn id="192" dur="500" fill="hold"/>
                                        <p:tgtEl>
                                          <p:spTgt spid="171"/>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74"/>
                                        </p:tgtEl>
                                        <p:attrNameLst>
                                          <p:attrName>style.visibility</p:attrName>
                                        </p:attrNameLst>
                                      </p:cBhvr>
                                      <p:to>
                                        <p:strVal val="visible"/>
                                      </p:to>
                                    </p:set>
                                    <p:anim calcmode="lin" valueType="num">
                                      <p:cBhvr additive="base">
                                        <p:cTn id="195" dur="500" fill="hold"/>
                                        <p:tgtEl>
                                          <p:spTgt spid="174"/>
                                        </p:tgtEl>
                                        <p:attrNameLst>
                                          <p:attrName>ppt_x</p:attrName>
                                        </p:attrNameLst>
                                      </p:cBhvr>
                                      <p:tavLst>
                                        <p:tav tm="0">
                                          <p:val>
                                            <p:strVal val="#ppt_x"/>
                                          </p:val>
                                        </p:tav>
                                        <p:tav tm="100000">
                                          <p:val>
                                            <p:strVal val="#ppt_x"/>
                                          </p:val>
                                        </p:tav>
                                      </p:tavLst>
                                    </p:anim>
                                    <p:anim calcmode="lin" valueType="num">
                                      <p:cBhvr additive="base">
                                        <p:cTn id="196" dur="500" fill="hold"/>
                                        <p:tgtEl>
                                          <p:spTgt spid="17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additive="base">
                                        <p:cTn id="199" dur="500" fill="hold"/>
                                        <p:tgtEl>
                                          <p:spTgt spid="177"/>
                                        </p:tgtEl>
                                        <p:attrNameLst>
                                          <p:attrName>ppt_x</p:attrName>
                                        </p:attrNameLst>
                                      </p:cBhvr>
                                      <p:tavLst>
                                        <p:tav tm="0">
                                          <p:val>
                                            <p:strVal val="#ppt_x"/>
                                          </p:val>
                                        </p:tav>
                                        <p:tav tm="100000">
                                          <p:val>
                                            <p:strVal val="#ppt_x"/>
                                          </p:val>
                                        </p:tav>
                                      </p:tavLst>
                                    </p:anim>
                                    <p:anim calcmode="lin" valueType="num">
                                      <p:cBhvr additive="base">
                                        <p:cTn id="200" dur="500" fill="hold"/>
                                        <p:tgtEl>
                                          <p:spTgt spid="177"/>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80"/>
                                        </p:tgtEl>
                                        <p:attrNameLst>
                                          <p:attrName>style.visibility</p:attrName>
                                        </p:attrNameLst>
                                      </p:cBhvr>
                                      <p:to>
                                        <p:strVal val="visible"/>
                                      </p:to>
                                    </p:set>
                                    <p:anim calcmode="lin" valueType="num">
                                      <p:cBhvr additive="base">
                                        <p:cTn id="203" dur="500" fill="hold"/>
                                        <p:tgtEl>
                                          <p:spTgt spid="180"/>
                                        </p:tgtEl>
                                        <p:attrNameLst>
                                          <p:attrName>ppt_x</p:attrName>
                                        </p:attrNameLst>
                                      </p:cBhvr>
                                      <p:tavLst>
                                        <p:tav tm="0">
                                          <p:val>
                                            <p:strVal val="#ppt_x"/>
                                          </p:val>
                                        </p:tav>
                                        <p:tav tm="100000">
                                          <p:val>
                                            <p:strVal val="#ppt_x"/>
                                          </p:val>
                                        </p:tav>
                                      </p:tavLst>
                                    </p:anim>
                                    <p:anim calcmode="lin" valueType="num">
                                      <p:cBhvr additive="base">
                                        <p:cTn id="204" dur="500" fill="hold"/>
                                        <p:tgtEl>
                                          <p:spTgt spid="180"/>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183"/>
                                        </p:tgtEl>
                                        <p:attrNameLst>
                                          <p:attrName>style.visibility</p:attrName>
                                        </p:attrNameLst>
                                      </p:cBhvr>
                                      <p:to>
                                        <p:strVal val="visible"/>
                                      </p:to>
                                    </p:set>
                                    <p:anim calcmode="lin" valueType="num">
                                      <p:cBhvr additive="base">
                                        <p:cTn id="207" dur="500" fill="hold"/>
                                        <p:tgtEl>
                                          <p:spTgt spid="183"/>
                                        </p:tgtEl>
                                        <p:attrNameLst>
                                          <p:attrName>ppt_x</p:attrName>
                                        </p:attrNameLst>
                                      </p:cBhvr>
                                      <p:tavLst>
                                        <p:tav tm="0">
                                          <p:val>
                                            <p:strVal val="#ppt_x"/>
                                          </p:val>
                                        </p:tav>
                                        <p:tav tm="100000">
                                          <p:val>
                                            <p:strVal val="#ppt_x"/>
                                          </p:val>
                                        </p:tav>
                                      </p:tavLst>
                                    </p:anim>
                                    <p:anim calcmode="lin" valueType="num">
                                      <p:cBhvr additive="base">
                                        <p:cTn id="208" dur="500" fill="hold"/>
                                        <p:tgtEl>
                                          <p:spTgt spid="183"/>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186"/>
                                        </p:tgtEl>
                                        <p:attrNameLst>
                                          <p:attrName>style.visibility</p:attrName>
                                        </p:attrNameLst>
                                      </p:cBhvr>
                                      <p:to>
                                        <p:strVal val="visible"/>
                                      </p:to>
                                    </p:set>
                                    <p:anim calcmode="lin" valueType="num">
                                      <p:cBhvr additive="base">
                                        <p:cTn id="211" dur="500" fill="hold"/>
                                        <p:tgtEl>
                                          <p:spTgt spid="186"/>
                                        </p:tgtEl>
                                        <p:attrNameLst>
                                          <p:attrName>ppt_x</p:attrName>
                                        </p:attrNameLst>
                                      </p:cBhvr>
                                      <p:tavLst>
                                        <p:tav tm="0">
                                          <p:val>
                                            <p:strVal val="#ppt_x"/>
                                          </p:val>
                                        </p:tav>
                                        <p:tav tm="100000">
                                          <p:val>
                                            <p:strVal val="#ppt_x"/>
                                          </p:val>
                                        </p:tav>
                                      </p:tavLst>
                                    </p:anim>
                                    <p:anim calcmode="lin" valueType="num">
                                      <p:cBhvr additive="base">
                                        <p:cTn id="212" dur="500" fill="hold"/>
                                        <p:tgtEl>
                                          <p:spTgt spid="186"/>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189"/>
                                        </p:tgtEl>
                                        <p:attrNameLst>
                                          <p:attrName>style.visibility</p:attrName>
                                        </p:attrNameLst>
                                      </p:cBhvr>
                                      <p:to>
                                        <p:strVal val="visible"/>
                                      </p:to>
                                    </p:set>
                                    <p:anim calcmode="lin" valueType="num">
                                      <p:cBhvr additive="base">
                                        <p:cTn id="215" dur="500" fill="hold"/>
                                        <p:tgtEl>
                                          <p:spTgt spid="189"/>
                                        </p:tgtEl>
                                        <p:attrNameLst>
                                          <p:attrName>ppt_x</p:attrName>
                                        </p:attrNameLst>
                                      </p:cBhvr>
                                      <p:tavLst>
                                        <p:tav tm="0">
                                          <p:val>
                                            <p:strVal val="#ppt_x"/>
                                          </p:val>
                                        </p:tav>
                                        <p:tav tm="100000">
                                          <p:val>
                                            <p:strVal val="#ppt_x"/>
                                          </p:val>
                                        </p:tav>
                                      </p:tavLst>
                                    </p:anim>
                                    <p:anim calcmode="lin" valueType="num">
                                      <p:cBhvr additive="base">
                                        <p:cTn id="216" dur="500" fill="hold"/>
                                        <p:tgtEl>
                                          <p:spTgt spid="189"/>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192"/>
                                        </p:tgtEl>
                                        <p:attrNameLst>
                                          <p:attrName>style.visibility</p:attrName>
                                        </p:attrNameLst>
                                      </p:cBhvr>
                                      <p:to>
                                        <p:strVal val="visible"/>
                                      </p:to>
                                    </p:set>
                                    <p:anim calcmode="lin" valueType="num">
                                      <p:cBhvr additive="base">
                                        <p:cTn id="219" dur="500" fill="hold"/>
                                        <p:tgtEl>
                                          <p:spTgt spid="192"/>
                                        </p:tgtEl>
                                        <p:attrNameLst>
                                          <p:attrName>ppt_x</p:attrName>
                                        </p:attrNameLst>
                                      </p:cBhvr>
                                      <p:tavLst>
                                        <p:tav tm="0">
                                          <p:val>
                                            <p:strVal val="#ppt_x"/>
                                          </p:val>
                                        </p:tav>
                                        <p:tav tm="100000">
                                          <p:val>
                                            <p:strVal val="#ppt_x"/>
                                          </p:val>
                                        </p:tav>
                                      </p:tavLst>
                                    </p:anim>
                                    <p:anim calcmode="lin" valueType="num">
                                      <p:cBhvr additive="base">
                                        <p:cTn id="220" dur="500" fill="hold"/>
                                        <p:tgtEl>
                                          <p:spTgt spid="192"/>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195"/>
                                        </p:tgtEl>
                                        <p:attrNameLst>
                                          <p:attrName>style.visibility</p:attrName>
                                        </p:attrNameLst>
                                      </p:cBhvr>
                                      <p:to>
                                        <p:strVal val="visible"/>
                                      </p:to>
                                    </p:set>
                                    <p:anim calcmode="lin" valueType="num">
                                      <p:cBhvr additive="base">
                                        <p:cTn id="223" dur="500" fill="hold"/>
                                        <p:tgtEl>
                                          <p:spTgt spid="195"/>
                                        </p:tgtEl>
                                        <p:attrNameLst>
                                          <p:attrName>ppt_x</p:attrName>
                                        </p:attrNameLst>
                                      </p:cBhvr>
                                      <p:tavLst>
                                        <p:tav tm="0">
                                          <p:val>
                                            <p:strVal val="#ppt_x"/>
                                          </p:val>
                                        </p:tav>
                                        <p:tav tm="100000">
                                          <p:val>
                                            <p:strVal val="#ppt_x"/>
                                          </p:val>
                                        </p:tav>
                                      </p:tavLst>
                                    </p:anim>
                                    <p:anim calcmode="lin" valueType="num">
                                      <p:cBhvr additive="base">
                                        <p:cTn id="224" dur="500" fill="hold"/>
                                        <p:tgtEl>
                                          <p:spTgt spid="195"/>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199"/>
                                        </p:tgtEl>
                                        <p:attrNameLst>
                                          <p:attrName>style.visibility</p:attrName>
                                        </p:attrNameLst>
                                      </p:cBhvr>
                                      <p:to>
                                        <p:strVal val="visible"/>
                                      </p:to>
                                    </p:set>
                                    <p:anim calcmode="lin" valueType="num">
                                      <p:cBhvr additive="base">
                                        <p:cTn id="227" dur="500" fill="hold"/>
                                        <p:tgtEl>
                                          <p:spTgt spid="199"/>
                                        </p:tgtEl>
                                        <p:attrNameLst>
                                          <p:attrName>ppt_x</p:attrName>
                                        </p:attrNameLst>
                                      </p:cBhvr>
                                      <p:tavLst>
                                        <p:tav tm="0">
                                          <p:val>
                                            <p:strVal val="#ppt_x"/>
                                          </p:val>
                                        </p:tav>
                                        <p:tav tm="100000">
                                          <p:val>
                                            <p:strVal val="#ppt_x"/>
                                          </p:val>
                                        </p:tav>
                                      </p:tavLst>
                                    </p:anim>
                                    <p:anim calcmode="lin" valueType="num">
                                      <p:cBhvr additive="base">
                                        <p:cTn id="228" dur="500" fill="hold"/>
                                        <p:tgtEl>
                                          <p:spTgt spid="199"/>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202"/>
                                        </p:tgtEl>
                                        <p:attrNameLst>
                                          <p:attrName>style.visibility</p:attrName>
                                        </p:attrNameLst>
                                      </p:cBhvr>
                                      <p:to>
                                        <p:strVal val="visible"/>
                                      </p:to>
                                    </p:set>
                                    <p:anim calcmode="lin" valueType="num">
                                      <p:cBhvr additive="base">
                                        <p:cTn id="231" dur="500" fill="hold"/>
                                        <p:tgtEl>
                                          <p:spTgt spid="202"/>
                                        </p:tgtEl>
                                        <p:attrNameLst>
                                          <p:attrName>ppt_x</p:attrName>
                                        </p:attrNameLst>
                                      </p:cBhvr>
                                      <p:tavLst>
                                        <p:tav tm="0">
                                          <p:val>
                                            <p:strVal val="#ppt_x"/>
                                          </p:val>
                                        </p:tav>
                                        <p:tav tm="100000">
                                          <p:val>
                                            <p:strVal val="#ppt_x"/>
                                          </p:val>
                                        </p:tav>
                                      </p:tavLst>
                                    </p:anim>
                                    <p:anim calcmode="lin" valueType="num">
                                      <p:cBhvr additive="base">
                                        <p:cTn id="232" dur="500" fill="hold"/>
                                        <p:tgtEl>
                                          <p:spTgt spid="202"/>
                                        </p:tgtEl>
                                        <p:attrNameLst>
                                          <p:attrName>ppt_y</p:attrName>
                                        </p:attrNameLst>
                                      </p:cBhvr>
                                      <p:tavLst>
                                        <p:tav tm="0">
                                          <p:val>
                                            <p:strVal val="1+#ppt_h/2"/>
                                          </p:val>
                                        </p:tav>
                                        <p:tav tm="100000">
                                          <p:val>
                                            <p:strVal val="#ppt_y"/>
                                          </p:val>
                                        </p:tav>
                                      </p:tavLst>
                                    </p:anim>
                                  </p:childTnLst>
                                </p:cTn>
                              </p:par>
                              <p:par>
                                <p:cTn id="233" presetID="2" presetClass="entr" presetSubtype="4" fill="hold" nodeType="withEffect">
                                  <p:stCondLst>
                                    <p:cond delay="0"/>
                                  </p:stCondLst>
                                  <p:childTnLst>
                                    <p:set>
                                      <p:cBhvr>
                                        <p:cTn id="234" dur="1" fill="hold">
                                          <p:stCondLst>
                                            <p:cond delay="0"/>
                                          </p:stCondLst>
                                        </p:cTn>
                                        <p:tgtEl>
                                          <p:spTgt spid="206"/>
                                        </p:tgtEl>
                                        <p:attrNameLst>
                                          <p:attrName>style.visibility</p:attrName>
                                        </p:attrNameLst>
                                      </p:cBhvr>
                                      <p:to>
                                        <p:strVal val="visible"/>
                                      </p:to>
                                    </p:set>
                                    <p:anim calcmode="lin" valueType="num">
                                      <p:cBhvr additive="base">
                                        <p:cTn id="235" dur="500" fill="hold"/>
                                        <p:tgtEl>
                                          <p:spTgt spid="206"/>
                                        </p:tgtEl>
                                        <p:attrNameLst>
                                          <p:attrName>ppt_x</p:attrName>
                                        </p:attrNameLst>
                                      </p:cBhvr>
                                      <p:tavLst>
                                        <p:tav tm="0">
                                          <p:val>
                                            <p:strVal val="#ppt_x"/>
                                          </p:val>
                                        </p:tav>
                                        <p:tav tm="100000">
                                          <p:val>
                                            <p:strVal val="#ppt_x"/>
                                          </p:val>
                                        </p:tav>
                                      </p:tavLst>
                                    </p:anim>
                                    <p:anim calcmode="lin" valueType="num">
                                      <p:cBhvr additive="base">
                                        <p:cTn id="236" dur="500" fill="hold"/>
                                        <p:tgtEl>
                                          <p:spTgt spid="206"/>
                                        </p:tgtEl>
                                        <p:attrNameLst>
                                          <p:attrName>ppt_y</p:attrName>
                                        </p:attrNameLst>
                                      </p:cBhvr>
                                      <p:tavLst>
                                        <p:tav tm="0">
                                          <p:val>
                                            <p:strVal val="1+#ppt_h/2"/>
                                          </p:val>
                                        </p:tav>
                                        <p:tav tm="100000">
                                          <p:val>
                                            <p:strVal val="#ppt_y"/>
                                          </p:val>
                                        </p:tav>
                                      </p:tavLst>
                                    </p:anim>
                                  </p:childTnLst>
                                </p:cTn>
                              </p:par>
                              <p:par>
                                <p:cTn id="237" presetID="2" presetClass="entr" presetSubtype="4" fill="hold" nodeType="withEffect">
                                  <p:stCondLst>
                                    <p:cond delay="0"/>
                                  </p:stCondLst>
                                  <p:childTnLst>
                                    <p:set>
                                      <p:cBhvr>
                                        <p:cTn id="238" dur="1" fill="hold">
                                          <p:stCondLst>
                                            <p:cond delay="0"/>
                                          </p:stCondLst>
                                        </p:cTn>
                                        <p:tgtEl>
                                          <p:spTgt spid="209"/>
                                        </p:tgtEl>
                                        <p:attrNameLst>
                                          <p:attrName>style.visibility</p:attrName>
                                        </p:attrNameLst>
                                      </p:cBhvr>
                                      <p:to>
                                        <p:strVal val="visible"/>
                                      </p:to>
                                    </p:set>
                                    <p:anim calcmode="lin" valueType="num">
                                      <p:cBhvr additive="base">
                                        <p:cTn id="239" dur="500" fill="hold"/>
                                        <p:tgtEl>
                                          <p:spTgt spid="209"/>
                                        </p:tgtEl>
                                        <p:attrNameLst>
                                          <p:attrName>ppt_x</p:attrName>
                                        </p:attrNameLst>
                                      </p:cBhvr>
                                      <p:tavLst>
                                        <p:tav tm="0">
                                          <p:val>
                                            <p:strVal val="#ppt_x"/>
                                          </p:val>
                                        </p:tav>
                                        <p:tav tm="100000">
                                          <p:val>
                                            <p:strVal val="#ppt_x"/>
                                          </p:val>
                                        </p:tav>
                                      </p:tavLst>
                                    </p:anim>
                                    <p:anim calcmode="lin" valueType="num">
                                      <p:cBhvr additive="base">
                                        <p:cTn id="240" dur="500" fill="hold"/>
                                        <p:tgtEl>
                                          <p:spTgt spid="209"/>
                                        </p:tgtEl>
                                        <p:attrNameLst>
                                          <p:attrName>ppt_y</p:attrName>
                                        </p:attrNameLst>
                                      </p:cBhvr>
                                      <p:tavLst>
                                        <p:tav tm="0">
                                          <p:val>
                                            <p:strVal val="1+#ppt_h/2"/>
                                          </p:val>
                                        </p:tav>
                                        <p:tav tm="100000">
                                          <p:val>
                                            <p:strVal val="#ppt_y"/>
                                          </p:val>
                                        </p:tav>
                                      </p:tavLst>
                                    </p:anim>
                                  </p:childTnLst>
                                </p:cTn>
                              </p:par>
                              <p:par>
                                <p:cTn id="241" presetID="2" presetClass="entr" presetSubtype="4" fill="hold" nodeType="withEffect">
                                  <p:stCondLst>
                                    <p:cond delay="0"/>
                                  </p:stCondLst>
                                  <p:childTnLst>
                                    <p:set>
                                      <p:cBhvr>
                                        <p:cTn id="242" dur="1" fill="hold">
                                          <p:stCondLst>
                                            <p:cond delay="0"/>
                                          </p:stCondLst>
                                        </p:cTn>
                                        <p:tgtEl>
                                          <p:spTgt spid="213"/>
                                        </p:tgtEl>
                                        <p:attrNameLst>
                                          <p:attrName>style.visibility</p:attrName>
                                        </p:attrNameLst>
                                      </p:cBhvr>
                                      <p:to>
                                        <p:strVal val="visible"/>
                                      </p:to>
                                    </p:set>
                                    <p:anim calcmode="lin" valueType="num">
                                      <p:cBhvr additive="base">
                                        <p:cTn id="243" dur="500" fill="hold"/>
                                        <p:tgtEl>
                                          <p:spTgt spid="213"/>
                                        </p:tgtEl>
                                        <p:attrNameLst>
                                          <p:attrName>ppt_x</p:attrName>
                                        </p:attrNameLst>
                                      </p:cBhvr>
                                      <p:tavLst>
                                        <p:tav tm="0">
                                          <p:val>
                                            <p:strVal val="#ppt_x"/>
                                          </p:val>
                                        </p:tav>
                                        <p:tav tm="100000">
                                          <p:val>
                                            <p:strVal val="#ppt_x"/>
                                          </p:val>
                                        </p:tav>
                                      </p:tavLst>
                                    </p:anim>
                                    <p:anim calcmode="lin" valueType="num">
                                      <p:cBhvr additive="base">
                                        <p:cTn id="244" dur="500" fill="hold"/>
                                        <p:tgtEl>
                                          <p:spTgt spid="213"/>
                                        </p:tgtEl>
                                        <p:attrNameLst>
                                          <p:attrName>ppt_y</p:attrName>
                                        </p:attrNameLst>
                                      </p:cBhvr>
                                      <p:tavLst>
                                        <p:tav tm="0">
                                          <p:val>
                                            <p:strVal val="1+#ppt_h/2"/>
                                          </p:val>
                                        </p:tav>
                                        <p:tav tm="100000">
                                          <p:val>
                                            <p:strVal val="#ppt_y"/>
                                          </p:val>
                                        </p:tav>
                                      </p:tavLst>
                                    </p:anim>
                                  </p:childTnLst>
                                </p:cTn>
                              </p:par>
                              <p:par>
                                <p:cTn id="245" presetID="2" presetClass="entr" presetSubtype="4" fill="hold" nodeType="withEffect">
                                  <p:stCondLst>
                                    <p:cond delay="0"/>
                                  </p:stCondLst>
                                  <p:childTnLst>
                                    <p:set>
                                      <p:cBhvr>
                                        <p:cTn id="246" dur="1" fill="hold">
                                          <p:stCondLst>
                                            <p:cond delay="0"/>
                                          </p:stCondLst>
                                        </p:cTn>
                                        <p:tgtEl>
                                          <p:spTgt spid="216"/>
                                        </p:tgtEl>
                                        <p:attrNameLst>
                                          <p:attrName>style.visibility</p:attrName>
                                        </p:attrNameLst>
                                      </p:cBhvr>
                                      <p:to>
                                        <p:strVal val="visible"/>
                                      </p:to>
                                    </p:set>
                                    <p:anim calcmode="lin" valueType="num">
                                      <p:cBhvr additive="base">
                                        <p:cTn id="247" dur="500" fill="hold"/>
                                        <p:tgtEl>
                                          <p:spTgt spid="216"/>
                                        </p:tgtEl>
                                        <p:attrNameLst>
                                          <p:attrName>ppt_x</p:attrName>
                                        </p:attrNameLst>
                                      </p:cBhvr>
                                      <p:tavLst>
                                        <p:tav tm="0">
                                          <p:val>
                                            <p:strVal val="#ppt_x"/>
                                          </p:val>
                                        </p:tav>
                                        <p:tav tm="100000">
                                          <p:val>
                                            <p:strVal val="#ppt_x"/>
                                          </p:val>
                                        </p:tav>
                                      </p:tavLst>
                                    </p:anim>
                                    <p:anim calcmode="lin" valueType="num">
                                      <p:cBhvr additive="base">
                                        <p:cTn id="248" dur="500" fill="hold"/>
                                        <p:tgtEl>
                                          <p:spTgt spid="216"/>
                                        </p:tgtEl>
                                        <p:attrNameLst>
                                          <p:attrName>ppt_y</p:attrName>
                                        </p:attrNameLst>
                                      </p:cBhvr>
                                      <p:tavLst>
                                        <p:tav tm="0">
                                          <p:val>
                                            <p:strVal val="1+#ppt_h/2"/>
                                          </p:val>
                                        </p:tav>
                                        <p:tav tm="100000">
                                          <p:val>
                                            <p:strVal val="#ppt_y"/>
                                          </p:val>
                                        </p:tav>
                                      </p:tavLst>
                                    </p:anim>
                                  </p:childTnLst>
                                </p:cTn>
                              </p:par>
                              <p:par>
                                <p:cTn id="249" presetID="2" presetClass="entr" presetSubtype="4" fill="hold" nodeType="withEffect">
                                  <p:stCondLst>
                                    <p:cond delay="0"/>
                                  </p:stCondLst>
                                  <p:childTnLst>
                                    <p:set>
                                      <p:cBhvr>
                                        <p:cTn id="250" dur="1" fill="hold">
                                          <p:stCondLst>
                                            <p:cond delay="0"/>
                                          </p:stCondLst>
                                        </p:cTn>
                                        <p:tgtEl>
                                          <p:spTgt spid="219"/>
                                        </p:tgtEl>
                                        <p:attrNameLst>
                                          <p:attrName>style.visibility</p:attrName>
                                        </p:attrNameLst>
                                      </p:cBhvr>
                                      <p:to>
                                        <p:strVal val="visible"/>
                                      </p:to>
                                    </p:set>
                                    <p:anim calcmode="lin" valueType="num">
                                      <p:cBhvr additive="base">
                                        <p:cTn id="251" dur="500" fill="hold"/>
                                        <p:tgtEl>
                                          <p:spTgt spid="219"/>
                                        </p:tgtEl>
                                        <p:attrNameLst>
                                          <p:attrName>ppt_x</p:attrName>
                                        </p:attrNameLst>
                                      </p:cBhvr>
                                      <p:tavLst>
                                        <p:tav tm="0">
                                          <p:val>
                                            <p:strVal val="#ppt_x"/>
                                          </p:val>
                                        </p:tav>
                                        <p:tav tm="100000">
                                          <p:val>
                                            <p:strVal val="#ppt_x"/>
                                          </p:val>
                                        </p:tav>
                                      </p:tavLst>
                                    </p:anim>
                                    <p:anim calcmode="lin" valueType="num">
                                      <p:cBhvr additive="base">
                                        <p:cTn id="252" dur="500" fill="hold"/>
                                        <p:tgtEl>
                                          <p:spTgt spid="219"/>
                                        </p:tgtEl>
                                        <p:attrNameLst>
                                          <p:attrName>ppt_y</p:attrName>
                                        </p:attrNameLst>
                                      </p:cBhvr>
                                      <p:tavLst>
                                        <p:tav tm="0">
                                          <p:val>
                                            <p:strVal val="1+#ppt_h/2"/>
                                          </p:val>
                                        </p:tav>
                                        <p:tav tm="100000">
                                          <p:val>
                                            <p:strVal val="#ppt_y"/>
                                          </p:val>
                                        </p:tav>
                                      </p:tavLst>
                                    </p:anim>
                                  </p:childTnLst>
                                </p:cTn>
                              </p:par>
                              <p:par>
                                <p:cTn id="253" presetID="2" presetClass="entr" presetSubtype="4" fill="hold" nodeType="withEffect">
                                  <p:stCondLst>
                                    <p:cond delay="0"/>
                                  </p:stCondLst>
                                  <p:childTnLst>
                                    <p:set>
                                      <p:cBhvr>
                                        <p:cTn id="254" dur="1" fill="hold">
                                          <p:stCondLst>
                                            <p:cond delay="0"/>
                                          </p:stCondLst>
                                        </p:cTn>
                                        <p:tgtEl>
                                          <p:spTgt spid="222"/>
                                        </p:tgtEl>
                                        <p:attrNameLst>
                                          <p:attrName>style.visibility</p:attrName>
                                        </p:attrNameLst>
                                      </p:cBhvr>
                                      <p:to>
                                        <p:strVal val="visible"/>
                                      </p:to>
                                    </p:set>
                                    <p:anim calcmode="lin" valueType="num">
                                      <p:cBhvr additive="base">
                                        <p:cTn id="255" dur="500" fill="hold"/>
                                        <p:tgtEl>
                                          <p:spTgt spid="222"/>
                                        </p:tgtEl>
                                        <p:attrNameLst>
                                          <p:attrName>ppt_x</p:attrName>
                                        </p:attrNameLst>
                                      </p:cBhvr>
                                      <p:tavLst>
                                        <p:tav tm="0">
                                          <p:val>
                                            <p:strVal val="#ppt_x"/>
                                          </p:val>
                                        </p:tav>
                                        <p:tav tm="100000">
                                          <p:val>
                                            <p:strVal val="#ppt_x"/>
                                          </p:val>
                                        </p:tav>
                                      </p:tavLst>
                                    </p:anim>
                                    <p:anim calcmode="lin" valueType="num">
                                      <p:cBhvr additive="base">
                                        <p:cTn id="256" dur="500" fill="hold"/>
                                        <p:tgtEl>
                                          <p:spTgt spid="222"/>
                                        </p:tgtEl>
                                        <p:attrNameLst>
                                          <p:attrName>ppt_y</p:attrName>
                                        </p:attrNameLst>
                                      </p:cBhvr>
                                      <p:tavLst>
                                        <p:tav tm="0">
                                          <p:val>
                                            <p:strVal val="1+#ppt_h/2"/>
                                          </p:val>
                                        </p:tav>
                                        <p:tav tm="100000">
                                          <p:val>
                                            <p:strVal val="#ppt_y"/>
                                          </p:val>
                                        </p:tav>
                                      </p:tavLst>
                                    </p:anim>
                                  </p:childTnLst>
                                </p:cTn>
                              </p:par>
                              <p:par>
                                <p:cTn id="257" presetID="2" presetClass="entr" presetSubtype="4" fill="hold" nodeType="withEffect">
                                  <p:stCondLst>
                                    <p:cond delay="0"/>
                                  </p:stCondLst>
                                  <p:childTnLst>
                                    <p:set>
                                      <p:cBhvr>
                                        <p:cTn id="258" dur="1" fill="hold">
                                          <p:stCondLst>
                                            <p:cond delay="0"/>
                                          </p:stCondLst>
                                        </p:cTn>
                                        <p:tgtEl>
                                          <p:spTgt spid="225"/>
                                        </p:tgtEl>
                                        <p:attrNameLst>
                                          <p:attrName>style.visibility</p:attrName>
                                        </p:attrNameLst>
                                      </p:cBhvr>
                                      <p:to>
                                        <p:strVal val="visible"/>
                                      </p:to>
                                    </p:set>
                                    <p:anim calcmode="lin" valueType="num">
                                      <p:cBhvr additive="base">
                                        <p:cTn id="259" dur="500" fill="hold"/>
                                        <p:tgtEl>
                                          <p:spTgt spid="225"/>
                                        </p:tgtEl>
                                        <p:attrNameLst>
                                          <p:attrName>ppt_x</p:attrName>
                                        </p:attrNameLst>
                                      </p:cBhvr>
                                      <p:tavLst>
                                        <p:tav tm="0">
                                          <p:val>
                                            <p:strVal val="#ppt_x"/>
                                          </p:val>
                                        </p:tav>
                                        <p:tav tm="100000">
                                          <p:val>
                                            <p:strVal val="#ppt_x"/>
                                          </p:val>
                                        </p:tav>
                                      </p:tavLst>
                                    </p:anim>
                                    <p:anim calcmode="lin" valueType="num">
                                      <p:cBhvr additive="base">
                                        <p:cTn id="260" dur="500" fill="hold"/>
                                        <p:tgtEl>
                                          <p:spTgt spid="225"/>
                                        </p:tgtEl>
                                        <p:attrNameLst>
                                          <p:attrName>ppt_y</p:attrName>
                                        </p:attrNameLst>
                                      </p:cBhvr>
                                      <p:tavLst>
                                        <p:tav tm="0">
                                          <p:val>
                                            <p:strVal val="1+#ppt_h/2"/>
                                          </p:val>
                                        </p:tav>
                                        <p:tav tm="100000">
                                          <p:val>
                                            <p:strVal val="#ppt_y"/>
                                          </p:val>
                                        </p:tav>
                                      </p:tavLst>
                                    </p:anim>
                                  </p:childTnLst>
                                </p:cTn>
                              </p:par>
                              <p:par>
                                <p:cTn id="261" presetID="2" presetClass="entr" presetSubtype="4" fill="hold" nodeType="withEffect">
                                  <p:stCondLst>
                                    <p:cond delay="0"/>
                                  </p:stCondLst>
                                  <p:childTnLst>
                                    <p:set>
                                      <p:cBhvr>
                                        <p:cTn id="262" dur="1" fill="hold">
                                          <p:stCondLst>
                                            <p:cond delay="0"/>
                                          </p:stCondLst>
                                        </p:cTn>
                                        <p:tgtEl>
                                          <p:spTgt spid="228"/>
                                        </p:tgtEl>
                                        <p:attrNameLst>
                                          <p:attrName>style.visibility</p:attrName>
                                        </p:attrNameLst>
                                      </p:cBhvr>
                                      <p:to>
                                        <p:strVal val="visible"/>
                                      </p:to>
                                    </p:set>
                                    <p:anim calcmode="lin" valueType="num">
                                      <p:cBhvr additive="base">
                                        <p:cTn id="263" dur="500" fill="hold"/>
                                        <p:tgtEl>
                                          <p:spTgt spid="228"/>
                                        </p:tgtEl>
                                        <p:attrNameLst>
                                          <p:attrName>ppt_x</p:attrName>
                                        </p:attrNameLst>
                                      </p:cBhvr>
                                      <p:tavLst>
                                        <p:tav tm="0">
                                          <p:val>
                                            <p:strVal val="#ppt_x"/>
                                          </p:val>
                                        </p:tav>
                                        <p:tav tm="100000">
                                          <p:val>
                                            <p:strVal val="#ppt_x"/>
                                          </p:val>
                                        </p:tav>
                                      </p:tavLst>
                                    </p:anim>
                                    <p:anim calcmode="lin" valueType="num">
                                      <p:cBhvr additive="base">
                                        <p:cTn id="264" dur="500" fill="hold"/>
                                        <p:tgtEl>
                                          <p:spTgt spid="228"/>
                                        </p:tgtEl>
                                        <p:attrNameLst>
                                          <p:attrName>ppt_y</p:attrName>
                                        </p:attrNameLst>
                                      </p:cBhvr>
                                      <p:tavLst>
                                        <p:tav tm="0">
                                          <p:val>
                                            <p:strVal val="1+#ppt_h/2"/>
                                          </p:val>
                                        </p:tav>
                                        <p:tav tm="100000">
                                          <p:val>
                                            <p:strVal val="#ppt_y"/>
                                          </p:val>
                                        </p:tav>
                                      </p:tavLst>
                                    </p:anim>
                                  </p:childTnLst>
                                </p:cTn>
                              </p:par>
                              <p:par>
                                <p:cTn id="265" presetID="2" presetClass="entr" presetSubtype="4" fill="hold" nodeType="withEffect">
                                  <p:stCondLst>
                                    <p:cond delay="0"/>
                                  </p:stCondLst>
                                  <p:childTnLst>
                                    <p:set>
                                      <p:cBhvr>
                                        <p:cTn id="266" dur="1" fill="hold">
                                          <p:stCondLst>
                                            <p:cond delay="0"/>
                                          </p:stCondLst>
                                        </p:cTn>
                                        <p:tgtEl>
                                          <p:spTgt spid="231"/>
                                        </p:tgtEl>
                                        <p:attrNameLst>
                                          <p:attrName>style.visibility</p:attrName>
                                        </p:attrNameLst>
                                      </p:cBhvr>
                                      <p:to>
                                        <p:strVal val="visible"/>
                                      </p:to>
                                    </p:set>
                                    <p:anim calcmode="lin" valueType="num">
                                      <p:cBhvr additive="base">
                                        <p:cTn id="267" dur="500" fill="hold"/>
                                        <p:tgtEl>
                                          <p:spTgt spid="231"/>
                                        </p:tgtEl>
                                        <p:attrNameLst>
                                          <p:attrName>ppt_x</p:attrName>
                                        </p:attrNameLst>
                                      </p:cBhvr>
                                      <p:tavLst>
                                        <p:tav tm="0">
                                          <p:val>
                                            <p:strVal val="#ppt_x"/>
                                          </p:val>
                                        </p:tav>
                                        <p:tav tm="100000">
                                          <p:val>
                                            <p:strVal val="#ppt_x"/>
                                          </p:val>
                                        </p:tav>
                                      </p:tavLst>
                                    </p:anim>
                                    <p:anim calcmode="lin" valueType="num">
                                      <p:cBhvr additive="base">
                                        <p:cTn id="268" dur="500" fill="hold"/>
                                        <p:tgtEl>
                                          <p:spTgt spid="231"/>
                                        </p:tgtEl>
                                        <p:attrNameLst>
                                          <p:attrName>ppt_y</p:attrName>
                                        </p:attrNameLst>
                                      </p:cBhvr>
                                      <p:tavLst>
                                        <p:tav tm="0">
                                          <p:val>
                                            <p:strVal val="1+#ppt_h/2"/>
                                          </p:val>
                                        </p:tav>
                                        <p:tav tm="100000">
                                          <p:val>
                                            <p:strVal val="#ppt_y"/>
                                          </p:val>
                                        </p:tav>
                                      </p:tavLst>
                                    </p:anim>
                                  </p:childTnLst>
                                </p:cTn>
                              </p:par>
                              <p:par>
                                <p:cTn id="269" presetID="2" presetClass="entr" presetSubtype="4" fill="hold" nodeType="withEffect">
                                  <p:stCondLst>
                                    <p:cond delay="0"/>
                                  </p:stCondLst>
                                  <p:childTnLst>
                                    <p:set>
                                      <p:cBhvr>
                                        <p:cTn id="270" dur="1" fill="hold">
                                          <p:stCondLst>
                                            <p:cond delay="0"/>
                                          </p:stCondLst>
                                        </p:cTn>
                                        <p:tgtEl>
                                          <p:spTgt spid="235"/>
                                        </p:tgtEl>
                                        <p:attrNameLst>
                                          <p:attrName>style.visibility</p:attrName>
                                        </p:attrNameLst>
                                      </p:cBhvr>
                                      <p:to>
                                        <p:strVal val="visible"/>
                                      </p:to>
                                    </p:set>
                                    <p:anim calcmode="lin" valueType="num">
                                      <p:cBhvr additive="base">
                                        <p:cTn id="271" dur="500" fill="hold"/>
                                        <p:tgtEl>
                                          <p:spTgt spid="235"/>
                                        </p:tgtEl>
                                        <p:attrNameLst>
                                          <p:attrName>ppt_x</p:attrName>
                                        </p:attrNameLst>
                                      </p:cBhvr>
                                      <p:tavLst>
                                        <p:tav tm="0">
                                          <p:val>
                                            <p:strVal val="#ppt_x"/>
                                          </p:val>
                                        </p:tav>
                                        <p:tav tm="100000">
                                          <p:val>
                                            <p:strVal val="#ppt_x"/>
                                          </p:val>
                                        </p:tav>
                                      </p:tavLst>
                                    </p:anim>
                                    <p:anim calcmode="lin" valueType="num">
                                      <p:cBhvr additive="base">
                                        <p:cTn id="272" dur="500" fill="hold"/>
                                        <p:tgtEl>
                                          <p:spTgt spid="235"/>
                                        </p:tgtEl>
                                        <p:attrNameLst>
                                          <p:attrName>ppt_y</p:attrName>
                                        </p:attrNameLst>
                                      </p:cBhvr>
                                      <p:tavLst>
                                        <p:tav tm="0">
                                          <p:val>
                                            <p:strVal val="1+#ppt_h/2"/>
                                          </p:val>
                                        </p:tav>
                                        <p:tav tm="100000">
                                          <p:val>
                                            <p:strVal val="#ppt_y"/>
                                          </p:val>
                                        </p:tav>
                                      </p:tavLst>
                                    </p:anim>
                                  </p:childTnLst>
                                </p:cTn>
                              </p:par>
                              <p:par>
                                <p:cTn id="273" presetID="2" presetClass="entr" presetSubtype="4" fill="hold" nodeType="withEffect">
                                  <p:stCondLst>
                                    <p:cond delay="0"/>
                                  </p:stCondLst>
                                  <p:childTnLst>
                                    <p:set>
                                      <p:cBhvr>
                                        <p:cTn id="274" dur="1" fill="hold">
                                          <p:stCondLst>
                                            <p:cond delay="0"/>
                                          </p:stCondLst>
                                        </p:cTn>
                                        <p:tgtEl>
                                          <p:spTgt spid="238"/>
                                        </p:tgtEl>
                                        <p:attrNameLst>
                                          <p:attrName>style.visibility</p:attrName>
                                        </p:attrNameLst>
                                      </p:cBhvr>
                                      <p:to>
                                        <p:strVal val="visible"/>
                                      </p:to>
                                    </p:set>
                                    <p:anim calcmode="lin" valueType="num">
                                      <p:cBhvr additive="base">
                                        <p:cTn id="275" dur="500" fill="hold"/>
                                        <p:tgtEl>
                                          <p:spTgt spid="238"/>
                                        </p:tgtEl>
                                        <p:attrNameLst>
                                          <p:attrName>ppt_x</p:attrName>
                                        </p:attrNameLst>
                                      </p:cBhvr>
                                      <p:tavLst>
                                        <p:tav tm="0">
                                          <p:val>
                                            <p:strVal val="#ppt_x"/>
                                          </p:val>
                                        </p:tav>
                                        <p:tav tm="100000">
                                          <p:val>
                                            <p:strVal val="#ppt_x"/>
                                          </p:val>
                                        </p:tav>
                                      </p:tavLst>
                                    </p:anim>
                                    <p:anim calcmode="lin" valueType="num">
                                      <p:cBhvr additive="base">
                                        <p:cTn id="276" dur="500" fill="hold"/>
                                        <p:tgtEl>
                                          <p:spTgt spid="238"/>
                                        </p:tgtEl>
                                        <p:attrNameLst>
                                          <p:attrName>ppt_y</p:attrName>
                                        </p:attrNameLst>
                                      </p:cBhvr>
                                      <p:tavLst>
                                        <p:tav tm="0">
                                          <p:val>
                                            <p:strVal val="1+#ppt_h/2"/>
                                          </p:val>
                                        </p:tav>
                                        <p:tav tm="100000">
                                          <p:val>
                                            <p:strVal val="#ppt_y"/>
                                          </p:val>
                                        </p:tav>
                                      </p:tavLst>
                                    </p:anim>
                                  </p:childTnLst>
                                </p:cTn>
                              </p:par>
                              <p:par>
                                <p:cTn id="277" presetID="2" presetClass="entr" presetSubtype="4" fill="hold" nodeType="withEffect">
                                  <p:stCondLst>
                                    <p:cond delay="0"/>
                                  </p:stCondLst>
                                  <p:childTnLst>
                                    <p:set>
                                      <p:cBhvr>
                                        <p:cTn id="278" dur="1" fill="hold">
                                          <p:stCondLst>
                                            <p:cond delay="0"/>
                                          </p:stCondLst>
                                        </p:cTn>
                                        <p:tgtEl>
                                          <p:spTgt spid="241"/>
                                        </p:tgtEl>
                                        <p:attrNameLst>
                                          <p:attrName>style.visibility</p:attrName>
                                        </p:attrNameLst>
                                      </p:cBhvr>
                                      <p:to>
                                        <p:strVal val="visible"/>
                                      </p:to>
                                    </p:set>
                                    <p:anim calcmode="lin" valueType="num">
                                      <p:cBhvr additive="base">
                                        <p:cTn id="279" dur="500" fill="hold"/>
                                        <p:tgtEl>
                                          <p:spTgt spid="241"/>
                                        </p:tgtEl>
                                        <p:attrNameLst>
                                          <p:attrName>ppt_x</p:attrName>
                                        </p:attrNameLst>
                                      </p:cBhvr>
                                      <p:tavLst>
                                        <p:tav tm="0">
                                          <p:val>
                                            <p:strVal val="#ppt_x"/>
                                          </p:val>
                                        </p:tav>
                                        <p:tav tm="100000">
                                          <p:val>
                                            <p:strVal val="#ppt_x"/>
                                          </p:val>
                                        </p:tav>
                                      </p:tavLst>
                                    </p:anim>
                                    <p:anim calcmode="lin" valueType="num">
                                      <p:cBhvr additive="base">
                                        <p:cTn id="280" dur="500" fill="hold"/>
                                        <p:tgtEl>
                                          <p:spTgt spid="241"/>
                                        </p:tgtEl>
                                        <p:attrNameLst>
                                          <p:attrName>ppt_y</p:attrName>
                                        </p:attrNameLst>
                                      </p:cBhvr>
                                      <p:tavLst>
                                        <p:tav tm="0">
                                          <p:val>
                                            <p:strVal val="1+#ppt_h/2"/>
                                          </p:val>
                                        </p:tav>
                                        <p:tav tm="100000">
                                          <p:val>
                                            <p:strVal val="#ppt_y"/>
                                          </p:val>
                                        </p:tav>
                                      </p:tavLst>
                                    </p:anim>
                                  </p:childTnLst>
                                </p:cTn>
                              </p:par>
                              <p:par>
                                <p:cTn id="281" presetID="2" presetClass="entr" presetSubtype="4" fill="hold" nodeType="withEffect">
                                  <p:stCondLst>
                                    <p:cond delay="0"/>
                                  </p:stCondLst>
                                  <p:childTnLst>
                                    <p:set>
                                      <p:cBhvr>
                                        <p:cTn id="282" dur="1" fill="hold">
                                          <p:stCondLst>
                                            <p:cond delay="0"/>
                                          </p:stCondLst>
                                        </p:cTn>
                                        <p:tgtEl>
                                          <p:spTgt spid="244"/>
                                        </p:tgtEl>
                                        <p:attrNameLst>
                                          <p:attrName>style.visibility</p:attrName>
                                        </p:attrNameLst>
                                      </p:cBhvr>
                                      <p:to>
                                        <p:strVal val="visible"/>
                                      </p:to>
                                    </p:set>
                                    <p:anim calcmode="lin" valueType="num">
                                      <p:cBhvr additive="base">
                                        <p:cTn id="283" dur="500" fill="hold"/>
                                        <p:tgtEl>
                                          <p:spTgt spid="244"/>
                                        </p:tgtEl>
                                        <p:attrNameLst>
                                          <p:attrName>ppt_x</p:attrName>
                                        </p:attrNameLst>
                                      </p:cBhvr>
                                      <p:tavLst>
                                        <p:tav tm="0">
                                          <p:val>
                                            <p:strVal val="#ppt_x"/>
                                          </p:val>
                                        </p:tav>
                                        <p:tav tm="100000">
                                          <p:val>
                                            <p:strVal val="#ppt_x"/>
                                          </p:val>
                                        </p:tav>
                                      </p:tavLst>
                                    </p:anim>
                                    <p:anim calcmode="lin" valueType="num">
                                      <p:cBhvr additive="base">
                                        <p:cTn id="284" dur="500" fill="hold"/>
                                        <p:tgtEl>
                                          <p:spTgt spid="244"/>
                                        </p:tgtEl>
                                        <p:attrNameLst>
                                          <p:attrName>ppt_y</p:attrName>
                                        </p:attrNameLst>
                                      </p:cBhvr>
                                      <p:tavLst>
                                        <p:tav tm="0">
                                          <p:val>
                                            <p:strVal val="1+#ppt_h/2"/>
                                          </p:val>
                                        </p:tav>
                                        <p:tav tm="100000">
                                          <p:val>
                                            <p:strVal val="#ppt_y"/>
                                          </p:val>
                                        </p:tav>
                                      </p:tavLst>
                                    </p:anim>
                                  </p:childTnLst>
                                </p:cTn>
                              </p:par>
                              <p:par>
                                <p:cTn id="285" presetID="2" presetClass="entr" presetSubtype="4" fill="hold" nodeType="withEffect">
                                  <p:stCondLst>
                                    <p:cond delay="0"/>
                                  </p:stCondLst>
                                  <p:childTnLst>
                                    <p:set>
                                      <p:cBhvr>
                                        <p:cTn id="286" dur="1" fill="hold">
                                          <p:stCondLst>
                                            <p:cond delay="0"/>
                                          </p:stCondLst>
                                        </p:cTn>
                                        <p:tgtEl>
                                          <p:spTgt spid="247"/>
                                        </p:tgtEl>
                                        <p:attrNameLst>
                                          <p:attrName>style.visibility</p:attrName>
                                        </p:attrNameLst>
                                      </p:cBhvr>
                                      <p:to>
                                        <p:strVal val="visible"/>
                                      </p:to>
                                    </p:set>
                                    <p:anim calcmode="lin" valueType="num">
                                      <p:cBhvr additive="base">
                                        <p:cTn id="287" dur="500" fill="hold"/>
                                        <p:tgtEl>
                                          <p:spTgt spid="247"/>
                                        </p:tgtEl>
                                        <p:attrNameLst>
                                          <p:attrName>ppt_x</p:attrName>
                                        </p:attrNameLst>
                                      </p:cBhvr>
                                      <p:tavLst>
                                        <p:tav tm="0">
                                          <p:val>
                                            <p:strVal val="#ppt_x"/>
                                          </p:val>
                                        </p:tav>
                                        <p:tav tm="100000">
                                          <p:val>
                                            <p:strVal val="#ppt_x"/>
                                          </p:val>
                                        </p:tav>
                                      </p:tavLst>
                                    </p:anim>
                                    <p:anim calcmode="lin" valueType="num">
                                      <p:cBhvr additive="base">
                                        <p:cTn id="288" dur="500" fill="hold"/>
                                        <p:tgtEl>
                                          <p:spTgt spid="247"/>
                                        </p:tgtEl>
                                        <p:attrNameLst>
                                          <p:attrName>ppt_y</p:attrName>
                                        </p:attrNameLst>
                                      </p:cBhvr>
                                      <p:tavLst>
                                        <p:tav tm="0">
                                          <p:val>
                                            <p:strVal val="1+#ppt_h/2"/>
                                          </p:val>
                                        </p:tav>
                                        <p:tav tm="100000">
                                          <p:val>
                                            <p:strVal val="#ppt_y"/>
                                          </p:val>
                                        </p:tav>
                                      </p:tavLst>
                                    </p:anim>
                                  </p:childTnLst>
                                </p:cTn>
                              </p:par>
                              <p:par>
                                <p:cTn id="289" presetID="2" presetClass="entr" presetSubtype="4" fill="hold" nodeType="withEffect">
                                  <p:stCondLst>
                                    <p:cond delay="0"/>
                                  </p:stCondLst>
                                  <p:childTnLst>
                                    <p:set>
                                      <p:cBhvr>
                                        <p:cTn id="290" dur="1" fill="hold">
                                          <p:stCondLst>
                                            <p:cond delay="0"/>
                                          </p:stCondLst>
                                        </p:cTn>
                                        <p:tgtEl>
                                          <p:spTgt spid="250"/>
                                        </p:tgtEl>
                                        <p:attrNameLst>
                                          <p:attrName>style.visibility</p:attrName>
                                        </p:attrNameLst>
                                      </p:cBhvr>
                                      <p:to>
                                        <p:strVal val="visible"/>
                                      </p:to>
                                    </p:set>
                                    <p:anim calcmode="lin" valueType="num">
                                      <p:cBhvr additive="base">
                                        <p:cTn id="291" dur="500" fill="hold"/>
                                        <p:tgtEl>
                                          <p:spTgt spid="250"/>
                                        </p:tgtEl>
                                        <p:attrNameLst>
                                          <p:attrName>ppt_x</p:attrName>
                                        </p:attrNameLst>
                                      </p:cBhvr>
                                      <p:tavLst>
                                        <p:tav tm="0">
                                          <p:val>
                                            <p:strVal val="#ppt_x"/>
                                          </p:val>
                                        </p:tav>
                                        <p:tav tm="100000">
                                          <p:val>
                                            <p:strVal val="#ppt_x"/>
                                          </p:val>
                                        </p:tav>
                                      </p:tavLst>
                                    </p:anim>
                                    <p:anim calcmode="lin" valueType="num">
                                      <p:cBhvr additive="base">
                                        <p:cTn id="292" dur="500" fill="hold"/>
                                        <p:tgtEl>
                                          <p:spTgt spid="250"/>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253"/>
                                        </p:tgtEl>
                                        <p:attrNameLst>
                                          <p:attrName>style.visibility</p:attrName>
                                        </p:attrNameLst>
                                      </p:cBhvr>
                                      <p:to>
                                        <p:strVal val="visible"/>
                                      </p:to>
                                    </p:set>
                                    <p:anim calcmode="lin" valueType="num">
                                      <p:cBhvr additive="base">
                                        <p:cTn id="295" dur="500" fill="hold"/>
                                        <p:tgtEl>
                                          <p:spTgt spid="253"/>
                                        </p:tgtEl>
                                        <p:attrNameLst>
                                          <p:attrName>ppt_x</p:attrName>
                                        </p:attrNameLst>
                                      </p:cBhvr>
                                      <p:tavLst>
                                        <p:tav tm="0">
                                          <p:val>
                                            <p:strVal val="#ppt_x"/>
                                          </p:val>
                                        </p:tav>
                                        <p:tav tm="100000">
                                          <p:val>
                                            <p:strVal val="#ppt_x"/>
                                          </p:val>
                                        </p:tav>
                                      </p:tavLst>
                                    </p:anim>
                                    <p:anim calcmode="lin" valueType="num">
                                      <p:cBhvr additive="base">
                                        <p:cTn id="296" dur="500" fill="hold"/>
                                        <p:tgtEl>
                                          <p:spTgt spid="253"/>
                                        </p:tgtEl>
                                        <p:attrNameLst>
                                          <p:attrName>ppt_y</p:attrName>
                                        </p:attrNameLst>
                                      </p:cBhvr>
                                      <p:tavLst>
                                        <p:tav tm="0">
                                          <p:val>
                                            <p:strVal val="1+#ppt_h/2"/>
                                          </p:val>
                                        </p:tav>
                                        <p:tav tm="100000">
                                          <p:val>
                                            <p:strVal val="#ppt_y"/>
                                          </p:val>
                                        </p:tav>
                                      </p:tavLst>
                                    </p:anim>
                                  </p:childTnLst>
                                </p:cTn>
                              </p:par>
                              <p:par>
                                <p:cTn id="297" presetID="2" presetClass="entr" presetSubtype="4" fill="hold" nodeType="withEffect">
                                  <p:stCondLst>
                                    <p:cond delay="0"/>
                                  </p:stCondLst>
                                  <p:childTnLst>
                                    <p:set>
                                      <p:cBhvr>
                                        <p:cTn id="298" dur="1" fill="hold">
                                          <p:stCondLst>
                                            <p:cond delay="0"/>
                                          </p:stCondLst>
                                        </p:cTn>
                                        <p:tgtEl>
                                          <p:spTgt spid="259"/>
                                        </p:tgtEl>
                                        <p:attrNameLst>
                                          <p:attrName>style.visibility</p:attrName>
                                        </p:attrNameLst>
                                      </p:cBhvr>
                                      <p:to>
                                        <p:strVal val="visible"/>
                                      </p:to>
                                    </p:set>
                                    <p:anim calcmode="lin" valueType="num">
                                      <p:cBhvr additive="base">
                                        <p:cTn id="299" dur="500" fill="hold"/>
                                        <p:tgtEl>
                                          <p:spTgt spid="259"/>
                                        </p:tgtEl>
                                        <p:attrNameLst>
                                          <p:attrName>ppt_x</p:attrName>
                                        </p:attrNameLst>
                                      </p:cBhvr>
                                      <p:tavLst>
                                        <p:tav tm="0">
                                          <p:val>
                                            <p:strVal val="#ppt_x"/>
                                          </p:val>
                                        </p:tav>
                                        <p:tav tm="100000">
                                          <p:val>
                                            <p:strVal val="#ppt_x"/>
                                          </p:val>
                                        </p:tav>
                                      </p:tavLst>
                                    </p:anim>
                                    <p:anim calcmode="lin" valueType="num">
                                      <p:cBhvr additive="base">
                                        <p:cTn id="300" dur="500" fill="hold"/>
                                        <p:tgtEl>
                                          <p:spTgt spid="259"/>
                                        </p:tgtEl>
                                        <p:attrNameLst>
                                          <p:attrName>ppt_y</p:attrName>
                                        </p:attrNameLst>
                                      </p:cBhvr>
                                      <p:tavLst>
                                        <p:tav tm="0">
                                          <p:val>
                                            <p:strVal val="1+#ppt_h/2"/>
                                          </p:val>
                                        </p:tav>
                                        <p:tav tm="100000">
                                          <p:val>
                                            <p:strVal val="#ppt_y"/>
                                          </p:val>
                                        </p:tav>
                                      </p:tavLst>
                                    </p:anim>
                                  </p:childTnLst>
                                </p:cTn>
                              </p:par>
                              <p:par>
                                <p:cTn id="301" presetID="2" presetClass="entr" presetSubtype="4" fill="hold" nodeType="withEffect">
                                  <p:stCondLst>
                                    <p:cond delay="0"/>
                                  </p:stCondLst>
                                  <p:childTnLst>
                                    <p:set>
                                      <p:cBhvr>
                                        <p:cTn id="302" dur="1" fill="hold">
                                          <p:stCondLst>
                                            <p:cond delay="0"/>
                                          </p:stCondLst>
                                        </p:cTn>
                                        <p:tgtEl>
                                          <p:spTgt spid="262"/>
                                        </p:tgtEl>
                                        <p:attrNameLst>
                                          <p:attrName>style.visibility</p:attrName>
                                        </p:attrNameLst>
                                      </p:cBhvr>
                                      <p:to>
                                        <p:strVal val="visible"/>
                                      </p:to>
                                    </p:set>
                                    <p:anim calcmode="lin" valueType="num">
                                      <p:cBhvr additive="base">
                                        <p:cTn id="303" dur="500" fill="hold"/>
                                        <p:tgtEl>
                                          <p:spTgt spid="262"/>
                                        </p:tgtEl>
                                        <p:attrNameLst>
                                          <p:attrName>ppt_x</p:attrName>
                                        </p:attrNameLst>
                                      </p:cBhvr>
                                      <p:tavLst>
                                        <p:tav tm="0">
                                          <p:val>
                                            <p:strVal val="#ppt_x"/>
                                          </p:val>
                                        </p:tav>
                                        <p:tav tm="100000">
                                          <p:val>
                                            <p:strVal val="#ppt_x"/>
                                          </p:val>
                                        </p:tav>
                                      </p:tavLst>
                                    </p:anim>
                                    <p:anim calcmode="lin" valueType="num">
                                      <p:cBhvr additive="base">
                                        <p:cTn id="304" dur="500" fill="hold"/>
                                        <p:tgtEl>
                                          <p:spTgt spid="262"/>
                                        </p:tgtEl>
                                        <p:attrNameLst>
                                          <p:attrName>ppt_y</p:attrName>
                                        </p:attrNameLst>
                                      </p:cBhvr>
                                      <p:tavLst>
                                        <p:tav tm="0">
                                          <p:val>
                                            <p:strVal val="1+#ppt_h/2"/>
                                          </p:val>
                                        </p:tav>
                                        <p:tav tm="100000">
                                          <p:val>
                                            <p:strVal val="#ppt_y"/>
                                          </p:val>
                                        </p:tav>
                                      </p:tavLst>
                                    </p:anim>
                                  </p:childTnLst>
                                </p:cTn>
                              </p:par>
                              <p:par>
                                <p:cTn id="305" presetID="2" presetClass="entr" presetSubtype="4" fill="hold" nodeType="withEffect">
                                  <p:stCondLst>
                                    <p:cond delay="0"/>
                                  </p:stCondLst>
                                  <p:childTnLst>
                                    <p:set>
                                      <p:cBhvr>
                                        <p:cTn id="306" dur="1" fill="hold">
                                          <p:stCondLst>
                                            <p:cond delay="0"/>
                                          </p:stCondLst>
                                        </p:cTn>
                                        <p:tgtEl>
                                          <p:spTgt spid="265"/>
                                        </p:tgtEl>
                                        <p:attrNameLst>
                                          <p:attrName>style.visibility</p:attrName>
                                        </p:attrNameLst>
                                      </p:cBhvr>
                                      <p:to>
                                        <p:strVal val="visible"/>
                                      </p:to>
                                    </p:set>
                                    <p:anim calcmode="lin" valueType="num">
                                      <p:cBhvr additive="base">
                                        <p:cTn id="307" dur="500" fill="hold"/>
                                        <p:tgtEl>
                                          <p:spTgt spid="265"/>
                                        </p:tgtEl>
                                        <p:attrNameLst>
                                          <p:attrName>ppt_x</p:attrName>
                                        </p:attrNameLst>
                                      </p:cBhvr>
                                      <p:tavLst>
                                        <p:tav tm="0">
                                          <p:val>
                                            <p:strVal val="#ppt_x"/>
                                          </p:val>
                                        </p:tav>
                                        <p:tav tm="100000">
                                          <p:val>
                                            <p:strVal val="#ppt_x"/>
                                          </p:val>
                                        </p:tav>
                                      </p:tavLst>
                                    </p:anim>
                                    <p:anim calcmode="lin" valueType="num">
                                      <p:cBhvr additive="base">
                                        <p:cTn id="308" dur="500" fill="hold"/>
                                        <p:tgtEl>
                                          <p:spTgt spid="265"/>
                                        </p:tgtEl>
                                        <p:attrNameLst>
                                          <p:attrName>ppt_y</p:attrName>
                                        </p:attrNameLst>
                                      </p:cBhvr>
                                      <p:tavLst>
                                        <p:tav tm="0">
                                          <p:val>
                                            <p:strVal val="1+#ppt_h/2"/>
                                          </p:val>
                                        </p:tav>
                                        <p:tav tm="100000">
                                          <p:val>
                                            <p:strVal val="#ppt_y"/>
                                          </p:val>
                                        </p:tav>
                                      </p:tavLst>
                                    </p:anim>
                                  </p:childTnLst>
                                </p:cTn>
                              </p:par>
                              <p:par>
                                <p:cTn id="309" presetID="2" presetClass="entr" presetSubtype="4" fill="hold" nodeType="withEffect">
                                  <p:stCondLst>
                                    <p:cond delay="0"/>
                                  </p:stCondLst>
                                  <p:childTnLst>
                                    <p:set>
                                      <p:cBhvr>
                                        <p:cTn id="310" dur="1" fill="hold">
                                          <p:stCondLst>
                                            <p:cond delay="0"/>
                                          </p:stCondLst>
                                        </p:cTn>
                                        <p:tgtEl>
                                          <p:spTgt spid="268"/>
                                        </p:tgtEl>
                                        <p:attrNameLst>
                                          <p:attrName>style.visibility</p:attrName>
                                        </p:attrNameLst>
                                      </p:cBhvr>
                                      <p:to>
                                        <p:strVal val="visible"/>
                                      </p:to>
                                    </p:set>
                                    <p:anim calcmode="lin" valueType="num">
                                      <p:cBhvr additive="base">
                                        <p:cTn id="311" dur="500" fill="hold"/>
                                        <p:tgtEl>
                                          <p:spTgt spid="268"/>
                                        </p:tgtEl>
                                        <p:attrNameLst>
                                          <p:attrName>ppt_x</p:attrName>
                                        </p:attrNameLst>
                                      </p:cBhvr>
                                      <p:tavLst>
                                        <p:tav tm="0">
                                          <p:val>
                                            <p:strVal val="#ppt_x"/>
                                          </p:val>
                                        </p:tav>
                                        <p:tav tm="100000">
                                          <p:val>
                                            <p:strVal val="#ppt_x"/>
                                          </p:val>
                                        </p:tav>
                                      </p:tavLst>
                                    </p:anim>
                                    <p:anim calcmode="lin" valueType="num">
                                      <p:cBhvr additive="base">
                                        <p:cTn id="312" dur="500" fill="hold"/>
                                        <p:tgtEl>
                                          <p:spTgt spid="268"/>
                                        </p:tgtEl>
                                        <p:attrNameLst>
                                          <p:attrName>ppt_y</p:attrName>
                                        </p:attrNameLst>
                                      </p:cBhvr>
                                      <p:tavLst>
                                        <p:tav tm="0">
                                          <p:val>
                                            <p:strVal val="1+#ppt_h/2"/>
                                          </p:val>
                                        </p:tav>
                                        <p:tav tm="100000">
                                          <p:val>
                                            <p:strVal val="#ppt_y"/>
                                          </p:val>
                                        </p:tav>
                                      </p:tavLst>
                                    </p:anim>
                                  </p:childTnLst>
                                </p:cTn>
                              </p:par>
                              <p:par>
                                <p:cTn id="313" presetID="2" presetClass="entr" presetSubtype="4" fill="hold" nodeType="withEffect">
                                  <p:stCondLst>
                                    <p:cond delay="0"/>
                                  </p:stCondLst>
                                  <p:childTnLst>
                                    <p:set>
                                      <p:cBhvr>
                                        <p:cTn id="314" dur="1" fill="hold">
                                          <p:stCondLst>
                                            <p:cond delay="0"/>
                                          </p:stCondLst>
                                        </p:cTn>
                                        <p:tgtEl>
                                          <p:spTgt spid="272"/>
                                        </p:tgtEl>
                                        <p:attrNameLst>
                                          <p:attrName>style.visibility</p:attrName>
                                        </p:attrNameLst>
                                      </p:cBhvr>
                                      <p:to>
                                        <p:strVal val="visible"/>
                                      </p:to>
                                    </p:set>
                                    <p:anim calcmode="lin" valueType="num">
                                      <p:cBhvr additive="base">
                                        <p:cTn id="315" dur="500" fill="hold"/>
                                        <p:tgtEl>
                                          <p:spTgt spid="272"/>
                                        </p:tgtEl>
                                        <p:attrNameLst>
                                          <p:attrName>ppt_x</p:attrName>
                                        </p:attrNameLst>
                                      </p:cBhvr>
                                      <p:tavLst>
                                        <p:tav tm="0">
                                          <p:val>
                                            <p:strVal val="#ppt_x"/>
                                          </p:val>
                                        </p:tav>
                                        <p:tav tm="100000">
                                          <p:val>
                                            <p:strVal val="#ppt_x"/>
                                          </p:val>
                                        </p:tav>
                                      </p:tavLst>
                                    </p:anim>
                                    <p:anim calcmode="lin" valueType="num">
                                      <p:cBhvr additive="base">
                                        <p:cTn id="316" dur="500" fill="hold"/>
                                        <p:tgtEl>
                                          <p:spTgt spid="272"/>
                                        </p:tgtEl>
                                        <p:attrNameLst>
                                          <p:attrName>ppt_y</p:attrName>
                                        </p:attrNameLst>
                                      </p:cBhvr>
                                      <p:tavLst>
                                        <p:tav tm="0">
                                          <p:val>
                                            <p:strVal val="1+#ppt_h/2"/>
                                          </p:val>
                                        </p:tav>
                                        <p:tav tm="100000">
                                          <p:val>
                                            <p:strVal val="#ppt_y"/>
                                          </p:val>
                                        </p:tav>
                                      </p:tavLst>
                                    </p:anim>
                                  </p:childTnLst>
                                </p:cTn>
                              </p:par>
                              <p:par>
                                <p:cTn id="317" presetID="2" presetClass="entr" presetSubtype="4" fill="hold" nodeType="withEffect">
                                  <p:stCondLst>
                                    <p:cond delay="0"/>
                                  </p:stCondLst>
                                  <p:childTnLst>
                                    <p:set>
                                      <p:cBhvr>
                                        <p:cTn id="318" dur="1" fill="hold">
                                          <p:stCondLst>
                                            <p:cond delay="0"/>
                                          </p:stCondLst>
                                        </p:cTn>
                                        <p:tgtEl>
                                          <p:spTgt spid="275"/>
                                        </p:tgtEl>
                                        <p:attrNameLst>
                                          <p:attrName>style.visibility</p:attrName>
                                        </p:attrNameLst>
                                      </p:cBhvr>
                                      <p:to>
                                        <p:strVal val="visible"/>
                                      </p:to>
                                    </p:set>
                                    <p:anim calcmode="lin" valueType="num">
                                      <p:cBhvr additive="base">
                                        <p:cTn id="319" dur="500" fill="hold"/>
                                        <p:tgtEl>
                                          <p:spTgt spid="275"/>
                                        </p:tgtEl>
                                        <p:attrNameLst>
                                          <p:attrName>ppt_x</p:attrName>
                                        </p:attrNameLst>
                                      </p:cBhvr>
                                      <p:tavLst>
                                        <p:tav tm="0">
                                          <p:val>
                                            <p:strVal val="#ppt_x"/>
                                          </p:val>
                                        </p:tav>
                                        <p:tav tm="100000">
                                          <p:val>
                                            <p:strVal val="#ppt_x"/>
                                          </p:val>
                                        </p:tav>
                                      </p:tavLst>
                                    </p:anim>
                                    <p:anim calcmode="lin" valueType="num">
                                      <p:cBhvr additive="base">
                                        <p:cTn id="320" dur="500" fill="hold"/>
                                        <p:tgtEl>
                                          <p:spTgt spid="275"/>
                                        </p:tgtEl>
                                        <p:attrNameLst>
                                          <p:attrName>ppt_y</p:attrName>
                                        </p:attrNameLst>
                                      </p:cBhvr>
                                      <p:tavLst>
                                        <p:tav tm="0">
                                          <p:val>
                                            <p:strVal val="1+#ppt_h/2"/>
                                          </p:val>
                                        </p:tav>
                                        <p:tav tm="100000">
                                          <p:val>
                                            <p:strVal val="#ppt_y"/>
                                          </p:val>
                                        </p:tav>
                                      </p:tavLst>
                                    </p:anim>
                                  </p:childTnLst>
                                </p:cTn>
                              </p:par>
                              <p:par>
                                <p:cTn id="321" presetID="2" presetClass="entr" presetSubtype="4" fill="hold" nodeType="withEffect">
                                  <p:stCondLst>
                                    <p:cond delay="0"/>
                                  </p:stCondLst>
                                  <p:childTnLst>
                                    <p:set>
                                      <p:cBhvr>
                                        <p:cTn id="322" dur="1" fill="hold">
                                          <p:stCondLst>
                                            <p:cond delay="0"/>
                                          </p:stCondLst>
                                        </p:cTn>
                                        <p:tgtEl>
                                          <p:spTgt spid="278"/>
                                        </p:tgtEl>
                                        <p:attrNameLst>
                                          <p:attrName>style.visibility</p:attrName>
                                        </p:attrNameLst>
                                      </p:cBhvr>
                                      <p:to>
                                        <p:strVal val="visible"/>
                                      </p:to>
                                    </p:set>
                                    <p:anim calcmode="lin" valueType="num">
                                      <p:cBhvr additive="base">
                                        <p:cTn id="323" dur="500" fill="hold"/>
                                        <p:tgtEl>
                                          <p:spTgt spid="278"/>
                                        </p:tgtEl>
                                        <p:attrNameLst>
                                          <p:attrName>ppt_x</p:attrName>
                                        </p:attrNameLst>
                                      </p:cBhvr>
                                      <p:tavLst>
                                        <p:tav tm="0">
                                          <p:val>
                                            <p:strVal val="#ppt_x"/>
                                          </p:val>
                                        </p:tav>
                                        <p:tav tm="100000">
                                          <p:val>
                                            <p:strVal val="#ppt_x"/>
                                          </p:val>
                                        </p:tav>
                                      </p:tavLst>
                                    </p:anim>
                                    <p:anim calcmode="lin" valueType="num">
                                      <p:cBhvr additive="base">
                                        <p:cTn id="324" dur="500" fill="hold"/>
                                        <p:tgtEl>
                                          <p:spTgt spid="278"/>
                                        </p:tgtEl>
                                        <p:attrNameLst>
                                          <p:attrName>ppt_y</p:attrName>
                                        </p:attrNameLst>
                                      </p:cBhvr>
                                      <p:tavLst>
                                        <p:tav tm="0">
                                          <p:val>
                                            <p:strVal val="1+#ppt_h/2"/>
                                          </p:val>
                                        </p:tav>
                                        <p:tav tm="100000">
                                          <p:val>
                                            <p:strVal val="#ppt_y"/>
                                          </p:val>
                                        </p:tav>
                                      </p:tavLst>
                                    </p:anim>
                                  </p:childTnLst>
                                </p:cTn>
                              </p:par>
                              <p:par>
                                <p:cTn id="325" presetID="2" presetClass="entr" presetSubtype="4" fill="hold" nodeType="withEffect">
                                  <p:stCondLst>
                                    <p:cond delay="0"/>
                                  </p:stCondLst>
                                  <p:childTnLst>
                                    <p:set>
                                      <p:cBhvr>
                                        <p:cTn id="326" dur="1" fill="hold">
                                          <p:stCondLst>
                                            <p:cond delay="0"/>
                                          </p:stCondLst>
                                        </p:cTn>
                                        <p:tgtEl>
                                          <p:spTgt spid="295"/>
                                        </p:tgtEl>
                                        <p:attrNameLst>
                                          <p:attrName>style.visibility</p:attrName>
                                        </p:attrNameLst>
                                      </p:cBhvr>
                                      <p:to>
                                        <p:strVal val="visible"/>
                                      </p:to>
                                    </p:set>
                                    <p:anim calcmode="lin" valueType="num">
                                      <p:cBhvr additive="base">
                                        <p:cTn id="327" dur="500" fill="hold"/>
                                        <p:tgtEl>
                                          <p:spTgt spid="295"/>
                                        </p:tgtEl>
                                        <p:attrNameLst>
                                          <p:attrName>ppt_x</p:attrName>
                                        </p:attrNameLst>
                                      </p:cBhvr>
                                      <p:tavLst>
                                        <p:tav tm="0">
                                          <p:val>
                                            <p:strVal val="#ppt_x"/>
                                          </p:val>
                                        </p:tav>
                                        <p:tav tm="100000">
                                          <p:val>
                                            <p:strVal val="#ppt_x"/>
                                          </p:val>
                                        </p:tav>
                                      </p:tavLst>
                                    </p:anim>
                                    <p:anim calcmode="lin" valueType="num">
                                      <p:cBhvr additive="base">
                                        <p:cTn id="328" dur="500" fill="hold"/>
                                        <p:tgtEl>
                                          <p:spTgt spid="295"/>
                                        </p:tgtEl>
                                        <p:attrNameLst>
                                          <p:attrName>ppt_y</p:attrName>
                                        </p:attrNameLst>
                                      </p:cBhvr>
                                      <p:tavLst>
                                        <p:tav tm="0">
                                          <p:val>
                                            <p:strVal val="1+#ppt_h/2"/>
                                          </p:val>
                                        </p:tav>
                                        <p:tav tm="100000">
                                          <p:val>
                                            <p:strVal val="#ppt_y"/>
                                          </p:val>
                                        </p:tav>
                                      </p:tavLst>
                                    </p:anim>
                                  </p:childTnLst>
                                </p:cTn>
                              </p:par>
                              <p:par>
                                <p:cTn id="329" presetID="2" presetClass="entr" presetSubtype="4" fill="hold" nodeType="withEffect">
                                  <p:stCondLst>
                                    <p:cond delay="0"/>
                                  </p:stCondLst>
                                  <p:childTnLst>
                                    <p:set>
                                      <p:cBhvr>
                                        <p:cTn id="330" dur="1" fill="hold">
                                          <p:stCondLst>
                                            <p:cond delay="0"/>
                                          </p:stCondLst>
                                        </p:cTn>
                                        <p:tgtEl>
                                          <p:spTgt spid="296"/>
                                        </p:tgtEl>
                                        <p:attrNameLst>
                                          <p:attrName>style.visibility</p:attrName>
                                        </p:attrNameLst>
                                      </p:cBhvr>
                                      <p:to>
                                        <p:strVal val="visible"/>
                                      </p:to>
                                    </p:set>
                                    <p:anim calcmode="lin" valueType="num">
                                      <p:cBhvr additive="base">
                                        <p:cTn id="331" dur="500" fill="hold"/>
                                        <p:tgtEl>
                                          <p:spTgt spid="296"/>
                                        </p:tgtEl>
                                        <p:attrNameLst>
                                          <p:attrName>ppt_x</p:attrName>
                                        </p:attrNameLst>
                                      </p:cBhvr>
                                      <p:tavLst>
                                        <p:tav tm="0">
                                          <p:val>
                                            <p:strVal val="#ppt_x"/>
                                          </p:val>
                                        </p:tav>
                                        <p:tav tm="100000">
                                          <p:val>
                                            <p:strVal val="#ppt_x"/>
                                          </p:val>
                                        </p:tav>
                                      </p:tavLst>
                                    </p:anim>
                                    <p:anim calcmode="lin" valueType="num">
                                      <p:cBhvr additive="base">
                                        <p:cTn id="332" dur="500" fill="hold"/>
                                        <p:tgtEl>
                                          <p:spTgt spid="296"/>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297"/>
                                        </p:tgtEl>
                                        <p:attrNameLst>
                                          <p:attrName>style.visibility</p:attrName>
                                        </p:attrNameLst>
                                      </p:cBhvr>
                                      <p:to>
                                        <p:strVal val="visible"/>
                                      </p:to>
                                    </p:set>
                                    <p:anim calcmode="lin" valueType="num">
                                      <p:cBhvr additive="base">
                                        <p:cTn id="335" dur="500" fill="hold"/>
                                        <p:tgtEl>
                                          <p:spTgt spid="297"/>
                                        </p:tgtEl>
                                        <p:attrNameLst>
                                          <p:attrName>ppt_x</p:attrName>
                                        </p:attrNameLst>
                                      </p:cBhvr>
                                      <p:tavLst>
                                        <p:tav tm="0">
                                          <p:val>
                                            <p:strVal val="#ppt_x"/>
                                          </p:val>
                                        </p:tav>
                                        <p:tav tm="100000">
                                          <p:val>
                                            <p:strVal val="#ppt_x"/>
                                          </p:val>
                                        </p:tav>
                                      </p:tavLst>
                                    </p:anim>
                                    <p:anim calcmode="lin" valueType="num">
                                      <p:cBhvr additive="base">
                                        <p:cTn id="336" dur="500" fill="hold"/>
                                        <p:tgtEl>
                                          <p:spTgt spid="297"/>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301"/>
                                        </p:tgtEl>
                                        <p:attrNameLst>
                                          <p:attrName>style.visibility</p:attrName>
                                        </p:attrNameLst>
                                      </p:cBhvr>
                                      <p:to>
                                        <p:strVal val="visible"/>
                                      </p:to>
                                    </p:set>
                                    <p:anim calcmode="lin" valueType="num">
                                      <p:cBhvr additive="base">
                                        <p:cTn id="339" dur="500" fill="hold"/>
                                        <p:tgtEl>
                                          <p:spTgt spid="301"/>
                                        </p:tgtEl>
                                        <p:attrNameLst>
                                          <p:attrName>ppt_x</p:attrName>
                                        </p:attrNameLst>
                                      </p:cBhvr>
                                      <p:tavLst>
                                        <p:tav tm="0">
                                          <p:val>
                                            <p:strVal val="#ppt_x"/>
                                          </p:val>
                                        </p:tav>
                                        <p:tav tm="100000">
                                          <p:val>
                                            <p:strVal val="#ppt_x"/>
                                          </p:val>
                                        </p:tav>
                                      </p:tavLst>
                                    </p:anim>
                                    <p:anim calcmode="lin" valueType="num">
                                      <p:cBhvr additive="base">
                                        <p:cTn id="340" dur="500" fill="hold"/>
                                        <p:tgtEl>
                                          <p:spTgt spid="301"/>
                                        </p:tgtEl>
                                        <p:attrNameLst>
                                          <p:attrName>ppt_y</p:attrName>
                                        </p:attrNameLst>
                                      </p:cBhvr>
                                      <p:tavLst>
                                        <p:tav tm="0">
                                          <p:val>
                                            <p:strVal val="1+#ppt_h/2"/>
                                          </p:val>
                                        </p:tav>
                                        <p:tav tm="100000">
                                          <p:val>
                                            <p:strVal val="#ppt_y"/>
                                          </p:val>
                                        </p:tav>
                                      </p:tavLst>
                                    </p:anim>
                                  </p:childTnLst>
                                </p:cTn>
                              </p:par>
                              <p:par>
                                <p:cTn id="341" presetID="2" presetClass="entr" presetSubtype="4" fill="hold" nodeType="withEffect">
                                  <p:stCondLst>
                                    <p:cond delay="0"/>
                                  </p:stCondLst>
                                  <p:childTnLst>
                                    <p:set>
                                      <p:cBhvr>
                                        <p:cTn id="342" dur="1" fill="hold">
                                          <p:stCondLst>
                                            <p:cond delay="0"/>
                                          </p:stCondLst>
                                        </p:cTn>
                                        <p:tgtEl>
                                          <p:spTgt spid="306"/>
                                        </p:tgtEl>
                                        <p:attrNameLst>
                                          <p:attrName>style.visibility</p:attrName>
                                        </p:attrNameLst>
                                      </p:cBhvr>
                                      <p:to>
                                        <p:strVal val="visible"/>
                                      </p:to>
                                    </p:set>
                                    <p:anim calcmode="lin" valueType="num">
                                      <p:cBhvr additive="base">
                                        <p:cTn id="343" dur="500" fill="hold"/>
                                        <p:tgtEl>
                                          <p:spTgt spid="306"/>
                                        </p:tgtEl>
                                        <p:attrNameLst>
                                          <p:attrName>ppt_x</p:attrName>
                                        </p:attrNameLst>
                                      </p:cBhvr>
                                      <p:tavLst>
                                        <p:tav tm="0">
                                          <p:val>
                                            <p:strVal val="#ppt_x"/>
                                          </p:val>
                                        </p:tav>
                                        <p:tav tm="100000">
                                          <p:val>
                                            <p:strVal val="#ppt_x"/>
                                          </p:val>
                                        </p:tav>
                                      </p:tavLst>
                                    </p:anim>
                                    <p:anim calcmode="lin" valueType="num">
                                      <p:cBhvr additive="base">
                                        <p:cTn id="344" dur="500" fill="hold"/>
                                        <p:tgtEl>
                                          <p:spTgt spid="306"/>
                                        </p:tgtEl>
                                        <p:attrNameLst>
                                          <p:attrName>ppt_y</p:attrName>
                                        </p:attrNameLst>
                                      </p:cBhvr>
                                      <p:tavLst>
                                        <p:tav tm="0">
                                          <p:val>
                                            <p:strVal val="1+#ppt_h/2"/>
                                          </p:val>
                                        </p:tav>
                                        <p:tav tm="100000">
                                          <p:val>
                                            <p:strVal val="#ppt_y"/>
                                          </p:val>
                                        </p:tav>
                                      </p:tavLst>
                                    </p:anim>
                                  </p:childTnLst>
                                </p:cTn>
                              </p:par>
                              <p:par>
                                <p:cTn id="345" presetID="2" presetClass="entr" presetSubtype="4" fill="hold" nodeType="withEffect">
                                  <p:stCondLst>
                                    <p:cond delay="0"/>
                                  </p:stCondLst>
                                  <p:childTnLst>
                                    <p:set>
                                      <p:cBhvr>
                                        <p:cTn id="346" dur="1" fill="hold">
                                          <p:stCondLst>
                                            <p:cond delay="0"/>
                                          </p:stCondLst>
                                        </p:cTn>
                                        <p:tgtEl>
                                          <p:spTgt spid="309"/>
                                        </p:tgtEl>
                                        <p:attrNameLst>
                                          <p:attrName>style.visibility</p:attrName>
                                        </p:attrNameLst>
                                      </p:cBhvr>
                                      <p:to>
                                        <p:strVal val="visible"/>
                                      </p:to>
                                    </p:set>
                                    <p:anim calcmode="lin" valueType="num">
                                      <p:cBhvr additive="base">
                                        <p:cTn id="347" dur="500" fill="hold"/>
                                        <p:tgtEl>
                                          <p:spTgt spid="309"/>
                                        </p:tgtEl>
                                        <p:attrNameLst>
                                          <p:attrName>ppt_x</p:attrName>
                                        </p:attrNameLst>
                                      </p:cBhvr>
                                      <p:tavLst>
                                        <p:tav tm="0">
                                          <p:val>
                                            <p:strVal val="#ppt_x"/>
                                          </p:val>
                                        </p:tav>
                                        <p:tav tm="100000">
                                          <p:val>
                                            <p:strVal val="#ppt_x"/>
                                          </p:val>
                                        </p:tav>
                                      </p:tavLst>
                                    </p:anim>
                                    <p:anim calcmode="lin" valueType="num">
                                      <p:cBhvr additive="base">
                                        <p:cTn id="348" dur="500" fill="hold"/>
                                        <p:tgtEl>
                                          <p:spTgt spid="309"/>
                                        </p:tgtEl>
                                        <p:attrNameLst>
                                          <p:attrName>ppt_y</p:attrName>
                                        </p:attrNameLst>
                                      </p:cBhvr>
                                      <p:tavLst>
                                        <p:tav tm="0">
                                          <p:val>
                                            <p:strVal val="1+#ppt_h/2"/>
                                          </p:val>
                                        </p:tav>
                                        <p:tav tm="100000">
                                          <p:val>
                                            <p:strVal val="#ppt_y"/>
                                          </p:val>
                                        </p:tav>
                                      </p:tavLst>
                                    </p:anim>
                                  </p:childTnLst>
                                </p:cTn>
                              </p:par>
                              <p:par>
                                <p:cTn id="349" presetID="2" presetClass="entr" presetSubtype="4" fill="hold" nodeType="withEffect">
                                  <p:stCondLst>
                                    <p:cond delay="0"/>
                                  </p:stCondLst>
                                  <p:childTnLst>
                                    <p:set>
                                      <p:cBhvr>
                                        <p:cTn id="350" dur="1" fill="hold">
                                          <p:stCondLst>
                                            <p:cond delay="0"/>
                                          </p:stCondLst>
                                        </p:cTn>
                                        <p:tgtEl>
                                          <p:spTgt spid="313"/>
                                        </p:tgtEl>
                                        <p:attrNameLst>
                                          <p:attrName>style.visibility</p:attrName>
                                        </p:attrNameLst>
                                      </p:cBhvr>
                                      <p:to>
                                        <p:strVal val="visible"/>
                                      </p:to>
                                    </p:set>
                                    <p:anim calcmode="lin" valueType="num">
                                      <p:cBhvr additive="base">
                                        <p:cTn id="351" dur="500" fill="hold"/>
                                        <p:tgtEl>
                                          <p:spTgt spid="313"/>
                                        </p:tgtEl>
                                        <p:attrNameLst>
                                          <p:attrName>ppt_x</p:attrName>
                                        </p:attrNameLst>
                                      </p:cBhvr>
                                      <p:tavLst>
                                        <p:tav tm="0">
                                          <p:val>
                                            <p:strVal val="#ppt_x"/>
                                          </p:val>
                                        </p:tav>
                                        <p:tav tm="100000">
                                          <p:val>
                                            <p:strVal val="#ppt_x"/>
                                          </p:val>
                                        </p:tav>
                                      </p:tavLst>
                                    </p:anim>
                                    <p:anim calcmode="lin" valueType="num">
                                      <p:cBhvr additive="base">
                                        <p:cTn id="352" dur="500" fill="hold"/>
                                        <p:tgtEl>
                                          <p:spTgt spid="313"/>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326"/>
                                        </p:tgtEl>
                                        <p:attrNameLst>
                                          <p:attrName>style.visibility</p:attrName>
                                        </p:attrNameLst>
                                      </p:cBhvr>
                                      <p:to>
                                        <p:strVal val="visible"/>
                                      </p:to>
                                    </p:set>
                                    <p:anim calcmode="lin" valueType="num">
                                      <p:cBhvr additive="base">
                                        <p:cTn id="355" dur="500" fill="hold"/>
                                        <p:tgtEl>
                                          <p:spTgt spid="326"/>
                                        </p:tgtEl>
                                        <p:attrNameLst>
                                          <p:attrName>ppt_x</p:attrName>
                                        </p:attrNameLst>
                                      </p:cBhvr>
                                      <p:tavLst>
                                        <p:tav tm="0">
                                          <p:val>
                                            <p:strVal val="#ppt_x"/>
                                          </p:val>
                                        </p:tav>
                                        <p:tav tm="100000">
                                          <p:val>
                                            <p:strVal val="#ppt_x"/>
                                          </p:val>
                                        </p:tav>
                                      </p:tavLst>
                                    </p:anim>
                                    <p:anim calcmode="lin" valueType="num">
                                      <p:cBhvr additive="base">
                                        <p:cTn id="356" dur="500" fill="hold"/>
                                        <p:tgtEl>
                                          <p:spTgt spid="326"/>
                                        </p:tgtEl>
                                        <p:attrNameLst>
                                          <p:attrName>ppt_y</p:attrName>
                                        </p:attrNameLst>
                                      </p:cBhvr>
                                      <p:tavLst>
                                        <p:tav tm="0">
                                          <p:val>
                                            <p:strVal val="1+#ppt_h/2"/>
                                          </p:val>
                                        </p:tav>
                                        <p:tav tm="100000">
                                          <p:val>
                                            <p:strVal val="#ppt_y"/>
                                          </p:val>
                                        </p:tav>
                                      </p:tavLst>
                                    </p:anim>
                                  </p:childTnLst>
                                </p:cTn>
                              </p:par>
                              <p:par>
                                <p:cTn id="357" presetID="2" presetClass="entr" presetSubtype="4" fill="hold" nodeType="withEffect">
                                  <p:stCondLst>
                                    <p:cond delay="0"/>
                                  </p:stCondLst>
                                  <p:childTnLst>
                                    <p:set>
                                      <p:cBhvr>
                                        <p:cTn id="358" dur="1" fill="hold">
                                          <p:stCondLst>
                                            <p:cond delay="0"/>
                                          </p:stCondLst>
                                        </p:cTn>
                                        <p:tgtEl>
                                          <p:spTgt spid="327"/>
                                        </p:tgtEl>
                                        <p:attrNameLst>
                                          <p:attrName>style.visibility</p:attrName>
                                        </p:attrNameLst>
                                      </p:cBhvr>
                                      <p:to>
                                        <p:strVal val="visible"/>
                                      </p:to>
                                    </p:set>
                                    <p:anim calcmode="lin" valueType="num">
                                      <p:cBhvr additive="base">
                                        <p:cTn id="359" dur="500" fill="hold"/>
                                        <p:tgtEl>
                                          <p:spTgt spid="327"/>
                                        </p:tgtEl>
                                        <p:attrNameLst>
                                          <p:attrName>ppt_x</p:attrName>
                                        </p:attrNameLst>
                                      </p:cBhvr>
                                      <p:tavLst>
                                        <p:tav tm="0">
                                          <p:val>
                                            <p:strVal val="#ppt_x"/>
                                          </p:val>
                                        </p:tav>
                                        <p:tav tm="100000">
                                          <p:val>
                                            <p:strVal val="#ppt_x"/>
                                          </p:val>
                                        </p:tav>
                                      </p:tavLst>
                                    </p:anim>
                                    <p:anim calcmode="lin" valueType="num">
                                      <p:cBhvr additive="base">
                                        <p:cTn id="360" dur="500" fill="hold"/>
                                        <p:tgtEl>
                                          <p:spTgt spid="327"/>
                                        </p:tgtEl>
                                        <p:attrNameLst>
                                          <p:attrName>ppt_y</p:attrName>
                                        </p:attrNameLst>
                                      </p:cBhvr>
                                      <p:tavLst>
                                        <p:tav tm="0">
                                          <p:val>
                                            <p:strVal val="1+#ppt_h/2"/>
                                          </p:val>
                                        </p:tav>
                                        <p:tav tm="100000">
                                          <p:val>
                                            <p:strVal val="#ppt_y"/>
                                          </p:val>
                                        </p:tav>
                                      </p:tavLst>
                                    </p:anim>
                                  </p:childTnLst>
                                </p:cTn>
                              </p:par>
                              <p:par>
                                <p:cTn id="361" presetID="2" presetClass="entr" presetSubtype="4" fill="hold" nodeType="withEffect">
                                  <p:stCondLst>
                                    <p:cond delay="0"/>
                                  </p:stCondLst>
                                  <p:childTnLst>
                                    <p:set>
                                      <p:cBhvr>
                                        <p:cTn id="362" dur="1" fill="hold">
                                          <p:stCondLst>
                                            <p:cond delay="0"/>
                                          </p:stCondLst>
                                        </p:cTn>
                                        <p:tgtEl>
                                          <p:spTgt spid="330"/>
                                        </p:tgtEl>
                                        <p:attrNameLst>
                                          <p:attrName>style.visibility</p:attrName>
                                        </p:attrNameLst>
                                      </p:cBhvr>
                                      <p:to>
                                        <p:strVal val="visible"/>
                                      </p:to>
                                    </p:set>
                                    <p:anim calcmode="lin" valueType="num">
                                      <p:cBhvr additive="base">
                                        <p:cTn id="363" dur="500" fill="hold"/>
                                        <p:tgtEl>
                                          <p:spTgt spid="330"/>
                                        </p:tgtEl>
                                        <p:attrNameLst>
                                          <p:attrName>ppt_x</p:attrName>
                                        </p:attrNameLst>
                                      </p:cBhvr>
                                      <p:tavLst>
                                        <p:tav tm="0">
                                          <p:val>
                                            <p:strVal val="#ppt_x"/>
                                          </p:val>
                                        </p:tav>
                                        <p:tav tm="100000">
                                          <p:val>
                                            <p:strVal val="#ppt_x"/>
                                          </p:val>
                                        </p:tav>
                                      </p:tavLst>
                                    </p:anim>
                                    <p:anim calcmode="lin" valueType="num">
                                      <p:cBhvr additive="base">
                                        <p:cTn id="364" dur="500" fill="hold"/>
                                        <p:tgtEl>
                                          <p:spTgt spid="330"/>
                                        </p:tgtEl>
                                        <p:attrNameLst>
                                          <p:attrName>ppt_y</p:attrName>
                                        </p:attrNameLst>
                                      </p:cBhvr>
                                      <p:tavLst>
                                        <p:tav tm="0">
                                          <p:val>
                                            <p:strVal val="1+#ppt_h/2"/>
                                          </p:val>
                                        </p:tav>
                                        <p:tav tm="100000">
                                          <p:val>
                                            <p:strVal val="#ppt_y"/>
                                          </p:val>
                                        </p:tav>
                                      </p:tavLst>
                                    </p:anim>
                                  </p:childTnLst>
                                </p:cTn>
                              </p:par>
                              <p:par>
                                <p:cTn id="365" presetID="2" presetClass="entr" presetSubtype="4" fill="hold" nodeType="withEffect">
                                  <p:stCondLst>
                                    <p:cond delay="0"/>
                                  </p:stCondLst>
                                  <p:childTnLst>
                                    <p:set>
                                      <p:cBhvr>
                                        <p:cTn id="366" dur="1" fill="hold">
                                          <p:stCondLst>
                                            <p:cond delay="0"/>
                                          </p:stCondLst>
                                        </p:cTn>
                                        <p:tgtEl>
                                          <p:spTgt spid="333"/>
                                        </p:tgtEl>
                                        <p:attrNameLst>
                                          <p:attrName>style.visibility</p:attrName>
                                        </p:attrNameLst>
                                      </p:cBhvr>
                                      <p:to>
                                        <p:strVal val="visible"/>
                                      </p:to>
                                    </p:set>
                                    <p:anim calcmode="lin" valueType="num">
                                      <p:cBhvr additive="base">
                                        <p:cTn id="367" dur="500" fill="hold"/>
                                        <p:tgtEl>
                                          <p:spTgt spid="333"/>
                                        </p:tgtEl>
                                        <p:attrNameLst>
                                          <p:attrName>ppt_x</p:attrName>
                                        </p:attrNameLst>
                                      </p:cBhvr>
                                      <p:tavLst>
                                        <p:tav tm="0">
                                          <p:val>
                                            <p:strVal val="#ppt_x"/>
                                          </p:val>
                                        </p:tav>
                                        <p:tav tm="100000">
                                          <p:val>
                                            <p:strVal val="#ppt_x"/>
                                          </p:val>
                                        </p:tav>
                                      </p:tavLst>
                                    </p:anim>
                                    <p:anim calcmode="lin" valueType="num">
                                      <p:cBhvr additive="base">
                                        <p:cTn id="368" dur="500" fill="hold"/>
                                        <p:tgtEl>
                                          <p:spTgt spid="333"/>
                                        </p:tgtEl>
                                        <p:attrNameLst>
                                          <p:attrName>ppt_y</p:attrName>
                                        </p:attrNameLst>
                                      </p:cBhvr>
                                      <p:tavLst>
                                        <p:tav tm="0">
                                          <p:val>
                                            <p:strVal val="1+#ppt_h/2"/>
                                          </p:val>
                                        </p:tav>
                                        <p:tav tm="100000">
                                          <p:val>
                                            <p:strVal val="#ppt_y"/>
                                          </p:val>
                                        </p:tav>
                                      </p:tavLst>
                                    </p:anim>
                                  </p:childTnLst>
                                </p:cTn>
                              </p:par>
                              <p:par>
                                <p:cTn id="369" presetID="2" presetClass="entr" presetSubtype="4" fill="hold" nodeType="withEffect">
                                  <p:stCondLst>
                                    <p:cond delay="0"/>
                                  </p:stCondLst>
                                  <p:childTnLst>
                                    <p:set>
                                      <p:cBhvr>
                                        <p:cTn id="370" dur="1" fill="hold">
                                          <p:stCondLst>
                                            <p:cond delay="0"/>
                                          </p:stCondLst>
                                        </p:cTn>
                                        <p:tgtEl>
                                          <p:spTgt spid="338"/>
                                        </p:tgtEl>
                                        <p:attrNameLst>
                                          <p:attrName>style.visibility</p:attrName>
                                        </p:attrNameLst>
                                      </p:cBhvr>
                                      <p:to>
                                        <p:strVal val="visible"/>
                                      </p:to>
                                    </p:set>
                                    <p:anim calcmode="lin" valueType="num">
                                      <p:cBhvr additive="base">
                                        <p:cTn id="371" dur="500" fill="hold"/>
                                        <p:tgtEl>
                                          <p:spTgt spid="338"/>
                                        </p:tgtEl>
                                        <p:attrNameLst>
                                          <p:attrName>ppt_x</p:attrName>
                                        </p:attrNameLst>
                                      </p:cBhvr>
                                      <p:tavLst>
                                        <p:tav tm="0">
                                          <p:val>
                                            <p:strVal val="#ppt_x"/>
                                          </p:val>
                                        </p:tav>
                                        <p:tav tm="100000">
                                          <p:val>
                                            <p:strVal val="#ppt_x"/>
                                          </p:val>
                                        </p:tav>
                                      </p:tavLst>
                                    </p:anim>
                                    <p:anim calcmode="lin" valueType="num">
                                      <p:cBhvr additive="base">
                                        <p:cTn id="372" dur="500" fill="hold"/>
                                        <p:tgtEl>
                                          <p:spTgt spid="338"/>
                                        </p:tgtEl>
                                        <p:attrNameLst>
                                          <p:attrName>ppt_y</p:attrName>
                                        </p:attrNameLst>
                                      </p:cBhvr>
                                      <p:tavLst>
                                        <p:tav tm="0">
                                          <p:val>
                                            <p:strVal val="1+#ppt_h/2"/>
                                          </p:val>
                                        </p:tav>
                                        <p:tav tm="100000">
                                          <p:val>
                                            <p:strVal val="#ppt_y"/>
                                          </p:val>
                                        </p:tav>
                                      </p:tavLst>
                                    </p:anim>
                                  </p:childTnLst>
                                </p:cTn>
                              </p:par>
                              <p:par>
                                <p:cTn id="373" presetID="2" presetClass="entr" presetSubtype="4" fill="hold" nodeType="withEffect">
                                  <p:stCondLst>
                                    <p:cond delay="0"/>
                                  </p:stCondLst>
                                  <p:childTnLst>
                                    <p:set>
                                      <p:cBhvr>
                                        <p:cTn id="374" dur="1" fill="hold">
                                          <p:stCondLst>
                                            <p:cond delay="0"/>
                                          </p:stCondLst>
                                        </p:cTn>
                                        <p:tgtEl>
                                          <p:spTgt spid="341"/>
                                        </p:tgtEl>
                                        <p:attrNameLst>
                                          <p:attrName>style.visibility</p:attrName>
                                        </p:attrNameLst>
                                      </p:cBhvr>
                                      <p:to>
                                        <p:strVal val="visible"/>
                                      </p:to>
                                    </p:set>
                                    <p:anim calcmode="lin" valueType="num">
                                      <p:cBhvr additive="base">
                                        <p:cTn id="375" dur="500" fill="hold"/>
                                        <p:tgtEl>
                                          <p:spTgt spid="341"/>
                                        </p:tgtEl>
                                        <p:attrNameLst>
                                          <p:attrName>ppt_x</p:attrName>
                                        </p:attrNameLst>
                                      </p:cBhvr>
                                      <p:tavLst>
                                        <p:tav tm="0">
                                          <p:val>
                                            <p:strVal val="#ppt_x"/>
                                          </p:val>
                                        </p:tav>
                                        <p:tav tm="100000">
                                          <p:val>
                                            <p:strVal val="#ppt_x"/>
                                          </p:val>
                                        </p:tav>
                                      </p:tavLst>
                                    </p:anim>
                                    <p:anim calcmode="lin" valueType="num">
                                      <p:cBhvr additive="base">
                                        <p:cTn id="376" dur="500" fill="hold"/>
                                        <p:tgtEl>
                                          <p:spTgt spid="341"/>
                                        </p:tgtEl>
                                        <p:attrNameLst>
                                          <p:attrName>ppt_y</p:attrName>
                                        </p:attrNameLst>
                                      </p:cBhvr>
                                      <p:tavLst>
                                        <p:tav tm="0">
                                          <p:val>
                                            <p:strVal val="1+#ppt_h/2"/>
                                          </p:val>
                                        </p:tav>
                                        <p:tav tm="100000">
                                          <p:val>
                                            <p:strVal val="#ppt_y"/>
                                          </p:val>
                                        </p:tav>
                                      </p:tavLst>
                                    </p:anim>
                                  </p:childTnLst>
                                </p:cTn>
                              </p:par>
                              <p:par>
                                <p:cTn id="377" presetID="2" presetClass="entr" presetSubtype="4" fill="hold" nodeType="withEffect">
                                  <p:stCondLst>
                                    <p:cond delay="0"/>
                                  </p:stCondLst>
                                  <p:childTnLst>
                                    <p:set>
                                      <p:cBhvr>
                                        <p:cTn id="378" dur="1" fill="hold">
                                          <p:stCondLst>
                                            <p:cond delay="0"/>
                                          </p:stCondLst>
                                        </p:cTn>
                                        <p:tgtEl>
                                          <p:spTgt spid="345"/>
                                        </p:tgtEl>
                                        <p:attrNameLst>
                                          <p:attrName>style.visibility</p:attrName>
                                        </p:attrNameLst>
                                      </p:cBhvr>
                                      <p:to>
                                        <p:strVal val="visible"/>
                                      </p:to>
                                    </p:set>
                                    <p:anim calcmode="lin" valueType="num">
                                      <p:cBhvr additive="base">
                                        <p:cTn id="379" dur="500" fill="hold"/>
                                        <p:tgtEl>
                                          <p:spTgt spid="345"/>
                                        </p:tgtEl>
                                        <p:attrNameLst>
                                          <p:attrName>ppt_x</p:attrName>
                                        </p:attrNameLst>
                                      </p:cBhvr>
                                      <p:tavLst>
                                        <p:tav tm="0">
                                          <p:val>
                                            <p:strVal val="#ppt_x"/>
                                          </p:val>
                                        </p:tav>
                                        <p:tav tm="100000">
                                          <p:val>
                                            <p:strVal val="#ppt_x"/>
                                          </p:val>
                                        </p:tav>
                                      </p:tavLst>
                                    </p:anim>
                                    <p:anim calcmode="lin" valueType="num">
                                      <p:cBhvr additive="base">
                                        <p:cTn id="380"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381" fill="hold">
                      <p:stCondLst>
                        <p:cond delay="indefinite"/>
                      </p:stCondLst>
                      <p:childTnLst>
                        <p:par>
                          <p:cTn id="382" fill="hold">
                            <p:stCondLst>
                              <p:cond delay="0"/>
                            </p:stCondLst>
                            <p:childTnLst>
                              <p:par>
                                <p:cTn id="383" presetID="2" presetClass="entr" presetSubtype="4" fill="hold" nodeType="clickEffect">
                                  <p:stCondLst>
                                    <p:cond delay="0"/>
                                  </p:stCondLst>
                                  <p:childTnLst>
                                    <p:set>
                                      <p:cBhvr>
                                        <p:cTn id="384" dur="1" fill="hold">
                                          <p:stCondLst>
                                            <p:cond delay="0"/>
                                          </p:stCondLst>
                                        </p:cTn>
                                        <p:tgtEl>
                                          <p:spTgt spid="9"/>
                                        </p:tgtEl>
                                        <p:attrNameLst>
                                          <p:attrName>style.visibility</p:attrName>
                                        </p:attrNameLst>
                                      </p:cBhvr>
                                      <p:to>
                                        <p:strVal val="visible"/>
                                      </p:to>
                                    </p:set>
                                    <p:anim calcmode="lin" valueType="num">
                                      <p:cBhvr additive="base">
                                        <p:cTn id="385" dur="500" fill="hold"/>
                                        <p:tgtEl>
                                          <p:spTgt spid="9"/>
                                        </p:tgtEl>
                                        <p:attrNameLst>
                                          <p:attrName>ppt_x</p:attrName>
                                        </p:attrNameLst>
                                      </p:cBhvr>
                                      <p:tavLst>
                                        <p:tav tm="0">
                                          <p:val>
                                            <p:strVal val="#ppt_x"/>
                                          </p:val>
                                        </p:tav>
                                        <p:tav tm="100000">
                                          <p:val>
                                            <p:strVal val="#ppt_x"/>
                                          </p:val>
                                        </p:tav>
                                      </p:tavLst>
                                    </p:anim>
                                    <p:anim calcmode="lin" valueType="num">
                                      <p:cBhvr additive="base">
                                        <p:cTn id="386" dur="500" fill="hold"/>
                                        <p:tgtEl>
                                          <p:spTgt spid="9"/>
                                        </p:tgtEl>
                                        <p:attrNameLst>
                                          <p:attrName>ppt_y</p:attrName>
                                        </p:attrNameLst>
                                      </p:cBhvr>
                                      <p:tavLst>
                                        <p:tav tm="0">
                                          <p:val>
                                            <p:strVal val="1+#ppt_h/2"/>
                                          </p:val>
                                        </p:tav>
                                        <p:tav tm="100000">
                                          <p:val>
                                            <p:strVal val="#ppt_y"/>
                                          </p:val>
                                        </p:tav>
                                      </p:tavLst>
                                    </p:anim>
                                  </p:childTnLst>
                                </p:cTn>
                              </p:par>
                              <p:par>
                                <p:cTn id="387" presetID="2" presetClass="entr" presetSubtype="4" fill="hold" nodeType="withEffect">
                                  <p:stCondLst>
                                    <p:cond delay="0"/>
                                  </p:stCondLst>
                                  <p:childTnLst>
                                    <p:set>
                                      <p:cBhvr>
                                        <p:cTn id="388" dur="1" fill="hold">
                                          <p:stCondLst>
                                            <p:cond delay="0"/>
                                          </p:stCondLst>
                                        </p:cTn>
                                        <p:tgtEl>
                                          <p:spTgt spid="6"/>
                                        </p:tgtEl>
                                        <p:attrNameLst>
                                          <p:attrName>style.visibility</p:attrName>
                                        </p:attrNameLst>
                                      </p:cBhvr>
                                      <p:to>
                                        <p:strVal val="visible"/>
                                      </p:to>
                                    </p:set>
                                    <p:anim calcmode="lin" valueType="num">
                                      <p:cBhvr additive="base">
                                        <p:cTn id="389" dur="500" fill="hold"/>
                                        <p:tgtEl>
                                          <p:spTgt spid="6"/>
                                        </p:tgtEl>
                                        <p:attrNameLst>
                                          <p:attrName>ppt_x</p:attrName>
                                        </p:attrNameLst>
                                      </p:cBhvr>
                                      <p:tavLst>
                                        <p:tav tm="0">
                                          <p:val>
                                            <p:strVal val="#ppt_x"/>
                                          </p:val>
                                        </p:tav>
                                        <p:tav tm="100000">
                                          <p:val>
                                            <p:strVal val="#ppt_x"/>
                                          </p:val>
                                        </p:tav>
                                      </p:tavLst>
                                    </p:anim>
                                    <p:anim calcmode="lin" valueType="num">
                                      <p:cBhvr additive="base">
                                        <p:cTn id="39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153"/>
                                        </p:tgtEl>
                                        <p:attrNameLst>
                                          <p:attrName>style.visibility</p:attrName>
                                        </p:attrNameLst>
                                      </p:cBhvr>
                                      <p:to>
                                        <p:strVal val="visible"/>
                                      </p:to>
                                    </p:set>
                                    <p:anim calcmode="lin" valueType="num">
                                      <p:cBhvr additive="base">
                                        <p:cTn id="395" dur="500" fill="hold"/>
                                        <p:tgtEl>
                                          <p:spTgt spid="153"/>
                                        </p:tgtEl>
                                        <p:attrNameLst>
                                          <p:attrName>ppt_x</p:attrName>
                                        </p:attrNameLst>
                                      </p:cBhvr>
                                      <p:tavLst>
                                        <p:tav tm="0">
                                          <p:val>
                                            <p:strVal val="#ppt_x"/>
                                          </p:val>
                                        </p:tav>
                                        <p:tav tm="100000">
                                          <p:val>
                                            <p:strVal val="#ppt_x"/>
                                          </p:val>
                                        </p:tav>
                                      </p:tavLst>
                                    </p:anim>
                                    <p:anim calcmode="lin" valueType="num">
                                      <p:cBhvr additive="base">
                                        <p:cTn id="396"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2" grpId="0" animBg="1"/>
      <p:bldP spid="73" grpId="0"/>
      <p:bldP spid="75" grpId="0" animBg="1"/>
      <p:bldP spid="117" grpId="0" animBg="1"/>
      <p:bldP spid="118" grpId="0" animBg="1"/>
      <p:bldP spid="119" grpId="0" animBg="1"/>
      <p:bldP spid="120" grpId="0"/>
      <p:bldP spid="121" grpId="0" animBg="1"/>
      <p:bldP spid="122" grpId="0" animBg="1"/>
      <p:bldP spid="123" grpId="0" animBg="1"/>
      <p:bldP spid="124" grpId="0" animBg="1"/>
      <p:bldP spid="125" grpId="0"/>
      <p:bldP spid="126" grpId="0" animBg="1"/>
      <p:bldP spid="127" grpId="0" animBg="1"/>
      <p:bldP spid="128" grpId="0" animBg="1"/>
      <p:bldP spid="129" grpId="0" animBg="1"/>
      <p:bldP spid="130" grpId="0"/>
      <p:bldP spid="131" grpId="0" animBg="1"/>
      <p:bldP spid="132" grpId="0" animBg="1"/>
      <p:bldP spid="133" grpId="0" animBg="1"/>
      <p:bldP spid="134" grpId="0" animBg="1"/>
      <p:bldP spid="135" grpId="0"/>
      <p:bldP spid="136" grpId="0" animBg="1"/>
      <p:bldP spid="137" grpId="0" animBg="1"/>
      <p:bldP spid="138" grpId="0" animBg="1"/>
      <p:bldP spid="139" grpId="0" animBg="1"/>
      <p:bldP spid="140" grpId="0"/>
      <p:bldP spid="141" grpId="0" animBg="1"/>
      <p:bldP spid="142" grpId="0" animBg="1"/>
      <p:bldP spid="143" grpId="0" animBg="1"/>
      <p:bldP spid="144" grpId="0" animBg="1"/>
      <p:bldP spid="145" grpId="0"/>
      <p:bldP spid="146" grpId="0" animBg="1"/>
      <p:bldP spid="147" grpId="0" animBg="1"/>
      <p:bldP spid="148" grpId="0" animBg="1"/>
      <p:bldP spid="149" grpId="0" animBg="1"/>
      <p:bldP spid="150" grpId="0"/>
      <p:bldP spid="151" grpId="0" animBg="1"/>
      <p:bldP spid="297" grpId="0" animBg="1"/>
      <p:bldP spid="301" grpId="0" animBg="1"/>
      <p:bldP spid="326" grpId="0" animBg="1"/>
      <p:bldP spid="15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a:solidFill>
                  <a:srgbClr val="0070C0"/>
                </a:solidFill>
                <a:effectLst>
                  <a:outerShdw blurRad="38100" dist="38100" dir="2700000" algn="tl">
                    <a:srgbClr val="000000">
                      <a:alpha val="43137"/>
                    </a:srgbClr>
                  </a:outerShdw>
                </a:effectLst>
              </a:rPr>
              <a:t>Verifying Local Forwarding Rules </a:t>
            </a:r>
            <a:br>
              <a:rPr lang="en-US" b="1" dirty="0">
                <a:solidFill>
                  <a:srgbClr val="0070C0"/>
                </a:solidFill>
                <a:effectLst>
                  <a:outerShdw blurRad="38100" dist="38100" dir="2700000" algn="tl">
                    <a:srgbClr val="000000">
                      <a:alpha val="43137"/>
                    </a:srgbClr>
                  </a:outerShdw>
                </a:effectLst>
              </a:rPr>
            </a:br>
            <a:r>
              <a:rPr lang="en-US" b="1" dirty="0">
                <a:solidFill>
                  <a:srgbClr val="0070C0"/>
                </a:solidFill>
                <a:effectLst>
                  <a:outerShdw blurRad="38100" dist="38100" dir="2700000" algn="tl">
                    <a:srgbClr val="000000">
                      <a:alpha val="43137"/>
                    </a:srgbClr>
                  </a:outerShdw>
                </a:effectLst>
              </a:rPr>
              <a:t>with just Z3 (No propagation)</a:t>
            </a:r>
            <a:endParaRPr lang="en-US" dirty="0">
              <a:solidFill>
                <a:srgbClr val="0070C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341" y="2826974"/>
            <a:ext cx="4659760" cy="384738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71202" t="17521" r="4712" b="67988"/>
          <a:stretch/>
        </p:blipFill>
        <p:spPr>
          <a:xfrm>
            <a:off x="167053" y="2053459"/>
            <a:ext cx="4404946" cy="1490710"/>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blip>
          <a:srcRect l="71491" t="70417" r="5625" b="18178"/>
          <a:stretch/>
        </p:blipFill>
        <p:spPr>
          <a:xfrm>
            <a:off x="99203" y="3977477"/>
            <a:ext cx="4185138" cy="117319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61337" y="5814651"/>
                <a:ext cx="3478196" cy="553998"/>
              </a:xfrm>
              <a:prstGeom prst="rect">
                <a:avLst/>
              </a:prstGeom>
              <a:noFill/>
            </p:spPr>
            <p:txBody>
              <a:bodyPr wrap="none" lIns="0" tIns="0" rIns="0" bIns="0" rtlCol="0">
                <a:spAutoFit/>
              </a:bodyPr>
              <a:lstStyle/>
              <a:p>
                <a:r>
                  <a:rPr lang="en-US" b="0" dirty="0"/>
                  <a:t> </a:t>
                </a:r>
                <a14:m>
                  <m:oMath xmlns:m="http://schemas.openxmlformats.org/officeDocument/2006/math">
                    <m:r>
                      <a:rPr lang="en-US" b="0" i="1" smtClean="0">
                        <a:latin typeface="Cambria Math" panose="02040503050406030204" pitchFamily="18" charset="0"/>
                      </a:rPr>
                      <m:t>𝐶𝑙𝑢𝑠𝑡𝑒𝑟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oMath>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𝑑𝑠𝑡</m:t>
                        </m:r>
                      </m:e>
                    </m:d>
                    <m:r>
                      <a:rPr lang="en-US" b="0" i="1" smtClean="0">
                        <a:latin typeface="Cambria Math" panose="02040503050406030204" pitchFamily="18" charset="0"/>
                      </a:rPr>
                      <m:t>≡</m:t>
                    </m:r>
                    <m:r>
                      <a:rPr lang="en-US" b="0" i="1" smtClean="0">
                        <a:latin typeface="Cambria Math" panose="02040503050406030204" pitchFamily="18" charset="0"/>
                      </a:rPr>
                      <m:t>𝑅𝑜𝑢𝑡𝑒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𝑑𝑠𝑡</m:t>
                    </m:r>
                    <m:r>
                      <a:rPr lang="en-US" b="0" i="1" smtClean="0">
                        <a:latin typeface="Cambria Math" panose="02040503050406030204" pitchFamily="18" charset="0"/>
                      </a:rPr>
                      <m:t>)</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61337" y="5814651"/>
                <a:ext cx="3478196" cy="553998"/>
              </a:xfrm>
              <a:prstGeom prst="rect">
                <a:avLst/>
              </a:prstGeom>
              <a:blipFill rotWithShape="0">
                <a:blip r:embed="rId4"/>
                <a:stretch>
                  <a:fillRect l="-702" r="-2632" b="-17582"/>
                </a:stretch>
              </a:blipFill>
            </p:spPr>
            <p:txBody>
              <a:bodyPr/>
              <a:lstStyle/>
              <a:p>
                <a:r>
                  <a:rPr lang="en-US">
                    <a:noFill/>
                  </a:rPr>
                  <a:t> </a:t>
                </a:r>
              </a:p>
            </p:txBody>
          </p:sp>
        </mc:Fallback>
      </mc:AlternateContent>
      <p:sp>
        <p:nvSpPr>
          <p:cNvPr id="11" name="Down Arrow 10"/>
          <p:cNvSpPr/>
          <p:nvPr/>
        </p:nvSpPr>
        <p:spPr>
          <a:xfrm>
            <a:off x="957532" y="5189139"/>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Contract</a:t>
            </a:r>
          </a:p>
        </p:txBody>
      </p:sp>
      <p:sp>
        <p:nvSpPr>
          <p:cNvPr id="13" name="Down Arrow 12"/>
          <p:cNvSpPr/>
          <p:nvPr/>
        </p:nvSpPr>
        <p:spPr>
          <a:xfrm>
            <a:off x="957532" y="366472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t>
            </a:r>
          </a:p>
        </p:txBody>
      </p:sp>
      <p:sp>
        <p:nvSpPr>
          <p:cNvPr id="14" name="Down Arrow 13"/>
          <p:cNvSpPr/>
          <p:nvPr/>
        </p:nvSpPr>
        <p:spPr>
          <a:xfrm>
            <a:off x="857435" y="1426781"/>
            <a:ext cx="2286000" cy="587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3" name="Oval 2"/>
          <p:cNvSpPr/>
          <p:nvPr/>
        </p:nvSpPr>
        <p:spPr>
          <a:xfrm>
            <a:off x="-160740" y="5760720"/>
            <a:ext cx="3907173" cy="10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5" name="Straight Arrow Connector 4"/>
          <p:cNvCxnSpPr/>
          <p:nvPr/>
        </p:nvCxnSpPr>
        <p:spPr>
          <a:xfrm flipV="1">
            <a:off x="3444240" y="2570672"/>
            <a:ext cx="1295400" cy="3388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84341" y="2122921"/>
            <a:ext cx="1890261" cy="369332"/>
          </a:xfrm>
          <a:prstGeom prst="rect">
            <a:avLst/>
          </a:prstGeom>
          <a:noFill/>
          <a:ln>
            <a:solidFill>
              <a:srgbClr val="FF0000"/>
            </a:solidFill>
          </a:ln>
        </p:spPr>
        <p:txBody>
          <a:bodyPr wrap="none" rtlCol="0">
            <a:spAutoFit/>
          </a:bodyPr>
          <a:lstStyle/>
          <a:p>
            <a:r>
              <a:rPr lang="en-US" dirty="0">
                <a:solidFill>
                  <a:srgbClr val="FF0000"/>
                </a:solidFill>
              </a:rPr>
              <a:t>Local check only</a:t>
            </a:r>
          </a:p>
        </p:txBody>
      </p:sp>
      <p:sp>
        <p:nvSpPr>
          <p:cNvPr id="4" name="Rectangle 3"/>
          <p:cNvSpPr/>
          <p:nvPr/>
        </p:nvSpPr>
        <p:spPr>
          <a:xfrm>
            <a:off x="7305035" y="1577764"/>
            <a:ext cx="1838965" cy="369332"/>
          </a:xfrm>
          <a:prstGeom prst="rect">
            <a:avLst/>
          </a:prstGeom>
        </p:spPr>
        <p:txBody>
          <a:bodyPr wrap="none">
            <a:spAutoFit/>
          </a:bodyPr>
          <a:lstStyle/>
          <a:p>
            <a:r>
              <a:rPr lang="en-US" dirty="0"/>
              <a:t> [Jayaraman 15]</a:t>
            </a:r>
          </a:p>
        </p:txBody>
      </p:sp>
    </p:spTree>
    <p:extLst>
      <p:ext uri="{BB962C8B-B14F-4D97-AF65-F5344CB8AC3E}">
        <p14:creationId xmlns:p14="http://schemas.microsoft.com/office/powerpoint/2010/main" val="38498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effectLst>
                  <a:outerShdw blurRad="38100" dist="38100" dir="2700000" algn="tl">
                    <a:srgbClr val="000000">
                      <a:alpha val="43137"/>
                    </a:srgbClr>
                  </a:outerShdw>
                </a:effectLst>
              </a:rPr>
              <a:t>Networks Tomorrow</a:t>
            </a:r>
          </a:p>
        </p:txBody>
      </p:sp>
      <p:sp>
        <p:nvSpPr>
          <p:cNvPr id="7" name="Rectangle 5"/>
          <p:cNvSpPr>
            <a:spLocks noChangeArrowheads="1"/>
          </p:cNvSpPr>
          <p:nvPr/>
        </p:nvSpPr>
        <p:spPr bwMode="auto">
          <a:xfrm>
            <a:off x="382773" y="5180614"/>
            <a:ext cx="8474148" cy="11300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pPr algn="ctr"/>
            <a:r>
              <a:rPr lang="en-US" sz="2400" dirty="0">
                <a:solidFill>
                  <a:schemeClr val="bg1"/>
                </a:solidFill>
              </a:rPr>
              <a:t>Opportunity for custom design optimized networks  </a:t>
            </a:r>
          </a:p>
          <a:p>
            <a:pPr algn="ctr"/>
            <a:r>
              <a:rPr lang="en-US" sz="2400" dirty="0">
                <a:solidFill>
                  <a:schemeClr val="bg1"/>
                </a:solidFill>
              </a:rPr>
              <a:t>Potential simplifications but hard to get right</a:t>
            </a:r>
          </a:p>
        </p:txBody>
      </p:sp>
      <p:graphicFrame>
        <p:nvGraphicFramePr>
          <p:cNvPr id="4" name="Table 3"/>
          <p:cNvGraphicFramePr>
            <a:graphicFrameLocks noGrp="1"/>
          </p:cNvGraphicFramePr>
          <p:nvPr>
            <p:extLst>
              <p:ext uri="{D42A27DB-BD31-4B8C-83A1-F6EECF244321}">
                <p14:modId xmlns:p14="http://schemas.microsoft.com/office/powerpoint/2010/main" val="889624291"/>
              </p:ext>
            </p:extLst>
          </p:nvPr>
        </p:nvGraphicFramePr>
        <p:xfrm>
          <a:off x="542693" y="1835809"/>
          <a:ext cx="8445190" cy="2286000"/>
        </p:xfrm>
        <a:graphic>
          <a:graphicData uri="http://schemas.openxmlformats.org/drawingml/2006/table">
            <a:tbl>
              <a:tblPr firstRow="1" bandRow="1">
                <a:tableStyleId>{2D5ABB26-0587-4C30-8999-92F81FD0307C}</a:tableStyleId>
              </a:tblPr>
              <a:tblGrid>
                <a:gridCol w="3785467">
                  <a:extLst>
                    <a:ext uri="{9D8B030D-6E8A-4147-A177-3AD203B41FA5}">
                      <a16:colId xmlns:a16="http://schemas.microsoft.com/office/drawing/2014/main" val="4036338051"/>
                    </a:ext>
                  </a:extLst>
                </a:gridCol>
                <a:gridCol w="589528">
                  <a:extLst>
                    <a:ext uri="{9D8B030D-6E8A-4147-A177-3AD203B41FA5}">
                      <a16:colId xmlns:a16="http://schemas.microsoft.com/office/drawing/2014/main" val="1677173823"/>
                    </a:ext>
                  </a:extLst>
                </a:gridCol>
                <a:gridCol w="4070195">
                  <a:extLst>
                    <a:ext uri="{9D8B030D-6E8A-4147-A177-3AD203B41FA5}">
                      <a16:colId xmlns:a16="http://schemas.microsoft.com/office/drawing/2014/main" val="554415575"/>
                    </a:ext>
                  </a:extLst>
                </a:gridCol>
              </a:tblGrid>
              <a:tr h="370840">
                <a:tc>
                  <a:txBody>
                    <a:bodyPr/>
                    <a:lstStyle/>
                    <a:p>
                      <a:r>
                        <a:rPr lang="en-US" sz="2000" dirty="0"/>
                        <a:t>Online services </a:t>
                      </a:r>
                    </a:p>
                  </a:txBody>
                  <a:tcPr/>
                </a:tc>
                <a:tc>
                  <a:txBody>
                    <a:bodyPr/>
                    <a:lstStyle/>
                    <a:p>
                      <a:r>
                        <a:rPr lang="en-US" sz="2000" dirty="0">
                          <a:sym typeface="Wingdings" panose="05000000000000000000" pitchFamily="2" charset="2"/>
                        </a:rPr>
                        <a:t></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latency, cost sensitive</a:t>
                      </a:r>
                      <a:endParaRPr lang="en-US" sz="2000" dirty="0"/>
                    </a:p>
                  </a:txBody>
                  <a:tcPr/>
                </a:tc>
                <a:extLst>
                  <a:ext uri="{0D108BD9-81ED-4DB2-BD59-A6C34878D82A}">
                    <a16:rowId xmlns:a16="http://schemas.microsoft.com/office/drawing/2014/main" val="1385900214"/>
                  </a:ext>
                </a:extLst>
              </a:tr>
              <a:tr h="370840">
                <a:tc>
                  <a:txBody>
                    <a:bodyPr/>
                    <a:lstStyle/>
                    <a:p>
                      <a:r>
                        <a:rPr lang="en-US" sz="2000" dirty="0"/>
                        <a:t>Merchant Silicon </a:t>
                      </a:r>
                    </a:p>
                  </a:txBody>
                  <a:tcPr/>
                </a:tc>
                <a:tc>
                  <a:txBody>
                    <a:bodyPr/>
                    <a:lstStyle/>
                    <a:p>
                      <a:r>
                        <a:rPr lang="en-US" sz="2000" dirty="0">
                          <a:sym typeface="Wingdings" panose="05000000000000000000" pitchFamily="2" charset="2"/>
                        </a:rPr>
                        <a:t></a:t>
                      </a:r>
                      <a:endParaRPr lang="en-US" sz="2000" dirty="0"/>
                    </a:p>
                  </a:txBody>
                  <a:tcPr/>
                </a:tc>
                <a:tc>
                  <a:txBody>
                    <a:bodyPr/>
                    <a:lstStyle/>
                    <a:p>
                      <a:r>
                        <a:rPr lang="en-US" sz="2000" dirty="0">
                          <a:sym typeface="Wingdings" panose="05000000000000000000" pitchFamily="2" charset="2"/>
                        </a:rPr>
                        <a:t>Build your own router</a:t>
                      </a:r>
                      <a:endParaRPr lang="en-US" sz="2000" dirty="0"/>
                    </a:p>
                  </a:txBody>
                  <a:tcPr/>
                </a:tc>
                <a:extLst>
                  <a:ext uri="{0D108BD9-81ED-4DB2-BD59-A6C34878D82A}">
                    <a16:rowId xmlns:a16="http://schemas.microsoft.com/office/drawing/2014/main" val="407688299"/>
                  </a:ext>
                </a:extLst>
              </a:tr>
              <a:tr h="370840">
                <a:tc>
                  <a:txBody>
                    <a:bodyPr/>
                    <a:lstStyle/>
                    <a:p>
                      <a:r>
                        <a:rPr lang="en-US" sz="2000" dirty="0"/>
                        <a:t>Rise of Data centers </a:t>
                      </a:r>
                    </a:p>
                  </a:txBody>
                  <a:tcPr/>
                </a:tc>
                <a:tc>
                  <a:txBody>
                    <a:bodyPr/>
                    <a:lstStyle/>
                    <a:p>
                      <a:r>
                        <a:rPr lang="en-US" sz="2000" dirty="0">
                          <a:sym typeface="Wingdings" panose="05000000000000000000" pitchFamily="2" charset="2"/>
                        </a:rPr>
                        <a:t></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ym typeface="Wingdings" panose="05000000000000000000" pitchFamily="2" charset="2"/>
                        </a:rPr>
                        <a:t>Custom networks</a:t>
                      </a:r>
                    </a:p>
                  </a:txBody>
                  <a:tcPr/>
                </a:tc>
                <a:extLst>
                  <a:ext uri="{0D108BD9-81ED-4DB2-BD59-A6C34878D82A}">
                    <a16:rowId xmlns:a16="http://schemas.microsoft.com/office/drawing/2014/main" val="505601226"/>
                  </a:ext>
                </a:extLst>
              </a:tr>
              <a:tr h="370840">
                <a:tc>
                  <a:txBody>
                    <a:bodyPr/>
                    <a:lstStyle/>
                    <a:p>
                      <a:r>
                        <a:rPr lang="en-US" sz="2000" dirty="0">
                          <a:sym typeface="Wingdings" panose="05000000000000000000" pitchFamily="2" charset="2"/>
                        </a:rPr>
                        <a:t>Software defined Networks (SDNs) </a:t>
                      </a:r>
                      <a:endParaRPr lang="en-US" sz="2000" dirty="0"/>
                    </a:p>
                  </a:txBody>
                  <a:tcPr/>
                </a:tc>
                <a:tc>
                  <a:txBody>
                    <a:bodyPr/>
                    <a:lstStyle/>
                    <a:p>
                      <a:r>
                        <a:rPr lang="en-US" sz="2000" dirty="0">
                          <a:sym typeface="Wingdings" panose="05000000000000000000" pitchFamily="2" charset="2"/>
                        </a:rPr>
                        <a:t></a:t>
                      </a:r>
                      <a:endParaRPr lang="en-US" sz="2000" dirty="0"/>
                    </a:p>
                  </a:txBody>
                  <a:tcPr/>
                </a:tc>
                <a:tc>
                  <a:txBody>
                    <a:bodyPr/>
                    <a:lstStyle/>
                    <a:p>
                      <a:r>
                        <a:rPr lang="en-US" sz="2000" dirty="0">
                          <a:sym typeface="Wingdings" panose="05000000000000000000" pitchFamily="2" charset="2"/>
                        </a:rPr>
                        <a:t>Program custom design “routing” </a:t>
                      </a:r>
                      <a:endParaRPr lang="en-US" sz="2000" dirty="0"/>
                    </a:p>
                  </a:txBody>
                  <a:tcPr/>
                </a:tc>
                <a:extLst>
                  <a:ext uri="{0D108BD9-81ED-4DB2-BD59-A6C34878D82A}">
                    <a16:rowId xmlns:a16="http://schemas.microsoft.com/office/drawing/2014/main" val="1208602829"/>
                  </a:ext>
                </a:extLst>
              </a:tr>
              <a:tr h="370840">
                <a:tc>
                  <a:txBody>
                    <a:bodyPr/>
                    <a:lstStyle/>
                    <a:p>
                      <a:r>
                        <a:rPr lang="en-US" sz="2000" dirty="0">
                          <a:sym typeface="Wingdings" panose="05000000000000000000" pitchFamily="2" charset="2"/>
                        </a:rPr>
                        <a:t>P4 (next generation SDN) </a:t>
                      </a:r>
                      <a:endParaRPr lang="en-US" sz="2000" dirty="0"/>
                    </a:p>
                  </a:txBody>
                  <a:tcPr/>
                </a:tc>
                <a:tc>
                  <a:txBody>
                    <a:bodyPr/>
                    <a:lstStyle/>
                    <a:p>
                      <a:r>
                        <a:rPr lang="en-US" sz="2000" dirty="0">
                          <a:sym typeface="Wingdings" panose="05000000000000000000" pitchFamily="2" charset="2"/>
                        </a:rPr>
                        <a:t></a:t>
                      </a:r>
                      <a:endParaRPr lang="en-US" sz="2000" dirty="0"/>
                    </a:p>
                  </a:txBody>
                  <a:tcPr/>
                </a:tc>
                <a:tc>
                  <a:txBody>
                    <a:bodyPr/>
                    <a:lstStyle/>
                    <a:p>
                      <a:r>
                        <a:rPr lang="en-US" sz="2000" dirty="0">
                          <a:sym typeface="Wingdings" panose="05000000000000000000" pitchFamily="2" charset="2"/>
                        </a:rPr>
                        <a:t>redefine hardware forwarding at runtime </a:t>
                      </a:r>
                      <a:endParaRPr lang="en-US" sz="2000" dirty="0"/>
                    </a:p>
                  </a:txBody>
                  <a:tcPr/>
                </a:tc>
                <a:extLst>
                  <a:ext uri="{0D108BD9-81ED-4DB2-BD59-A6C34878D82A}">
                    <a16:rowId xmlns:a16="http://schemas.microsoft.com/office/drawing/2014/main" val="728337961"/>
                  </a:ext>
                </a:extLst>
              </a:tr>
            </a:tbl>
          </a:graphicData>
        </a:graphic>
      </p:graphicFrame>
    </p:spTree>
    <p:extLst>
      <p:ext uri="{BB962C8B-B14F-4D97-AF65-F5344CB8AC3E}">
        <p14:creationId xmlns:p14="http://schemas.microsoft.com/office/powerpoint/2010/main" val="329067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Scaling via Equivalence Classes</a:t>
            </a:r>
          </a:p>
        </p:txBody>
      </p:sp>
      <p:sp>
        <p:nvSpPr>
          <p:cNvPr id="3" name="Content Placeholder 2"/>
          <p:cNvSpPr>
            <a:spLocks noGrp="1"/>
          </p:cNvSpPr>
          <p:nvPr>
            <p:ph idx="1"/>
          </p:nvPr>
        </p:nvSpPr>
        <p:spPr/>
        <p:txBody>
          <a:bodyPr/>
          <a:lstStyle/>
          <a:p>
            <a:r>
              <a:rPr lang="en-US" dirty="0"/>
              <a:t>Verification complexity proportional to number of headers and rules. </a:t>
            </a:r>
          </a:p>
          <a:p>
            <a:r>
              <a:rPr lang="en-US" dirty="0"/>
              <a:t>But number of equivalent header classes should be small [Lakshman 98]</a:t>
            </a:r>
          </a:p>
          <a:p>
            <a:r>
              <a:rPr lang="en-US" dirty="0"/>
              <a:t>Two strategies to discover: </a:t>
            </a:r>
            <a:r>
              <a:rPr lang="en-US" dirty="0" err="1"/>
              <a:t>Veriflow</a:t>
            </a:r>
            <a:r>
              <a:rPr lang="en-US" dirty="0"/>
              <a:t> (heuristic) and Atomic Predicates (optimal)</a:t>
            </a:r>
          </a:p>
          <a:p>
            <a:r>
              <a:rPr lang="en-US" dirty="0"/>
              <a:t>Similarly, many redundant rules in backup routers (exploit symmetry)</a:t>
            </a:r>
          </a:p>
        </p:txBody>
      </p:sp>
    </p:spTree>
    <p:extLst>
      <p:ext uri="{BB962C8B-B14F-4D97-AF65-F5344CB8AC3E}">
        <p14:creationId xmlns:p14="http://schemas.microsoft.com/office/powerpoint/2010/main" val="1928886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405" y="3200400"/>
            <a:ext cx="3602595" cy="2761694"/>
          </a:xfrm>
          <a:prstGeom prst="rect">
            <a:avLst/>
          </a:prstGeom>
        </p:spPr>
      </p:pic>
      <p:sp>
        <p:nvSpPr>
          <p:cNvPr id="2" name="Title 1"/>
          <p:cNvSpPr>
            <a:spLocks noGrp="1"/>
          </p:cNvSpPr>
          <p:nvPr>
            <p:ph type="title"/>
          </p:nvPr>
        </p:nvSpPr>
        <p:spPr>
          <a:xfrm>
            <a:off x="457200" y="153086"/>
            <a:ext cx="8229600"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Computing Equivalence Classes in </a:t>
            </a:r>
            <a:r>
              <a:rPr lang="en-US" b="1" dirty="0" err="1">
                <a:solidFill>
                  <a:srgbClr val="0070C0"/>
                </a:solidFill>
                <a:effectLst>
                  <a:outerShdw blurRad="38100" dist="38100" dir="2700000" algn="tl">
                    <a:srgbClr val="000000">
                      <a:alpha val="43137"/>
                    </a:srgbClr>
                  </a:outerShdw>
                </a:effectLst>
              </a:rPr>
              <a:t>Veriflow</a:t>
            </a:r>
            <a:r>
              <a:rPr lang="en-US" b="1" dirty="0">
                <a:solidFill>
                  <a:srgbClr val="0070C0"/>
                </a:solidFill>
                <a:effectLst>
                  <a:outerShdw blurRad="38100" dist="38100" dir="2700000" algn="tl">
                    <a:srgbClr val="000000">
                      <a:alpha val="43137"/>
                    </a:srgbClr>
                  </a:outerShdw>
                </a:effectLst>
              </a:rPr>
              <a:t> </a:t>
            </a:r>
            <a:r>
              <a:rPr lang="en-US" dirty="0"/>
              <a:t>[Khurshid 13] </a:t>
            </a:r>
            <a:endParaRPr lang="en-US" b="1" dirty="0">
              <a:solidFill>
                <a:srgbClr val="0070C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436" y="3184017"/>
            <a:ext cx="1932148" cy="2101079"/>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6237" y="4135322"/>
            <a:ext cx="1050963" cy="284278"/>
          </a:xfrm>
          <a:prstGeom prst="rect">
            <a:avLst/>
          </a:prstGeom>
        </p:spPr>
      </p:pic>
      <p:sp>
        <p:nvSpPr>
          <p:cNvPr id="12" name="Oval 11"/>
          <p:cNvSpPr/>
          <p:nvPr/>
        </p:nvSpPr>
        <p:spPr>
          <a:xfrm>
            <a:off x="1357952" y="4405952"/>
            <a:ext cx="1079552" cy="106452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338616" y="4121674"/>
            <a:ext cx="1508796" cy="1530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91568" y="5791200"/>
            <a:ext cx="2223240" cy="400110"/>
          </a:xfrm>
          <a:prstGeom prst="rect">
            <a:avLst/>
          </a:prstGeom>
          <a:noFill/>
        </p:spPr>
        <p:txBody>
          <a:bodyPr wrap="square" rtlCol="0">
            <a:spAutoFit/>
          </a:bodyPr>
          <a:lstStyle/>
          <a:p>
            <a:pPr algn="ctr"/>
            <a:r>
              <a:rPr lang="en-US" sz="2000" dirty="0"/>
              <a:t>(device, rule) pairs</a:t>
            </a:r>
          </a:p>
        </p:txBody>
      </p:sp>
      <p:grpSp>
        <p:nvGrpSpPr>
          <p:cNvPr id="42" name="Group 41"/>
          <p:cNvGrpSpPr/>
          <p:nvPr/>
        </p:nvGrpSpPr>
        <p:grpSpPr>
          <a:xfrm>
            <a:off x="1579432" y="5331728"/>
            <a:ext cx="630368" cy="514064"/>
            <a:chOff x="1579432" y="5277136"/>
            <a:chExt cx="630368" cy="514064"/>
          </a:xfrm>
        </p:grpSpPr>
        <p:cxnSp>
          <p:nvCxnSpPr>
            <p:cNvPr id="11" name="Straight Connector 10"/>
            <p:cNvCxnSpPr/>
            <p:nvPr/>
          </p:nvCxnSpPr>
          <p:spPr>
            <a:xfrm>
              <a:off x="1579432" y="5581936"/>
              <a:ext cx="6303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593080" y="5277136"/>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196992" y="5277136"/>
              <a:ext cx="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94616" y="5581936"/>
              <a:ext cx="0" cy="209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2813" y="2751454"/>
            <a:ext cx="2227787" cy="371298"/>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300" y="1419255"/>
            <a:ext cx="1829220" cy="1349424"/>
          </a:xfrm>
          <a:prstGeom prst="rect">
            <a:avLst/>
          </a:prstGeom>
        </p:spPr>
      </p:pic>
      <p:cxnSp>
        <p:nvCxnSpPr>
          <p:cNvPr id="46" name="Straight Arrow Connector 45"/>
          <p:cNvCxnSpPr/>
          <p:nvPr/>
        </p:nvCxnSpPr>
        <p:spPr>
          <a:xfrm flipH="1">
            <a:off x="4006754" y="1571342"/>
            <a:ext cx="412846" cy="1007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92304" y="1330656"/>
            <a:ext cx="2402520" cy="400110"/>
          </a:xfrm>
          <a:prstGeom prst="rect">
            <a:avLst/>
          </a:prstGeom>
          <a:noFill/>
        </p:spPr>
        <p:txBody>
          <a:bodyPr wrap="square" rtlCol="0">
            <a:spAutoFit/>
          </a:bodyPr>
          <a:lstStyle/>
          <a:p>
            <a:pPr algn="ctr"/>
            <a:r>
              <a:rPr lang="en-US" sz="2000" dirty="0"/>
              <a:t>(don’t care/wildcard)</a:t>
            </a:r>
          </a:p>
        </p:txBody>
      </p:sp>
      <p:sp>
        <p:nvSpPr>
          <p:cNvPr id="9" name="Oval 8"/>
          <p:cNvSpPr/>
          <p:nvPr/>
        </p:nvSpPr>
        <p:spPr>
          <a:xfrm>
            <a:off x="3150719" y="1227160"/>
            <a:ext cx="1026633" cy="1023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196992" y="4234554"/>
            <a:ext cx="403117" cy="731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9432" y="5029200"/>
            <a:ext cx="228600" cy="250372"/>
          </a:xfrm>
          <a:prstGeom prst="rect">
            <a:avLst/>
          </a:prstGeom>
        </p:spPr>
      </p:pic>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9674" y="4791340"/>
            <a:ext cx="1856232" cy="204276"/>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1208" y="5057671"/>
            <a:ext cx="3410712" cy="213170"/>
          </a:xfrm>
          <a:prstGeom prst="rect">
            <a:avLst/>
          </a:prstGeom>
        </p:spPr>
      </p:pic>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7750" y="4519623"/>
            <a:ext cx="1014984" cy="204777"/>
          </a:xfrm>
          <a:prstGeom prst="rect">
            <a:avLst/>
          </a:prstGeom>
        </p:spPr>
      </p:pic>
      <p:sp>
        <p:nvSpPr>
          <p:cNvPr id="16" name="Oval 15"/>
          <p:cNvSpPr/>
          <p:nvPr/>
        </p:nvSpPr>
        <p:spPr>
          <a:xfrm>
            <a:off x="4419600" y="4390860"/>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925704"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464792"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58552" y="4142096"/>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831120" y="4392304"/>
            <a:ext cx="533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49" idx="0"/>
          </p:cNvCxnSpPr>
          <p:nvPr/>
        </p:nvCxnSpPr>
        <p:spPr>
          <a:xfrm flipH="1">
            <a:off x="2093014" y="1419255"/>
            <a:ext cx="1596896" cy="2619345"/>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6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up)">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0"/>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8" grpId="0"/>
      <p:bldP spid="9" grpId="0" animBg="1"/>
      <p:bldP spid="9" grpId="1" animBg="1"/>
      <p:bldP spid="16" grpId="0" animBg="1"/>
      <p:bldP spid="17" grpId="0" animBg="1"/>
      <p:bldP spid="18" grpId="0" animBg="1"/>
      <p:bldP spid="19" grpId="0" animBg="1"/>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Atomic Predicates Intuition </a:t>
            </a:r>
            <a:r>
              <a:rPr lang="en-US" sz="4000" dirty="0"/>
              <a:t>[Yang 13]</a:t>
            </a:r>
            <a:endParaRPr lang="en-US" sz="4000" b="1" dirty="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861560"/>
          </a:xfrm>
        </p:spPr>
        <p:txBody>
          <a:bodyPr/>
          <a:lstStyle/>
          <a:p>
            <a:r>
              <a:rPr lang="en-US" dirty="0"/>
              <a:t>From run-time compression via Difference of cubes to precomputed compression via A</a:t>
            </a:r>
            <a:r>
              <a:rPr lang="en-US" baseline="-25000" dirty="0"/>
              <a:t>i</a:t>
            </a:r>
          </a:p>
          <a:p>
            <a:r>
              <a:rPr lang="en-US" dirty="0"/>
              <a:t>Computes pairwise intersection of router and ACL guards to generate A</a:t>
            </a:r>
            <a:r>
              <a:rPr lang="en-US" baseline="-25000" dirty="0"/>
              <a:t>i</a:t>
            </a:r>
            <a:r>
              <a:rPr lang="en-US" dirty="0"/>
              <a:t> using BDDs</a:t>
            </a:r>
          </a:p>
          <a:p>
            <a:r>
              <a:rPr lang="en-US" dirty="0"/>
              <a:t>Then rewrites forwarding rules using a simple set of integer labels for each </a:t>
            </a:r>
          </a:p>
          <a:p>
            <a:r>
              <a:rPr lang="en-US" dirty="0"/>
              <a:t>Symbolic propagation </a:t>
            </a:r>
            <a:r>
              <a:rPr lang="en-US" dirty="0">
                <a:sym typeface="Wingdings" panose="05000000000000000000" pitchFamily="2" charset="2"/>
              </a:rPr>
              <a:t></a:t>
            </a:r>
            <a:r>
              <a:rPr lang="en-US" dirty="0"/>
              <a:t> propagating sets of integers.  Fast.  No rule matching, less space</a:t>
            </a:r>
          </a:p>
          <a:p>
            <a:r>
              <a:rPr lang="en-US" dirty="0"/>
              <a:t>Analog to MPLS versus IP forwarding!</a:t>
            </a:r>
          </a:p>
        </p:txBody>
      </p:sp>
    </p:spTree>
    <p:extLst>
      <p:ext uri="{BB962C8B-B14F-4D97-AF65-F5344CB8AC3E}">
        <p14:creationId xmlns:p14="http://schemas.microsoft.com/office/powerpoint/2010/main" val="3700472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Atomic Predicates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Compute a set A</a:t>
                </a:r>
                <a:r>
                  <a:rPr lang="en-US" baseline="-25000" dirty="0"/>
                  <a:t>i</a:t>
                </a:r>
                <a:r>
                  <a:rPr lang="en-US" dirty="0"/>
                  <a:t> of non-empty sets of headers: </a:t>
                </a:r>
              </a:p>
              <a:p>
                <a:r>
                  <a:rPr lang="en-US" dirty="0"/>
                  <a:t>The union of all the A</a:t>
                </a:r>
                <a:r>
                  <a:rPr lang="en-US" baseline="-25000" dirty="0"/>
                  <a:t>i </a:t>
                </a:r>
                <a:r>
                  <a:rPr lang="en-US" dirty="0"/>
                  <a:t>covers all headers</a:t>
                </a:r>
              </a:p>
              <a:p>
                <a:r>
                  <a:rPr lang="en-US" dirty="0"/>
                  <a:t>The A</a:t>
                </a:r>
                <a:r>
                  <a:rPr lang="en-US" baseline="-25000" dirty="0"/>
                  <a:t>i </a:t>
                </a:r>
                <a:r>
                  <a:rPr lang="en-US" dirty="0"/>
                  <a:t>are disjoint (no header in common)</a:t>
                </a:r>
              </a:p>
              <a:p>
                <a:r>
                  <a:rPr lang="en-US" dirty="0"/>
                  <a:t>Each predicate in a forwarding rule can be written as the union of a subset of the A</a:t>
                </a:r>
                <a:r>
                  <a:rPr lang="en-US" baseline="-25000" dirty="0"/>
                  <a:t>i </a:t>
                </a:r>
                <a:r>
                  <a:rPr lang="en-US" baseline="30000" dirty="0">
                    <a:solidFill>
                      <a:srgbClr val="FF0000"/>
                    </a:solidFill>
                  </a:rPr>
                  <a:t>*</a:t>
                </a:r>
              </a:p>
              <a:p>
                <a:r>
                  <a:rPr lang="en-US" dirty="0">
                    <a:solidFill>
                      <a:srgbClr val="00B050"/>
                    </a:solidFill>
                  </a:rPr>
                  <a:t>Example:</a:t>
                </a:r>
                <a:r>
                  <a:rPr lang="en-US" dirty="0"/>
                  <a:t> 1* </a:t>
                </a:r>
                <a14:m>
                  <m:oMath xmlns:m="http://schemas.openxmlformats.org/officeDocument/2006/math">
                    <m:r>
                      <a:rPr lang="en-US" b="0" i="1" dirty="0" smtClean="0">
                        <a:latin typeface="Cambria Math" panose="02040503050406030204" pitchFamily="18" charset="0"/>
                      </a:rPr>
                      <m:t>→</m:t>
                    </m:r>
                  </m:oMath>
                </a14:m>
                <a:r>
                  <a:rPr lang="en-US" dirty="0"/>
                  <a:t> R1, 10* </a:t>
                </a:r>
                <a14:m>
                  <m:oMath xmlns:m="http://schemas.openxmlformats.org/officeDocument/2006/math">
                    <m:r>
                      <a:rPr lang="en-US" i="1" dirty="0">
                        <a:latin typeface="Cambria Math" panose="02040503050406030204" pitchFamily="18" charset="0"/>
                      </a:rPr>
                      <m:t>→</m:t>
                    </m:r>
                  </m:oMath>
                </a14:m>
                <a:r>
                  <a:rPr lang="en-US" dirty="0"/>
                  <a:t> R2, 110* </a:t>
                </a:r>
                <a14:m>
                  <m:oMath xmlns:m="http://schemas.openxmlformats.org/officeDocument/2006/math">
                    <m:r>
                      <a:rPr lang="en-US" i="1" dirty="0">
                        <a:latin typeface="Cambria Math" panose="02040503050406030204" pitchFamily="18" charset="0"/>
                      </a:rPr>
                      <m:t>→</m:t>
                    </m:r>
                  </m:oMath>
                </a14:m>
                <a:r>
                  <a:rPr lang="en-US" dirty="0"/>
                  <a:t> R3.</a:t>
                </a:r>
                <a:br>
                  <a:rPr lang="en-US" dirty="0"/>
                </a:br>
                <a:r>
                  <a:rPr lang="en-US" dirty="0"/>
                  <a:t>Then A</a:t>
                </a:r>
                <a:r>
                  <a:rPr lang="en-US" baseline="-25000" dirty="0"/>
                  <a:t>1</a:t>
                </a:r>
                <a:r>
                  <a:rPr lang="en-US" dirty="0"/>
                  <a:t> = 0*, A</a:t>
                </a:r>
                <a:r>
                  <a:rPr lang="en-US" baseline="-25000" dirty="0"/>
                  <a:t>2</a:t>
                </a:r>
                <a:r>
                  <a:rPr lang="en-US" dirty="0"/>
                  <a:t> = 10*, A</a:t>
                </a:r>
                <a:r>
                  <a:rPr lang="en-US" baseline="-25000" dirty="0"/>
                  <a:t>3</a:t>
                </a:r>
                <a:r>
                  <a:rPr lang="en-US" dirty="0"/>
                  <a:t> = 110*, A</a:t>
                </a:r>
                <a:r>
                  <a:rPr lang="en-US" baseline="-25000" dirty="0"/>
                  <a:t>4</a:t>
                </a:r>
                <a:r>
                  <a:rPr lang="en-US" dirty="0"/>
                  <a:t> = 111*</a:t>
                </a:r>
              </a:p>
              <a:p>
                <a:r>
                  <a:rPr lang="en-US" dirty="0"/>
                  <a:t>Our MS data centers have &lt; 10K of A</a:t>
                </a:r>
                <a:r>
                  <a:rPr lang="en-US" baseline="-25000" dirty="0"/>
                  <a:t>i</a:t>
                </a:r>
                <a:endParaRPr lang="en-US" dirty="0"/>
              </a:p>
              <a:p>
                <a:pPr marL="0" indent="0">
                  <a:buNone/>
                </a:pPr>
                <a:r>
                  <a:rPr lang="en-US" baseline="30000" dirty="0">
                    <a:solidFill>
                      <a:srgbClr val="FF0000"/>
                    </a:solidFill>
                  </a:rPr>
                  <a:t>* </a:t>
                </a:r>
                <a:r>
                  <a:rPr lang="en-US" baseline="-25000" dirty="0"/>
                  <a:t> </a:t>
                </a:r>
                <a:r>
                  <a:rPr lang="en-US" dirty="0"/>
                  <a:t>[Yang13] takes into account next hops as well</a:t>
                </a:r>
                <a:endParaRPr lang="en-US" baseline="-250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752" r="-296" b="-16307"/>
                </a:stretch>
              </a:blipFill>
            </p:spPr>
            <p:txBody>
              <a:bodyPr/>
              <a:lstStyle/>
              <a:p>
                <a:r>
                  <a:rPr lang="en-US">
                    <a:noFill/>
                  </a:rPr>
                  <a:t> </a:t>
                </a:r>
              </a:p>
            </p:txBody>
          </p:sp>
        </mc:Fallback>
      </mc:AlternateContent>
    </p:spTree>
    <p:extLst>
      <p:ext uri="{BB962C8B-B14F-4D97-AF65-F5344CB8AC3E}">
        <p14:creationId xmlns:p14="http://schemas.microsoft.com/office/powerpoint/2010/main" val="2677342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i="1" dirty="0">
                <a:solidFill>
                  <a:srgbClr val="0070C0"/>
                </a:solidFill>
                <a:effectLst>
                  <a:outerShdw blurRad="38100" dist="38100" dir="2700000" algn="tl">
                    <a:srgbClr val="000000">
                      <a:alpha val="43137"/>
                    </a:srgbClr>
                  </a:outerShdw>
                </a:effectLst>
              </a:rPr>
              <a:t>Compile</a:t>
            </a:r>
            <a:r>
              <a:rPr lang="en-US" sz="4000" b="1" dirty="0">
                <a:solidFill>
                  <a:srgbClr val="0070C0"/>
                </a:solidFill>
                <a:effectLst>
                  <a:outerShdw blurRad="38100" dist="38100" dir="2700000" algn="tl">
                    <a:srgbClr val="000000">
                      <a:alpha val="43137"/>
                    </a:srgbClr>
                  </a:outerShdw>
                </a:effectLst>
              </a:rPr>
              <a:t> Time Compression via Atomic Predicates</a:t>
            </a:r>
            <a:endParaRPr lang="en-US" sz="4000" dirty="0"/>
          </a:p>
        </p:txBody>
      </p:sp>
      <p:sp>
        <p:nvSpPr>
          <p:cNvPr id="3" name="Rectangle 2"/>
          <p:cNvSpPr/>
          <p:nvPr/>
        </p:nvSpPr>
        <p:spPr>
          <a:xfrm>
            <a:off x="1859973" y="2369128"/>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3" idx="3"/>
          </p:cNvCxnSpPr>
          <p:nvPr/>
        </p:nvCxnSpPr>
        <p:spPr>
          <a:xfrm>
            <a:off x="2940628" y="2857501"/>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34195" y="3905251"/>
            <a:ext cx="1080655" cy="976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3" idx="2"/>
            <a:endCxn id="7" idx="1"/>
          </p:cNvCxnSpPr>
          <p:nvPr/>
        </p:nvCxnSpPr>
        <p:spPr>
          <a:xfrm>
            <a:off x="2400301" y="3345874"/>
            <a:ext cx="1033894" cy="1047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76571" y="2977140"/>
            <a:ext cx="852055" cy="11083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1" y="2518065"/>
            <a:ext cx="789709" cy="678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6"/>
            <a:endCxn id="3" idx="1"/>
          </p:cNvCxnSpPr>
          <p:nvPr/>
        </p:nvCxnSpPr>
        <p:spPr>
          <a:xfrm>
            <a:off x="1246910" y="2857501"/>
            <a:ext cx="61306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50202" y="2324778"/>
            <a:ext cx="952505" cy="400110"/>
          </a:xfrm>
          <a:prstGeom prst="rect">
            <a:avLst/>
          </a:prstGeom>
          <a:noFill/>
        </p:spPr>
        <p:txBody>
          <a:bodyPr wrap="none" rtlCol="0">
            <a:spAutoFit/>
          </a:bodyPr>
          <a:lstStyle/>
          <a:p>
            <a:r>
              <a:rPr lang="en-US" sz="2000" dirty="0"/>
              <a:t>10* </a:t>
            </a:r>
            <a:r>
              <a:rPr lang="en-US" sz="2000" dirty="0">
                <a:solidFill>
                  <a:srgbClr val="FF0000"/>
                </a:solidFill>
              </a:rPr>
              <a:t>{2}</a:t>
            </a:r>
          </a:p>
        </p:txBody>
      </p:sp>
      <p:cxnSp>
        <p:nvCxnSpPr>
          <p:cNvPr id="29" name="Straight Arrow Connector 28"/>
          <p:cNvCxnSpPr/>
          <p:nvPr/>
        </p:nvCxnSpPr>
        <p:spPr>
          <a:xfrm flipV="1">
            <a:off x="4395353" y="3531322"/>
            <a:ext cx="241922" cy="33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850202" y="2882018"/>
            <a:ext cx="1192955" cy="400110"/>
          </a:xfrm>
          <a:prstGeom prst="rect">
            <a:avLst/>
          </a:prstGeom>
          <a:noFill/>
        </p:spPr>
        <p:txBody>
          <a:bodyPr wrap="none" rtlCol="0">
            <a:spAutoFit/>
          </a:bodyPr>
          <a:lstStyle/>
          <a:p>
            <a:r>
              <a:rPr lang="en-US" sz="2000" dirty="0">
                <a:solidFill>
                  <a:srgbClr val="000000"/>
                </a:solidFill>
              </a:rPr>
              <a:t>1** </a:t>
            </a:r>
            <a:r>
              <a:rPr lang="en-US" sz="2000" dirty="0">
                <a:solidFill>
                  <a:srgbClr val="FF0000"/>
                </a:solidFill>
              </a:rPr>
              <a:t>{3,4} </a:t>
            </a:r>
          </a:p>
        </p:txBody>
      </p:sp>
      <p:cxnSp>
        <p:nvCxnSpPr>
          <p:cNvPr id="41" name="Straight Arrow Connector 40"/>
          <p:cNvCxnSpPr/>
          <p:nvPr/>
        </p:nvCxnSpPr>
        <p:spPr>
          <a:xfrm>
            <a:off x="2150210" y="3324638"/>
            <a:ext cx="324650" cy="37589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5133109"/>
            <a:ext cx="8364682" cy="1323439"/>
          </a:xfrm>
          <a:prstGeom prst="rect">
            <a:avLst/>
          </a:prstGeom>
          <a:noFill/>
        </p:spPr>
        <p:txBody>
          <a:bodyPr wrap="square" rtlCol="0">
            <a:spAutoFit/>
          </a:bodyPr>
          <a:lstStyle/>
          <a:p>
            <a:r>
              <a:rPr lang="en-US" sz="2000" dirty="0"/>
              <a:t>Keys to compression:</a:t>
            </a:r>
          </a:p>
          <a:p>
            <a:pPr marL="285750" indent="-285750">
              <a:buFont typeface="Arial" panose="020B0604020202020204" pitchFamily="34" charset="0"/>
              <a:buChar char="•"/>
            </a:pPr>
            <a:r>
              <a:rPr lang="en-US" sz="2000" dirty="0">
                <a:solidFill>
                  <a:srgbClr val="FF0000"/>
                </a:solidFill>
              </a:rPr>
              <a:t>Labels</a:t>
            </a:r>
            <a:r>
              <a:rPr lang="en-US" sz="2000" dirty="0">
                <a:solidFill>
                  <a:srgbClr val="0070C0"/>
                </a:solidFill>
              </a:rPr>
              <a:t> not </a:t>
            </a:r>
            <a:r>
              <a:rPr lang="en-US" sz="2000" dirty="0"/>
              <a:t>prefixes</a:t>
            </a:r>
            <a:r>
              <a:rPr lang="en-US" sz="2000" dirty="0">
                <a:solidFill>
                  <a:srgbClr val="0070C0"/>
                </a:solidFill>
              </a:rPr>
              <a:t>: </a:t>
            </a:r>
            <a:r>
              <a:rPr lang="en-US" sz="2000" dirty="0"/>
              <a:t>Every guard and header set </a:t>
            </a:r>
            <a:r>
              <a:rPr lang="en-US" sz="2000" dirty="0">
                <a:sym typeface="Wingdings" panose="05000000000000000000" pitchFamily="2" charset="2"/>
              </a:rPr>
              <a:t> set of integers</a:t>
            </a:r>
            <a:endParaRPr lang="en-US" sz="2000" dirty="0"/>
          </a:p>
          <a:p>
            <a:pPr marL="285750" indent="-285750">
              <a:buFont typeface="Arial" panose="020B0604020202020204" pitchFamily="34" charset="0"/>
              <a:buChar char="•"/>
            </a:pPr>
            <a:r>
              <a:rPr lang="en-US" sz="2000" dirty="0">
                <a:solidFill>
                  <a:srgbClr val="0070C0"/>
                </a:solidFill>
              </a:rPr>
              <a:t>Propagation: </a:t>
            </a:r>
            <a:r>
              <a:rPr lang="en-US" sz="2000" dirty="0"/>
              <a:t>On match, do intersection.  No prefix matches!</a:t>
            </a:r>
          </a:p>
          <a:p>
            <a:pPr marL="285750" indent="-285750">
              <a:buFont typeface="Arial" panose="020B0604020202020204" pitchFamily="34" charset="0"/>
              <a:buChar char="•"/>
            </a:pPr>
            <a:r>
              <a:rPr lang="en-US" sz="2000" dirty="0">
                <a:solidFill>
                  <a:srgbClr val="FF0000"/>
                </a:solidFill>
              </a:rPr>
              <a:t>Limitation:</a:t>
            </a:r>
            <a:r>
              <a:rPr lang="en-US" sz="2000" dirty="0"/>
              <a:t> Original paper assumes no header rewrites by routers</a:t>
            </a:r>
          </a:p>
        </p:txBody>
      </p:sp>
      <p:cxnSp>
        <p:nvCxnSpPr>
          <p:cNvPr id="28" name="Straight Connector 27"/>
          <p:cNvCxnSpPr/>
          <p:nvPr/>
        </p:nvCxnSpPr>
        <p:spPr>
          <a:xfrm>
            <a:off x="4576572" y="4607588"/>
            <a:ext cx="2067790" cy="1039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077920" y="3777516"/>
            <a:ext cx="817853" cy="461665"/>
          </a:xfrm>
          <a:prstGeom prst="rect">
            <a:avLst/>
          </a:prstGeom>
          <a:noFill/>
        </p:spPr>
        <p:txBody>
          <a:bodyPr wrap="none" rtlCol="0">
            <a:spAutoFit/>
          </a:bodyPr>
          <a:lstStyle/>
          <a:p>
            <a:r>
              <a:rPr lang="en-US" sz="2400" dirty="0">
                <a:solidFill>
                  <a:srgbClr val="00B050"/>
                </a:solidFill>
              </a:rPr>
              <a:t>{3,4}</a:t>
            </a:r>
          </a:p>
        </p:txBody>
      </p:sp>
      <p:cxnSp>
        <p:nvCxnSpPr>
          <p:cNvPr id="30" name="Straight Arrow Connector 29"/>
          <p:cNvCxnSpPr/>
          <p:nvPr/>
        </p:nvCxnSpPr>
        <p:spPr>
          <a:xfrm flipV="1">
            <a:off x="4524622" y="4732173"/>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0399" y="2719002"/>
            <a:ext cx="483796" cy="4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648221" y="3913526"/>
            <a:ext cx="881973" cy="400110"/>
          </a:xfrm>
          <a:prstGeom prst="rect">
            <a:avLst/>
          </a:prstGeom>
          <a:noFill/>
        </p:spPr>
        <p:txBody>
          <a:bodyPr wrap="none" rtlCol="0">
            <a:spAutoFit/>
          </a:bodyPr>
          <a:lstStyle/>
          <a:p>
            <a:r>
              <a:rPr lang="en-US" sz="2000" dirty="0"/>
              <a:t>10*</a:t>
            </a:r>
            <a:r>
              <a:rPr lang="en-US" sz="2000" dirty="0">
                <a:solidFill>
                  <a:srgbClr val="FF0000"/>
                </a:solidFill>
              </a:rPr>
              <a:t>{2}</a:t>
            </a:r>
          </a:p>
        </p:txBody>
      </p:sp>
      <p:sp>
        <p:nvSpPr>
          <p:cNvPr id="10" name="Cloud 9"/>
          <p:cNvSpPr/>
          <p:nvPr/>
        </p:nvSpPr>
        <p:spPr>
          <a:xfrm>
            <a:off x="4930416" y="2432874"/>
            <a:ext cx="1360102" cy="84925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002598" y="4573230"/>
            <a:ext cx="561372" cy="461665"/>
          </a:xfrm>
          <a:prstGeom prst="rect">
            <a:avLst/>
          </a:prstGeom>
          <a:noFill/>
        </p:spPr>
        <p:txBody>
          <a:bodyPr wrap="none" rtlCol="0">
            <a:spAutoFit/>
          </a:bodyPr>
          <a:lstStyle/>
          <a:p>
            <a:r>
              <a:rPr lang="en-US" sz="2400" dirty="0">
                <a:solidFill>
                  <a:srgbClr val="00B050"/>
                </a:solidFill>
              </a:rPr>
              <a:t>{3}</a:t>
            </a:r>
          </a:p>
        </p:txBody>
      </p:sp>
      <mc:AlternateContent xmlns:mc="http://schemas.openxmlformats.org/markup-compatibility/2006" xmlns:a14="http://schemas.microsoft.com/office/drawing/2010/main">
        <mc:Choice Requires="a14">
          <p:sp>
            <p:nvSpPr>
              <p:cNvPr id="34" name="TextBox 33"/>
              <p:cNvSpPr txBox="1"/>
              <p:nvPr/>
            </p:nvSpPr>
            <p:spPr>
              <a:xfrm>
                <a:off x="4436849" y="3121754"/>
                <a:ext cx="463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436849" y="3121754"/>
                <a:ext cx="463588" cy="461665"/>
              </a:xfrm>
              <a:prstGeom prst="rect">
                <a:avLst/>
              </a:prstGeom>
              <a:blipFill>
                <a:blip r:embed="rId2"/>
                <a:stretch>
                  <a:fillRect b="-6579"/>
                </a:stretch>
              </a:blipFill>
            </p:spPr>
            <p:txBody>
              <a:bodyPr/>
              <a:lstStyle/>
              <a:p>
                <a:r>
                  <a:rPr lang="en-US">
                    <a:noFill/>
                  </a:rPr>
                  <a:t> </a:t>
                </a:r>
              </a:p>
            </p:txBody>
          </p:sp>
        </mc:Fallback>
      </mc:AlternateContent>
      <p:sp>
        <p:nvSpPr>
          <p:cNvPr id="6" name="Rectangle 5"/>
          <p:cNvSpPr/>
          <p:nvPr/>
        </p:nvSpPr>
        <p:spPr>
          <a:xfrm>
            <a:off x="3616334" y="4495964"/>
            <a:ext cx="898516" cy="369332"/>
          </a:xfrm>
          <a:prstGeom prst="rect">
            <a:avLst/>
          </a:prstGeom>
        </p:spPr>
        <p:txBody>
          <a:bodyPr wrap="none">
            <a:spAutoFit/>
          </a:bodyPr>
          <a:lstStyle/>
          <a:p>
            <a:r>
              <a:rPr lang="en-US" dirty="0"/>
              <a:t>110 </a:t>
            </a:r>
            <a:r>
              <a:rPr lang="en-US" dirty="0">
                <a:solidFill>
                  <a:srgbClr val="FF0000"/>
                </a:solidFill>
              </a:rPr>
              <a:t>{3}</a:t>
            </a:r>
            <a:endParaRPr lang="en-US" dirty="0"/>
          </a:p>
        </p:txBody>
      </p:sp>
    </p:spTree>
    <p:extLst>
      <p:ext uri="{BB962C8B-B14F-4D97-AF65-F5344CB8AC3E}">
        <p14:creationId xmlns:p14="http://schemas.microsoft.com/office/powerpoint/2010/main" val="2908966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03" y="327796"/>
            <a:ext cx="8229600" cy="1143000"/>
          </a:xfrm>
        </p:spPr>
        <p:txBody>
          <a:bodyPr/>
          <a:lstStyle/>
          <a:p>
            <a:r>
              <a:rPr lang="en-US" sz="3600" b="1" dirty="0">
                <a:solidFill>
                  <a:schemeClr val="tx2">
                    <a:lumMod val="60000"/>
                    <a:lumOff val="40000"/>
                  </a:schemeClr>
                </a:solidFill>
                <a:effectLst>
                  <a:outerShdw blurRad="38100" dist="38100" dir="2700000" algn="tl">
                    <a:srgbClr val="000000">
                      <a:alpha val="43137"/>
                    </a:srgbClr>
                  </a:outerShdw>
                </a:effectLst>
              </a:rPr>
              <a:t>Router Rules    Venn Diagrams     </a:t>
            </a:r>
            <a:r>
              <a:rPr lang="en-US" sz="3600" b="1" dirty="0" err="1">
                <a:solidFill>
                  <a:schemeClr val="tx2">
                    <a:lumMod val="60000"/>
                    <a:lumOff val="40000"/>
                  </a:schemeClr>
                </a:solidFill>
                <a:effectLst>
                  <a:outerShdw blurRad="38100" dist="38100" dir="2700000" algn="tl">
                    <a:srgbClr val="000000">
                      <a:alpha val="43137"/>
                    </a:srgbClr>
                  </a:outerShdw>
                </a:effectLst>
              </a:rPr>
              <a:t>ddNF</a:t>
            </a:r>
            <a:endParaRPr lang="en-US" sz="3600" b="1" dirty="0">
              <a:solidFill>
                <a:schemeClr val="tx2">
                  <a:lumMod val="60000"/>
                  <a:lumOff val="40000"/>
                </a:schemeClr>
              </a:solidFill>
              <a:effectLst>
                <a:outerShdw blurRad="38100" dist="38100" dir="2700000" algn="tl">
                  <a:srgbClr val="000000">
                    <a:alpha val="43137"/>
                  </a:srgbClr>
                </a:outerShdw>
              </a:effectLst>
            </a:endParaRPr>
          </a:p>
        </p:txBody>
      </p:sp>
      <p:sp>
        <p:nvSpPr>
          <p:cNvPr id="3" name="Oval 2"/>
          <p:cNvSpPr/>
          <p:nvPr/>
        </p:nvSpPr>
        <p:spPr>
          <a:xfrm>
            <a:off x="3041224" y="4272908"/>
            <a:ext cx="16002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5" name="Oval 4"/>
          <p:cNvSpPr/>
          <p:nvPr/>
        </p:nvSpPr>
        <p:spPr>
          <a:xfrm>
            <a:off x="4155379" y="4285723"/>
            <a:ext cx="16002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7" name="TextBox 6"/>
          <p:cNvSpPr txBox="1"/>
          <p:nvPr/>
        </p:nvSpPr>
        <p:spPr>
          <a:xfrm>
            <a:off x="4139158" y="4824957"/>
            <a:ext cx="534121" cy="369332"/>
          </a:xfrm>
          <a:prstGeom prst="rect">
            <a:avLst/>
          </a:prstGeom>
          <a:noFill/>
        </p:spPr>
        <p:txBody>
          <a:bodyPr wrap="none" rtlCol="0">
            <a:spAutoFit/>
          </a:bodyPr>
          <a:lstStyle/>
          <a:p>
            <a:r>
              <a:rPr lang="en-US" b="1" dirty="0">
                <a:latin typeface="+mn-lt"/>
              </a:rPr>
              <a:t>11*</a:t>
            </a:r>
          </a:p>
        </p:txBody>
      </p:sp>
      <p:cxnSp>
        <p:nvCxnSpPr>
          <p:cNvPr id="8" name="Straight Arrow Connector 7"/>
          <p:cNvCxnSpPr/>
          <p:nvPr/>
        </p:nvCxnSpPr>
        <p:spPr>
          <a:xfrm flipV="1">
            <a:off x="3625879" y="3716864"/>
            <a:ext cx="266259" cy="1026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721348" y="3640664"/>
            <a:ext cx="533400" cy="1287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20306" y="3313304"/>
            <a:ext cx="1749197" cy="369332"/>
          </a:xfrm>
          <a:prstGeom prst="rect">
            <a:avLst/>
          </a:prstGeom>
          <a:noFill/>
        </p:spPr>
        <p:txBody>
          <a:bodyPr wrap="none" rtlCol="0">
            <a:spAutoFit/>
          </a:bodyPr>
          <a:lstStyle/>
          <a:p>
            <a:r>
              <a:rPr lang="en-US" dirty="0"/>
              <a:t>Original guards</a:t>
            </a:r>
          </a:p>
        </p:txBody>
      </p:sp>
      <p:cxnSp>
        <p:nvCxnSpPr>
          <p:cNvPr id="11" name="Straight Arrow Connector 10"/>
          <p:cNvCxnSpPr/>
          <p:nvPr/>
        </p:nvCxnSpPr>
        <p:spPr>
          <a:xfrm>
            <a:off x="4406218" y="5113185"/>
            <a:ext cx="0" cy="844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4115" y="1792979"/>
            <a:ext cx="2108269" cy="1754326"/>
          </a:xfrm>
          <a:prstGeom prst="rect">
            <a:avLst/>
          </a:prstGeom>
          <a:noFill/>
        </p:spPr>
        <p:txBody>
          <a:bodyPr wrap="none" rtlCol="0">
            <a:spAutoFit/>
          </a:bodyPr>
          <a:lstStyle/>
          <a:p>
            <a:r>
              <a:rPr lang="en-US" dirty="0"/>
              <a:t>Forwarding rules</a:t>
            </a:r>
          </a:p>
          <a:p>
            <a:endParaRPr lang="en-US" dirty="0"/>
          </a:p>
          <a:p>
            <a:r>
              <a:rPr lang="en-US" dirty="0"/>
              <a:t>1**           via port1</a:t>
            </a:r>
          </a:p>
          <a:p>
            <a:r>
              <a:rPr lang="en-US" dirty="0"/>
              <a:t>*1*           via port2</a:t>
            </a:r>
          </a:p>
          <a:p>
            <a:r>
              <a:rPr lang="en-US" dirty="0"/>
              <a:t>**1           via port3</a:t>
            </a:r>
          </a:p>
          <a:p>
            <a:r>
              <a:rPr lang="en-US" dirty="0"/>
              <a:t>***            via port2</a:t>
            </a:r>
          </a:p>
        </p:txBody>
      </p:sp>
      <p:sp>
        <p:nvSpPr>
          <p:cNvPr id="14" name="TextBox 13"/>
          <p:cNvSpPr txBox="1"/>
          <p:nvPr/>
        </p:nvSpPr>
        <p:spPr>
          <a:xfrm>
            <a:off x="3784089" y="5986478"/>
            <a:ext cx="1377300" cy="369332"/>
          </a:xfrm>
          <a:prstGeom prst="rect">
            <a:avLst/>
          </a:prstGeom>
          <a:noFill/>
        </p:spPr>
        <p:txBody>
          <a:bodyPr wrap="none" rtlCol="0">
            <a:spAutoFit/>
          </a:bodyPr>
          <a:lstStyle/>
          <a:p>
            <a:r>
              <a:rPr lang="en-US" dirty="0"/>
              <a:t>Intersection</a:t>
            </a:r>
          </a:p>
        </p:txBody>
      </p:sp>
      <p:sp>
        <p:nvSpPr>
          <p:cNvPr id="16" name="Oval 15"/>
          <p:cNvSpPr/>
          <p:nvPr/>
        </p:nvSpPr>
        <p:spPr>
          <a:xfrm>
            <a:off x="3561189" y="5108656"/>
            <a:ext cx="1600200"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17" name="TextBox 16"/>
          <p:cNvSpPr txBox="1"/>
          <p:nvPr/>
        </p:nvSpPr>
        <p:spPr>
          <a:xfrm>
            <a:off x="4466203" y="5255702"/>
            <a:ext cx="534121" cy="369332"/>
          </a:xfrm>
          <a:prstGeom prst="rect">
            <a:avLst/>
          </a:prstGeom>
          <a:noFill/>
        </p:spPr>
        <p:txBody>
          <a:bodyPr wrap="none" rtlCol="0">
            <a:spAutoFit/>
          </a:bodyPr>
          <a:lstStyle/>
          <a:p>
            <a:r>
              <a:rPr lang="en-US" b="1" dirty="0">
                <a:latin typeface="+mn-lt"/>
              </a:rPr>
              <a:t>*11</a:t>
            </a:r>
          </a:p>
        </p:txBody>
      </p:sp>
      <p:sp>
        <p:nvSpPr>
          <p:cNvPr id="18" name="TextBox 17"/>
          <p:cNvSpPr txBox="1"/>
          <p:nvPr/>
        </p:nvSpPr>
        <p:spPr>
          <a:xfrm>
            <a:off x="3711032" y="5306003"/>
            <a:ext cx="534121" cy="369332"/>
          </a:xfrm>
          <a:prstGeom prst="rect">
            <a:avLst/>
          </a:prstGeom>
          <a:noFill/>
        </p:spPr>
        <p:txBody>
          <a:bodyPr wrap="none" rtlCol="0">
            <a:spAutoFit/>
          </a:bodyPr>
          <a:lstStyle/>
          <a:p>
            <a:r>
              <a:rPr lang="en-US" b="1" dirty="0">
                <a:latin typeface="+mn-lt"/>
              </a:rPr>
              <a:t>1*1</a:t>
            </a:r>
          </a:p>
        </p:txBody>
      </p:sp>
      <p:sp>
        <p:nvSpPr>
          <p:cNvPr id="19" name="TextBox 18"/>
          <p:cNvSpPr txBox="1"/>
          <p:nvPr/>
        </p:nvSpPr>
        <p:spPr>
          <a:xfrm>
            <a:off x="4108450" y="5105357"/>
            <a:ext cx="535724" cy="369332"/>
          </a:xfrm>
          <a:prstGeom prst="rect">
            <a:avLst/>
          </a:prstGeom>
          <a:noFill/>
        </p:spPr>
        <p:txBody>
          <a:bodyPr wrap="none" rtlCol="0">
            <a:spAutoFit/>
          </a:bodyPr>
          <a:lstStyle/>
          <a:p>
            <a:r>
              <a:rPr lang="en-US" b="1" dirty="0">
                <a:latin typeface="+mn-lt"/>
              </a:rPr>
              <a:t>111</a:t>
            </a:r>
          </a:p>
        </p:txBody>
      </p:sp>
      <p:sp>
        <p:nvSpPr>
          <p:cNvPr id="20" name="TextBox 19"/>
          <p:cNvSpPr txBox="1"/>
          <p:nvPr/>
        </p:nvSpPr>
        <p:spPr>
          <a:xfrm>
            <a:off x="6822224" y="1753932"/>
            <a:ext cx="530915" cy="369332"/>
          </a:xfrm>
          <a:prstGeom prst="rect">
            <a:avLst/>
          </a:prstGeom>
          <a:noFill/>
        </p:spPr>
        <p:txBody>
          <a:bodyPr wrap="none" rtlCol="0">
            <a:spAutoFit/>
          </a:bodyPr>
          <a:lstStyle/>
          <a:p>
            <a:r>
              <a:rPr lang="en-US" b="1" dirty="0">
                <a:latin typeface="+mn-lt"/>
              </a:rPr>
              <a:t>***</a:t>
            </a:r>
          </a:p>
        </p:txBody>
      </p:sp>
      <p:sp>
        <p:nvSpPr>
          <p:cNvPr id="21" name="TextBox 20"/>
          <p:cNvSpPr txBox="1"/>
          <p:nvPr/>
        </p:nvSpPr>
        <p:spPr>
          <a:xfrm>
            <a:off x="5782570" y="2330660"/>
            <a:ext cx="532518" cy="369332"/>
          </a:xfrm>
          <a:prstGeom prst="rect">
            <a:avLst/>
          </a:prstGeom>
          <a:noFill/>
        </p:spPr>
        <p:txBody>
          <a:bodyPr wrap="none" rtlCol="0">
            <a:spAutoFit/>
          </a:bodyPr>
          <a:lstStyle/>
          <a:p>
            <a:r>
              <a:rPr lang="en-US" b="1" dirty="0">
                <a:latin typeface="+mn-lt"/>
              </a:rPr>
              <a:t>1**</a:t>
            </a:r>
          </a:p>
        </p:txBody>
      </p:sp>
      <p:sp>
        <p:nvSpPr>
          <p:cNvPr id="22" name="TextBox 21"/>
          <p:cNvSpPr txBox="1"/>
          <p:nvPr/>
        </p:nvSpPr>
        <p:spPr>
          <a:xfrm>
            <a:off x="6828212" y="2343171"/>
            <a:ext cx="532518" cy="369332"/>
          </a:xfrm>
          <a:prstGeom prst="rect">
            <a:avLst/>
          </a:prstGeom>
          <a:noFill/>
        </p:spPr>
        <p:txBody>
          <a:bodyPr wrap="none" rtlCol="0">
            <a:spAutoFit/>
          </a:bodyPr>
          <a:lstStyle/>
          <a:p>
            <a:r>
              <a:rPr lang="en-US" b="1" dirty="0">
                <a:latin typeface="+mn-lt"/>
              </a:rPr>
              <a:t>*1*</a:t>
            </a:r>
          </a:p>
        </p:txBody>
      </p:sp>
      <p:sp>
        <p:nvSpPr>
          <p:cNvPr id="24" name="TextBox 23"/>
          <p:cNvSpPr txBox="1"/>
          <p:nvPr/>
        </p:nvSpPr>
        <p:spPr>
          <a:xfrm>
            <a:off x="5782570" y="3055603"/>
            <a:ext cx="534121" cy="369332"/>
          </a:xfrm>
          <a:prstGeom prst="rect">
            <a:avLst/>
          </a:prstGeom>
          <a:noFill/>
        </p:spPr>
        <p:txBody>
          <a:bodyPr wrap="none" rtlCol="0">
            <a:spAutoFit/>
          </a:bodyPr>
          <a:lstStyle/>
          <a:p>
            <a:r>
              <a:rPr lang="en-US" b="1" dirty="0">
                <a:latin typeface="+mn-lt"/>
              </a:rPr>
              <a:t>11*</a:t>
            </a:r>
          </a:p>
        </p:txBody>
      </p:sp>
      <p:sp>
        <p:nvSpPr>
          <p:cNvPr id="25" name="TextBox 24"/>
          <p:cNvSpPr txBox="1"/>
          <p:nvPr/>
        </p:nvSpPr>
        <p:spPr>
          <a:xfrm>
            <a:off x="7873854" y="2350567"/>
            <a:ext cx="532518" cy="369332"/>
          </a:xfrm>
          <a:prstGeom prst="rect">
            <a:avLst/>
          </a:prstGeom>
          <a:noFill/>
        </p:spPr>
        <p:txBody>
          <a:bodyPr wrap="none" rtlCol="0">
            <a:spAutoFit/>
          </a:bodyPr>
          <a:lstStyle/>
          <a:p>
            <a:r>
              <a:rPr lang="en-US" b="1" dirty="0">
                <a:latin typeface="+mn-lt"/>
              </a:rPr>
              <a:t>**1</a:t>
            </a:r>
          </a:p>
        </p:txBody>
      </p:sp>
      <p:sp>
        <p:nvSpPr>
          <p:cNvPr id="26" name="TextBox 25"/>
          <p:cNvSpPr txBox="1"/>
          <p:nvPr/>
        </p:nvSpPr>
        <p:spPr>
          <a:xfrm>
            <a:off x="6822224" y="3012903"/>
            <a:ext cx="534121" cy="369332"/>
          </a:xfrm>
          <a:prstGeom prst="rect">
            <a:avLst/>
          </a:prstGeom>
          <a:noFill/>
        </p:spPr>
        <p:txBody>
          <a:bodyPr wrap="none" rtlCol="0">
            <a:spAutoFit/>
          </a:bodyPr>
          <a:lstStyle/>
          <a:p>
            <a:r>
              <a:rPr lang="en-US" b="1" dirty="0">
                <a:latin typeface="+mn-lt"/>
              </a:rPr>
              <a:t>1*1</a:t>
            </a:r>
          </a:p>
        </p:txBody>
      </p:sp>
      <p:sp>
        <p:nvSpPr>
          <p:cNvPr id="27" name="TextBox 26"/>
          <p:cNvSpPr txBox="1"/>
          <p:nvPr/>
        </p:nvSpPr>
        <p:spPr>
          <a:xfrm>
            <a:off x="7861878" y="3074164"/>
            <a:ext cx="534121" cy="369332"/>
          </a:xfrm>
          <a:prstGeom prst="rect">
            <a:avLst/>
          </a:prstGeom>
          <a:noFill/>
        </p:spPr>
        <p:txBody>
          <a:bodyPr wrap="none" rtlCol="0">
            <a:spAutoFit/>
          </a:bodyPr>
          <a:lstStyle/>
          <a:p>
            <a:r>
              <a:rPr lang="en-US" b="1" dirty="0">
                <a:latin typeface="+mn-lt"/>
              </a:rPr>
              <a:t>*11</a:t>
            </a:r>
          </a:p>
        </p:txBody>
      </p:sp>
      <p:sp>
        <p:nvSpPr>
          <p:cNvPr id="28" name="TextBox 27"/>
          <p:cNvSpPr txBox="1"/>
          <p:nvPr/>
        </p:nvSpPr>
        <p:spPr>
          <a:xfrm>
            <a:off x="6826609" y="3752593"/>
            <a:ext cx="535724" cy="369332"/>
          </a:xfrm>
          <a:prstGeom prst="rect">
            <a:avLst/>
          </a:prstGeom>
          <a:noFill/>
        </p:spPr>
        <p:txBody>
          <a:bodyPr wrap="none" rtlCol="0">
            <a:spAutoFit/>
          </a:bodyPr>
          <a:lstStyle/>
          <a:p>
            <a:r>
              <a:rPr lang="en-US" b="1" dirty="0">
                <a:latin typeface="+mn-lt"/>
              </a:rPr>
              <a:t>111</a:t>
            </a:r>
          </a:p>
        </p:txBody>
      </p:sp>
      <p:cxnSp>
        <p:nvCxnSpPr>
          <p:cNvPr id="30" name="Straight Arrow Connector 29"/>
          <p:cNvCxnSpPr>
            <a:stCxn id="20" idx="1"/>
            <a:endCxn id="21" idx="0"/>
          </p:cNvCxnSpPr>
          <p:nvPr/>
        </p:nvCxnSpPr>
        <p:spPr>
          <a:xfrm flipH="1">
            <a:off x="6048829" y="1938598"/>
            <a:ext cx="773395" cy="39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2"/>
            <a:endCxn id="22" idx="0"/>
          </p:cNvCxnSpPr>
          <p:nvPr/>
        </p:nvCxnSpPr>
        <p:spPr>
          <a:xfrm>
            <a:off x="7087682" y="2123264"/>
            <a:ext cx="6789" cy="219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2"/>
            <a:endCxn id="24" idx="0"/>
          </p:cNvCxnSpPr>
          <p:nvPr/>
        </p:nvCxnSpPr>
        <p:spPr>
          <a:xfrm>
            <a:off x="6048829" y="2699992"/>
            <a:ext cx="802" cy="355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2" idx="2"/>
            <a:endCxn id="27" idx="0"/>
          </p:cNvCxnSpPr>
          <p:nvPr/>
        </p:nvCxnSpPr>
        <p:spPr>
          <a:xfrm>
            <a:off x="7094471" y="2712503"/>
            <a:ext cx="1034468" cy="36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3"/>
            <a:endCxn id="25" idx="0"/>
          </p:cNvCxnSpPr>
          <p:nvPr/>
        </p:nvCxnSpPr>
        <p:spPr>
          <a:xfrm>
            <a:off x="7353139" y="1938598"/>
            <a:ext cx="786974" cy="411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2"/>
            <a:endCxn id="24" idx="0"/>
          </p:cNvCxnSpPr>
          <p:nvPr/>
        </p:nvCxnSpPr>
        <p:spPr>
          <a:xfrm flipH="1">
            <a:off x="6049631" y="2712503"/>
            <a:ext cx="1044840" cy="343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1" idx="2"/>
            <a:endCxn id="26" idx="0"/>
          </p:cNvCxnSpPr>
          <p:nvPr/>
        </p:nvCxnSpPr>
        <p:spPr>
          <a:xfrm>
            <a:off x="6048829" y="2699992"/>
            <a:ext cx="1040456" cy="31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5" idx="2"/>
            <a:endCxn id="26" idx="0"/>
          </p:cNvCxnSpPr>
          <p:nvPr/>
        </p:nvCxnSpPr>
        <p:spPr>
          <a:xfrm flipH="1">
            <a:off x="7089285" y="2719899"/>
            <a:ext cx="1050828" cy="29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2"/>
            <a:endCxn id="27" idx="0"/>
          </p:cNvCxnSpPr>
          <p:nvPr/>
        </p:nvCxnSpPr>
        <p:spPr>
          <a:xfrm flipH="1">
            <a:off x="8128939" y="2719899"/>
            <a:ext cx="11174" cy="35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2"/>
            <a:endCxn id="28" idx="0"/>
          </p:cNvCxnSpPr>
          <p:nvPr/>
        </p:nvCxnSpPr>
        <p:spPr>
          <a:xfrm>
            <a:off x="6049631" y="3424935"/>
            <a:ext cx="1044840" cy="327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6" idx="2"/>
            <a:endCxn id="28" idx="0"/>
          </p:cNvCxnSpPr>
          <p:nvPr/>
        </p:nvCxnSpPr>
        <p:spPr>
          <a:xfrm>
            <a:off x="7089285" y="3382235"/>
            <a:ext cx="5186" cy="37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2"/>
          </p:cNvCxnSpPr>
          <p:nvPr/>
        </p:nvCxnSpPr>
        <p:spPr>
          <a:xfrm flipH="1">
            <a:off x="7225809" y="3443496"/>
            <a:ext cx="903130" cy="309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94111" y="2289705"/>
            <a:ext cx="2108269" cy="349425"/>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5" name="Rectangle 54"/>
          <p:cNvSpPr/>
          <p:nvPr/>
        </p:nvSpPr>
        <p:spPr>
          <a:xfrm>
            <a:off x="594111" y="2667454"/>
            <a:ext cx="2108269" cy="283842"/>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6" name="Rectangle 55"/>
          <p:cNvSpPr/>
          <p:nvPr/>
        </p:nvSpPr>
        <p:spPr>
          <a:xfrm>
            <a:off x="595087" y="2951297"/>
            <a:ext cx="2119085" cy="285390"/>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Rectangle 38"/>
          <p:cNvSpPr/>
          <p:nvPr/>
        </p:nvSpPr>
        <p:spPr>
          <a:xfrm>
            <a:off x="-393672" y="5720708"/>
            <a:ext cx="4351224" cy="923330"/>
          </a:xfrm>
          <a:prstGeom prst="rect">
            <a:avLst/>
          </a:prstGeom>
        </p:spPr>
        <p:txBody>
          <a:bodyPr wrap="square">
            <a:spAutoFit/>
          </a:bodyPr>
          <a:lstStyle/>
          <a:p>
            <a:pPr lvl="1"/>
            <a:r>
              <a:rPr lang="en-US" b="1" dirty="0">
                <a:solidFill>
                  <a:srgbClr val="FF0000"/>
                </a:solidFill>
              </a:rPr>
              <a:t>SG3 datacenter: </a:t>
            </a:r>
          </a:p>
          <a:p>
            <a:pPr lvl="1"/>
            <a:r>
              <a:rPr lang="en-US" b="1" dirty="0">
                <a:solidFill>
                  <a:srgbClr val="FF0000"/>
                </a:solidFill>
              </a:rPr>
              <a:t>~200 routers, 1K rules each, </a:t>
            </a:r>
          </a:p>
          <a:p>
            <a:pPr lvl="1"/>
            <a:r>
              <a:rPr lang="en-US" b="1" dirty="0">
                <a:solidFill>
                  <a:srgbClr val="FF0000"/>
                </a:solidFill>
              </a:rPr>
              <a:t>but &lt;10K disjoint address ranges </a:t>
            </a:r>
          </a:p>
        </p:txBody>
      </p:sp>
      <p:sp>
        <p:nvSpPr>
          <p:cNvPr id="4" name="Rectangle 3"/>
          <p:cNvSpPr/>
          <p:nvPr/>
        </p:nvSpPr>
        <p:spPr>
          <a:xfrm>
            <a:off x="4852569" y="6445829"/>
            <a:ext cx="4288665" cy="368802"/>
          </a:xfrm>
          <a:prstGeom prst="rect">
            <a:avLst/>
          </a:prstGeom>
        </p:spPr>
        <p:txBody>
          <a:bodyPr wrap="square">
            <a:spAutoFit/>
          </a:bodyPr>
          <a:lstStyle/>
          <a:p>
            <a:pPr marL="0" indent="0" defTabSz="914400">
              <a:buNone/>
            </a:pPr>
            <a:r>
              <a:rPr lang="en-US" dirty="0"/>
              <a:t> </a:t>
            </a:r>
            <a:r>
              <a:rPr lang="en-US" sz="1400" dirty="0"/>
              <a:t>[B, Juniwal, Mahajan, Seshia, Varghese HVC 2016]</a:t>
            </a:r>
          </a:p>
        </p:txBody>
      </p:sp>
    </p:spTree>
    <p:extLst>
      <p:ext uri="{BB962C8B-B14F-4D97-AF65-F5344CB8AC3E}">
        <p14:creationId xmlns:p14="http://schemas.microsoft.com/office/powerpoint/2010/main" val="14775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4" grpId="0"/>
      <p:bldP spid="16" grpId="0" animBg="1"/>
      <p:bldP spid="17" grpId="0"/>
      <p:bldP spid="18" grpId="0"/>
      <p:bldP spid="19" grpId="0"/>
      <p:bldP spid="22" grpId="0"/>
      <p:bldP spid="24" grpId="0"/>
      <p:bldP spid="25" grpId="0"/>
      <p:bldP spid="26" grpId="0"/>
      <p:bldP spid="27" grpId="0"/>
      <p:bldP spid="28" grpId="0"/>
      <p:bldP spid="54" grpId="0" animBg="1"/>
      <p:bldP spid="55" grpId="0" animBg="1"/>
      <p:bldP spid="56" grpId="0" animBg="1"/>
      <p:bldP spid="3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68" y="274638"/>
            <a:ext cx="8455655" cy="1143000"/>
          </a:xfrm>
        </p:spPr>
        <p:txBody>
          <a:bodyPr>
            <a:normAutofit/>
          </a:bodyPr>
          <a:lstStyle/>
          <a:p>
            <a:r>
              <a:rPr lang="en-US" b="1" dirty="0">
                <a:solidFill>
                  <a:srgbClr val="0070C0"/>
                </a:solidFill>
                <a:effectLst>
                  <a:outerShdw blurRad="38100" dist="38100" dir="2700000" algn="tl">
                    <a:srgbClr val="000000">
                      <a:alpha val="43137"/>
                    </a:srgbClr>
                  </a:outerShdw>
                </a:effectLst>
              </a:rPr>
              <a:t>Exploiting Symmetry </a:t>
            </a:r>
            <a:r>
              <a:rPr lang="en-US" dirty="0"/>
              <a:t>[Plotkin15]</a:t>
            </a:r>
          </a:p>
        </p:txBody>
      </p:sp>
      <p:sp>
        <p:nvSpPr>
          <p:cNvPr id="3" name="Content Placeholder 2"/>
          <p:cNvSpPr>
            <a:spLocks noGrp="1"/>
          </p:cNvSpPr>
          <p:nvPr>
            <p:ph idx="1"/>
          </p:nvPr>
        </p:nvSpPr>
        <p:spPr>
          <a:xfrm>
            <a:off x="454169" y="4529470"/>
            <a:ext cx="8165805" cy="1628591"/>
          </a:xfrm>
        </p:spPr>
        <p:txBody>
          <a:bodyPr>
            <a:normAutofit fontScale="85000" lnSpcReduction="20000"/>
          </a:bodyPr>
          <a:lstStyle/>
          <a:p>
            <a:pPr marL="0" indent="0">
              <a:buNone/>
            </a:pPr>
            <a:r>
              <a:rPr lang="en-US" sz="3400" dirty="0"/>
              <a:t>Can exploit regularities in rules and topology:</a:t>
            </a:r>
          </a:p>
          <a:p>
            <a:r>
              <a:rPr lang="en-US" sz="3400" dirty="0">
                <a:solidFill>
                  <a:srgbClr val="00B050"/>
                </a:solidFill>
              </a:rPr>
              <a:t>Symmetry Theorem</a:t>
            </a:r>
            <a:r>
              <a:rPr lang="en-US" sz="3400" dirty="0"/>
              <a:t>: Can reduce fat tree  to “</a:t>
            </a:r>
            <a:r>
              <a:rPr lang="en-US" sz="3400" i="1" dirty="0"/>
              <a:t>thin tree</a:t>
            </a:r>
            <a:r>
              <a:rPr lang="en-US" sz="3400" dirty="0"/>
              <a:t>” using a “simulation”  and verify reachability cheaply in latter </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6" name="Picture 2" descr="http://storagemojo.com/wp-content/uploads/2008/08/fat_tree_common_datacenter_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04" y="1551356"/>
            <a:ext cx="5213868" cy="24874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810354" y="1507827"/>
            <a:ext cx="101009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974309" y="1323161"/>
            <a:ext cx="1245854" cy="400110"/>
          </a:xfrm>
          <a:prstGeom prst="rect">
            <a:avLst/>
          </a:prstGeom>
          <a:noFill/>
        </p:spPr>
        <p:txBody>
          <a:bodyPr wrap="none" rtlCol="0">
            <a:spAutoFit/>
          </a:bodyPr>
          <a:lstStyle/>
          <a:p>
            <a:r>
              <a:rPr lang="en-US" sz="2000" dirty="0"/>
              <a:t>Symmetry</a:t>
            </a:r>
          </a:p>
        </p:txBody>
      </p:sp>
    </p:spTree>
    <p:extLst>
      <p:ext uri="{BB962C8B-B14F-4D97-AF65-F5344CB8AC3E}">
        <p14:creationId xmlns:p14="http://schemas.microsoft.com/office/powerpoint/2010/main" val="18021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612"/>
          <a:stretch/>
        </p:blipFill>
        <p:spPr>
          <a:xfrm>
            <a:off x="201627" y="1025799"/>
            <a:ext cx="3488477" cy="5277528"/>
          </a:xfrm>
          <a:prstGeom prst="rect">
            <a:avLst/>
          </a:prstGeom>
        </p:spPr>
      </p:pic>
      <p:sp>
        <p:nvSpPr>
          <p:cNvPr id="6" name="Speech Bubble: Rectangle 5"/>
          <p:cNvSpPr/>
          <p:nvPr/>
        </p:nvSpPr>
        <p:spPr>
          <a:xfrm>
            <a:off x="3968589" y="4437394"/>
            <a:ext cx="5138278" cy="1865933"/>
          </a:xfrm>
          <a:prstGeom prst="wedgeRectCallout">
            <a:avLst>
              <a:gd name="adj1" fmla="val -66439"/>
              <a:gd name="adj2" fmla="val -61645"/>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dirty="0"/>
          </a:p>
          <a:p>
            <a:r>
              <a:rPr lang="en-US" dirty="0"/>
              <a:t>Create </a:t>
            </a:r>
            <a:r>
              <a:rPr lang="en-US" i="1" dirty="0"/>
              <a:t>models</a:t>
            </a:r>
            <a:r>
              <a:rPr lang="en-US" dirty="0"/>
              <a:t> of middleboxes</a:t>
            </a:r>
          </a:p>
          <a:p>
            <a:r>
              <a:rPr lang="en-US" dirty="0"/>
              <a:t>Compose with network configuration</a:t>
            </a:r>
          </a:p>
          <a:p>
            <a:r>
              <a:rPr lang="en-US" dirty="0"/>
              <a:t>Exploit domain insights to </a:t>
            </a:r>
            <a:r>
              <a:rPr lang="en-US" i="1" dirty="0"/>
              <a:t>slice </a:t>
            </a:r>
            <a:r>
              <a:rPr lang="en-US" dirty="0"/>
              <a:t>the network</a:t>
            </a:r>
          </a:p>
          <a:p>
            <a:r>
              <a:rPr lang="en-US" dirty="0"/>
              <a:t>Check temporal (safety) properties</a:t>
            </a:r>
          </a:p>
          <a:p>
            <a:r>
              <a:rPr lang="en-US" dirty="0"/>
              <a:t>Reduction to decidable logics</a:t>
            </a:r>
          </a:p>
        </p:txBody>
      </p:sp>
      <p:sp>
        <p:nvSpPr>
          <p:cNvPr id="7" name="Speech Bubble: Rectangle 6"/>
          <p:cNvSpPr/>
          <p:nvPr/>
        </p:nvSpPr>
        <p:spPr>
          <a:xfrm>
            <a:off x="4005722" y="840135"/>
            <a:ext cx="5138278" cy="1165048"/>
          </a:xfrm>
          <a:prstGeom prst="wedgeRectCallout">
            <a:avLst>
              <a:gd name="adj1" fmla="val -63819"/>
              <a:gd name="adj2" fmla="val 16611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a:t>
            </a:r>
          </a:p>
          <a:p>
            <a:r>
              <a:rPr lang="en-US" dirty="0"/>
              <a:t>Network reachability in the presence of </a:t>
            </a:r>
            <a:r>
              <a:rPr lang="en-US" dirty="0" err="1"/>
              <a:t>stateful</a:t>
            </a:r>
            <a:r>
              <a:rPr lang="en-US" dirty="0"/>
              <a:t> middle-boxes</a:t>
            </a:r>
          </a:p>
        </p:txBody>
      </p:sp>
      <p:sp>
        <p:nvSpPr>
          <p:cNvPr id="5" name="Speech Bubble: Rectangle 4"/>
          <p:cNvSpPr/>
          <p:nvPr/>
        </p:nvSpPr>
        <p:spPr>
          <a:xfrm>
            <a:off x="3973646" y="2164464"/>
            <a:ext cx="5138278" cy="2065523"/>
          </a:xfrm>
          <a:prstGeom prst="wedgeRectCallout">
            <a:avLst>
              <a:gd name="adj1" fmla="val -56593"/>
              <a:gd name="adj2" fmla="val 25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dirty="0"/>
          </a:p>
          <a:p>
            <a:r>
              <a:rPr lang="en-US" b="1" dirty="0"/>
              <a:t>Flow Parallelism: </a:t>
            </a:r>
            <a:r>
              <a:rPr lang="en-US" dirty="0"/>
              <a:t>flows can be analyzed in isolation</a:t>
            </a:r>
          </a:p>
          <a:p>
            <a:br>
              <a:rPr lang="en-US" dirty="0"/>
            </a:br>
            <a:r>
              <a:rPr lang="en-US" b="1" dirty="0"/>
              <a:t>Origin Agnostic: </a:t>
            </a:r>
            <a:r>
              <a:rPr lang="en-US" dirty="0"/>
              <a:t>forwarding typically does not depend on where/how packet was received</a:t>
            </a:r>
          </a:p>
        </p:txBody>
      </p:sp>
    </p:spTree>
    <p:extLst>
      <p:ext uri="{BB962C8B-B14F-4D97-AF65-F5344CB8AC3E}">
        <p14:creationId xmlns:p14="http://schemas.microsoft.com/office/powerpoint/2010/main" val="45938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612"/>
          <a:stretch/>
        </p:blipFill>
        <p:spPr>
          <a:xfrm>
            <a:off x="243402" y="943371"/>
            <a:ext cx="3609147" cy="5277528"/>
          </a:xfrm>
          <a:prstGeom prst="rect">
            <a:avLst/>
          </a:prstGeom>
        </p:spPr>
      </p:pic>
      <p:sp>
        <p:nvSpPr>
          <p:cNvPr id="7" name="Speech Bubble: Rectangle 6"/>
          <p:cNvSpPr/>
          <p:nvPr/>
        </p:nvSpPr>
        <p:spPr>
          <a:xfrm>
            <a:off x="3985274" y="892315"/>
            <a:ext cx="5138278" cy="1165048"/>
          </a:xfrm>
          <a:prstGeom prst="wedgeRectCallout">
            <a:avLst>
              <a:gd name="adj1" fmla="val -66710"/>
              <a:gd name="adj2" fmla="val 3625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What</a:t>
            </a:r>
          </a:p>
          <a:p>
            <a:r>
              <a:rPr lang="en-US" dirty="0"/>
              <a:t>Detect network reachability problems in </a:t>
            </a:r>
            <a:r>
              <a:rPr lang="en-US" i="1" dirty="0"/>
              <a:t>real time</a:t>
            </a:r>
            <a:r>
              <a:rPr lang="en-US" dirty="0"/>
              <a:t> on the </a:t>
            </a:r>
            <a:r>
              <a:rPr lang="en-US" dirty="0" err="1"/>
              <a:t>Dataplane</a:t>
            </a:r>
            <a:endParaRPr lang="en-US" dirty="0"/>
          </a:p>
        </p:txBody>
      </p:sp>
      <p:sp>
        <p:nvSpPr>
          <p:cNvPr id="5" name="Speech Bubble: Rectangle 4"/>
          <p:cNvSpPr/>
          <p:nvPr/>
        </p:nvSpPr>
        <p:spPr>
          <a:xfrm>
            <a:off x="4005722" y="2215177"/>
            <a:ext cx="5138278" cy="2065523"/>
          </a:xfrm>
          <a:prstGeom prst="wedgeRectCallout">
            <a:avLst>
              <a:gd name="adj1" fmla="val -61983"/>
              <a:gd name="adj2" fmla="val 125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Domain insight</a:t>
            </a:r>
          </a:p>
          <a:p>
            <a:endParaRPr lang="en-US" b="1" dirty="0"/>
          </a:p>
          <a:p>
            <a:r>
              <a:rPr lang="en-US" dirty="0"/>
              <a:t>Many packets behave the same on a (large) subset of a network.</a:t>
            </a:r>
          </a:p>
          <a:p>
            <a:endParaRPr lang="en-US" dirty="0"/>
          </a:p>
        </p:txBody>
      </p:sp>
      <p:sp>
        <p:nvSpPr>
          <p:cNvPr id="6" name="Speech Bubble: Rectangle 5"/>
          <p:cNvSpPr/>
          <p:nvPr/>
        </p:nvSpPr>
        <p:spPr>
          <a:xfrm>
            <a:off x="3968589" y="4438515"/>
            <a:ext cx="5138278" cy="1865933"/>
          </a:xfrm>
          <a:prstGeom prst="wedgeRectCallout">
            <a:avLst>
              <a:gd name="adj1" fmla="val -56592"/>
              <a:gd name="adj2" fmla="val 2915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Methodology</a:t>
            </a:r>
          </a:p>
          <a:p>
            <a:endParaRPr lang="en-US" b="1" dirty="0"/>
          </a:p>
          <a:p>
            <a:r>
              <a:rPr lang="en-US" dirty="0"/>
              <a:t>Introduce </a:t>
            </a:r>
            <a:r>
              <a:rPr lang="en-US" i="1" dirty="0"/>
              <a:t>new atoms, </a:t>
            </a:r>
            <a:r>
              <a:rPr lang="en-US" dirty="0"/>
              <a:t>corresponding to equivalence classes of packets. </a:t>
            </a:r>
          </a:p>
          <a:p>
            <a:br>
              <a:rPr lang="en-US" dirty="0"/>
            </a:br>
            <a:r>
              <a:rPr lang="en-US" dirty="0"/>
              <a:t>Network updates are handled incrementally.</a:t>
            </a:r>
          </a:p>
        </p:txBody>
      </p:sp>
    </p:spTree>
    <p:extLst>
      <p:ext uri="{BB962C8B-B14F-4D97-AF65-F5344CB8AC3E}">
        <p14:creationId xmlns:p14="http://schemas.microsoft.com/office/powerpoint/2010/main" val="34149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891A"/>
                </a:solidFill>
              </a:rPr>
              <a:t>DATA PLANE VERIFICATION: ADDING FUNCTIONALITY</a:t>
            </a:r>
          </a:p>
        </p:txBody>
      </p:sp>
      <p:sp>
        <p:nvSpPr>
          <p:cNvPr id="6" name="Rectangle 5"/>
          <p:cNvSpPr/>
          <p:nvPr/>
        </p:nvSpPr>
        <p:spPr>
          <a:xfrm>
            <a:off x="722313" y="422870"/>
            <a:ext cx="4572000" cy="2862322"/>
          </a:xfrm>
          <a:prstGeom prst="rect">
            <a:avLst/>
          </a:prstGeom>
        </p:spPr>
        <p:txBody>
          <a:bodyPr>
            <a:spAutoFit/>
          </a:bodyPr>
          <a:lstStyle/>
          <a:p>
            <a:pPr defTabSz="914400"/>
            <a:r>
              <a:rPr lang="en-US" dirty="0">
                <a:solidFill>
                  <a:schemeClr val="bg1">
                    <a:lumMod val="85000"/>
                  </a:schemeClr>
                </a:solidFill>
              </a:rPr>
              <a:t>Introduction to Formal Methods</a:t>
            </a:r>
          </a:p>
          <a:p>
            <a:pPr defTabSz="914400"/>
            <a:r>
              <a:rPr lang="en-US" dirty="0">
                <a:solidFill>
                  <a:srgbClr val="00B050"/>
                </a:solidFill>
              </a:rPr>
              <a:t>Data Plane Verification</a:t>
            </a:r>
          </a:p>
          <a:p>
            <a:pPr marL="285750" indent="-285750">
              <a:buFont typeface="Arial" panose="020B0604020202020204" pitchFamily="34" charset="0"/>
              <a:buChar char="•"/>
            </a:pPr>
            <a:r>
              <a:rPr lang="en-US" dirty="0"/>
              <a:t>One counterexample</a:t>
            </a:r>
          </a:p>
          <a:p>
            <a:pPr marL="285750" indent="-285750">
              <a:buFont typeface="Arial" panose="020B0604020202020204" pitchFamily="34" charset="0"/>
              <a:buChar char="•"/>
            </a:pPr>
            <a:r>
              <a:rPr lang="en-US" dirty="0"/>
              <a:t>All counterexamples</a:t>
            </a:r>
          </a:p>
          <a:p>
            <a:pPr marL="285750" indent="-285750">
              <a:buFont typeface="Arial" panose="020B0604020202020204" pitchFamily="34" charset="0"/>
              <a:buChar char="•"/>
            </a:pPr>
            <a:r>
              <a:rPr lang="en-US" dirty="0"/>
              <a:t>Optimizations</a:t>
            </a:r>
          </a:p>
          <a:p>
            <a:pPr marL="285750" indent="-285750">
              <a:buFont typeface="Arial" panose="020B0604020202020204" pitchFamily="34" charset="0"/>
              <a:buChar char="•"/>
            </a:pPr>
            <a:r>
              <a:rPr lang="en-US" b="1" dirty="0">
                <a:solidFill>
                  <a:srgbClr val="0B891A"/>
                </a:solidFill>
              </a:rPr>
              <a:t>Adding Functionality</a:t>
            </a:r>
          </a:p>
          <a:p>
            <a:pPr defTabSz="914400"/>
            <a:r>
              <a:rPr lang="en-US" dirty="0">
                <a:solidFill>
                  <a:schemeClr val="bg1">
                    <a:lumMod val="85000"/>
                  </a:schemeClr>
                </a:solidFill>
              </a:rPr>
              <a:t>Data Plane Testing</a:t>
            </a:r>
          </a:p>
          <a:p>
            <a:pPr defTabSz="914400"/>
            <a:r>
              <a:rPr lang="en-US" dirty="0">
                <a:solidFill>
                  <a:schemeClr val="bg1">
                    <a:lumMod val="85000"/>
                  </a:schemeClr>
                </a:solidFill>
              </a:rPr>
              <a:t>Control Plane Verification</a:t>
            </a:r>
          </a:p>
          <a:p>
            <a:pPr defTabSz="914400"/>
            <a:r>
              <a:rPr lang="en-US" dirty="0">
                <a:solidFill>
                  <a:schemeClr val="bg1">
                    <a:lumMod val="75000"/>
                  </a:schemeClr>
                </a:solidFill>
              </a:rPr>
              <a:t>Control Plane Testing</a:t>
            </a:r>
          </a:p>
          <a:p>
            <a:pPr defTabSz="914400"/>
            <a:r>
              <a:rPr lang="en-US" dirty="0">
                <a:solidFill>
                  <a:schemeClr val="bg1">
                    <a:lumMod val="75000"/>
                  </a:schemeClr>
                </a:solidFill>
              </a:rPr>
              <a:t>Synthesis, Semantics</a:t>
            </a:r>
          </a:p>
        </p:txBody>
      </p:sp>
    </p:spTree>
    <p:extLst>
      <p:ext uri="{BB962C8B-B14F-4D97-AF65-F5344CB8AC3E}">
        <p14:creationId xmlns:p14="http://schemas.microsoft.com/office/powerpoint/2010/main" val="20700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60000"/>
                    <a:lumOff val="40000"/>
                  </a:schemeClr>
                </a:solidFill>
                <a:effectLst>
                  <a:outerShdw blurRad="38100" dist="38100" dir="2700000" algn="tl">
                    <a:srgbClr val="000000">
                      <a:alpha val="43137"/>
                    </a:srgbClr>
                  </a:outerShdw>
                </a:effectLst>
              </a:rPr>
              <a:t>Industry</a:t>
            </a:r>
          </a:p>
        </p:txBody>
      </p:sp>
      <p:sp>
        <p:nvSpPr>
          <p:cNvPr id="3" name="Content Placeholder 2"/>
          <p:cNvSpPr>
            <a:spLocks noGrp="1"/>
          </p:cNvSpPr>
          <p:nvPr>
            <p:ph idx="1"/>
          </p:nvPr>
        </p:nvSpPr>
        <p:spPr>
          <a:xfrm>
            <a:off x="187569" y="1476067"/>
            <a:ext cx="8229600" cy="4525963"/>
          </a:xfrm>
        </p:spPr>
        <p:txBody>
          <a:bodyPr/>
          <a:lstStyle/>
          <a:p>
            <a:r>
              <a:rPr lang="en-US" u="sng" dirty="0"/>
              <a:t>Microsoft:</a:t>
            </a:r>
            <a:r>
              <a:rPr lang="en-US" dirty="0"/>
              <a:t> Using Z3 for checking ACLs and forwarding, large scale simulation</a:t>
            </a:r>
            <a:endParaRPr lang="en-US" u="sng" dirty="0"/>
          </a:p>
          <a:p>
            <a:r>
              <a:rPr lang="en-US" u="sng" dirty="0"/>
              <a:t>Amazon WS</a:t>
            </a:r>
            <a:r>
              <a:rPr lang="en-US" dirty="0"/>
              <a:t>: Compliance and customer ACLs</a:t>
            </a:r>
          </a:p>
          <a:p>
            <a:r>
              <a:rPr lang="en-US" u="sng" dirty="0">
                <a:hlinkClick r:id="rId2"/>
              </a:rPr>
              <a:t>forwardnetworks.com</a:t>
            </a:r>
            <a:r>
              <a:rPr lang="en-US" u="sng" dirty="0"/>
              <a:t>:</a:t>
            </a:r>
            <a:r>
              <a:rPr lang="en-US" dirty="0"/>
              <a:t> Startup based on HSA</a:t>
            </a:r>
            <a:endParaRPr lang="en-US" u="sng" dirty="0">
              <a:solidFill>
                <a:schemeClr val="dk1"/>
              </a:solidFill>
              <a:hlinkClick r:id="rId3"/>
            </a:endParaRPr>
          </a:p>
          <a:p>
            <a:r>
              <a:rPr lang="en-US" u="sng" dirty="0">
                <a:solidFill>
                  <a:schemeClr val="dk1"/>
                </a:solidFill>
                <a:hlinkClick r:id="rId3"/>
              </a:rPr>
              <a:t>veriflow.net</a:t>
            </a:r>
            <a:r>
              <a:rPr lang="en-US" u="sng" dirty="0">
                <a:solidFill>
                  <a:schemeClr val="dk1"/>
                </a:solidFill>
              </a:rPr>
              <a:t>:</a:t>
            </a:r>
            <a:r>
              <a:rPr lang="en-US" dirty="0">
                <a:solidFill>
                  <a:schemeClr val="dk1"/>
                </a:solidFill>
              </a:rPr>
              <a:t> Startup based on </a:t>
            </a:r>
            <a:r>
              <a:rPr lang="en-US" dirty="0" err="1">
                <a:solidFill>
                  <a:schemeClr val="dk1"/>
                </a:solidFill>
              </a:rPr>
              <a:t>Veriflow</a:t>
            </a:r>
            <a:endParaRPr lang="en-US" dirty="0">
              <a:solidFill>
                <a:schemeClr val="dk1"/>
              </a:solidFill>
            </a:endParaRPr>
          </a:p>
          <a:p>
            <a:r>
              <a:rPr lang="en-US" u="sng" dirty="0" err="1">
                <a:solidFill>
                  <a:schemeClr val="dk1"/>
                </a:solidFill>
                <a:hlinkClick r:id="rId4"/>
              </a:rPr>
              <a:t>IntentionNet</a:t>
            </a:r>
            <a:r>
              <a:rPr lang="en-US" dirty="0">
                <a:solidFill>
                  <a:schemeClr val="dk1"/>
                </a:solidFill>
              </a:rPr>
              <a:t>: Startup based on </a:t>
            </a:r>
            <a:r>
              <a:rPr lang="en-US" dirty="0" err="1">
                <a:solidFill>
                  <a:schemeClr val="dk1"/>
                </a:solidFill>
              </a:rPr>
              <a:t>BatFish</a:t>
            </a:r>
            <a:endParaRPr lang="en-US" dirty="0"/>
          </a:p>
          <a:p>
            <a:r>
              <a:rPr lang="en-US" dirty="0"/>
              <a:t>Other players: Cisco</a:t>
            </a:r>
            <a:r>
              <a:rPr lang="en-US" dirty="0">
                <a:solidFill>
                  <a:schemeClr val="dk1"/>
                </a:solidFill>
              </a:rPr>
              <a:t>, Google, Toga Networks</a:t>
            </a:r>
          </a:p>
          <a:p>
            <a:endParaRPr lang="en-US" dirty="0"/>
          </a:p>
          <a:p>
            <a:endParaRPr lang="en-US" dirty="0">
              <a:solidFill>
                <a:schemeClr val="dk1"/>
              </a:solidFill>
            </a:endParaRPr>
          </a:p>
          <a:p>
            <a:endParaRPr lang="en-US" dirty="0"/>
          </a:p>
          <a:p>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0390586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Improving Functionality</a:t>
            </a:r>
          </a:p>
        </p:txBody>
      </p:sp>
      <p:sp>
        <p:nvSpPr>
          <p:cNvPr id="3" name="Content Placeholder 2"/>
          <p:cNvSpPr>
            <a:spLocks noGrp="1"/>
          </p:cNvSpPr>
          <p:nvPr>
            <p:ph idx="1"/>
          </p:nvPr>
        </p:nvSpPr>
        <p:spPr/>
        <p:txBody>
          <a:bodyPr/>
          <a:lstStyle/>
          <a:p>
            <a:r>
              <a:rPr lang="en-US" dirty="0"/>
              <a:t>Support for dynamic networks and imperfect specifications  (NOD)</a:t>
            </a:r>
          </a:p>
          <a:p>
            <a:pPr lvl="1"/>
            <a:r>
              <a:rPr lang="en-US" dirty="0"/>
              <a:t>HSA only static specifications, static routers</a:t>
            </a:r>
          </a:p>
          <a:p>
            <a:r>
              <a:rPr lang="en-US" dirty="0"/>
              <a:t>Support for Quantities (Sung09)</a:t>
            </a:r>
          </a:p>
          <a:p>
            <a:pPr lvl="1"/>
            <a:r>
              <a:rPr lang="en-US" dirty="0"/>
              <a:t>HSA only verifies Boolean properties</a:t>
            </a:r>
          </a:p>
          <a:p>
            <a:r>
              <a:rPr lang="en-US" dirty="0"/>
              <a:t>Support for </a:t>
            </a:r>
            <a:r>
              <a:rPr lang="en-US" dirty="0" err="1"/>
              <a:t>Stateful</a:t>
            </a:r>
            <a:r>
              <a:rPr lang="en-US" dirty="0"/>
              <a:t> boxes</a:t>
            </a:r>
          </a:p>
          <a:p>
            <a:pPr lvl="1"/>
            <a:r>
              <a:rPr lang="en-US" dirty="0"/>
              <a:t>HSA does not handle </a:t>
            </a:r>
            <a:r>
              <a:rPr lang="en-US" dirty="0" err="1"/>
              <a:t>stateful</a:t>
            </a:r>
            <a:r>
              <a:rPr lang="en-US" dirty="0"/>
              <a:t> boxes like NAT etc.</a:t>
            </a:r>
          </a:p>
          <a:p>
            <a:pPr lvl="1"/>
            <a:endParaRPr lang="en-US" dirty="0"/>
          </a:p>
        </p:txBody>
      </p:sp>
    </p:spTree>
    <p:extLst>
      <p:ext uri="{BB962C8B-B14F-4D97-AF65-F5344CB8AC3E}">
        <p14:creationId xmlns:p14="http://schemas.microsoft.com/office/powerpoint/2010/main" val="2180796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76" y="274638"/>
            <a:ext cx="8366561" cy="1143000"/>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Dynamic Networks: </a:t>
            </a:r>
            <a:br>
              <a:rPr lang="en-US" b="1" dirty="0">
                <a:solidFill>
                  <a:srgbClr val="0070C0"/>
                </a:solidFill>
                <a:effectLst>
                  <a:outerShdw blurRad="38100" dist="38100" dir="2700000" algn="tl">
                    <a:srgbClr val="000000">
                      <a:alpha val="43137"/>
                    </a:srgbClr>
                  </a:outerShdw>
                </a:effectLst>
              </a:rPr>
            </a:br>
            <a:r>
              <a:rPr lang="en-US" b="1" dirty="0">
                <a:solidFill>
                  <a:srgbClr val="0070C0"/>
                </a:solidFill>
                <a:effectLst>
                  <a:outerShdw blurRad="38100" dist="38100" dir="2700000" algn="tl">
                    <a:srgbClr val="000000">
                      <a:alpha val="43137"/>
                    </a:srgbClr>
                  </a:outerShdw>
                </a:effectLst>
              </a:rPr>
              <a:t>Network Optimized </a:t>
            </a:r>
            <a:r>
              <a:rPr lang="en-US" b="1" dirty="0" err="1">
                <a:solidFill>
                  <a:srgbClr val="0070C0"/>
                </a:solidFill>
                <a:effectLst>
                  <a:outerShdw blurRad="38100" dist="38100" dir="2700000" algn="tl">
                    <a:srgbClr val="000000">
                      <a:alpha val="43137"/>
                    </a:srgbClr>
                  </a:outerShdw>
                </a:effectLst>
              </a:rPr>
              <a:t>Datalog</a:t>
            </a:r>
            <a:r>
              <a:rPr lang="en-US" b="1" dirty="0">
                <a:solidFill>
                  <a:srgbClr val="0070C0"/>
                </a:solidFill>
                <a:effectLst>
                  <a:outerShdw blurRad="38100" dist="38100" dir="2700000" algn="tl">
                    <a:srgbClr val="000000">
                      <a:alpha val="43137"/>
                    </a:srgbClr>
                  </a:outerShdw>
                </a:effectLst>
              </a:rPr>
              <a:t> </a:t>
            </a:r>
            <a:r>
              <a:rPr lang="en-US" dirty="0"/>
              <a:t>[Lopes15] </a:t>
            </a:r>
          </a:p>
        </p:txBody>
      </p:sp>
      <p:sp>
        <p:nvSpPr>
          <p:cNvPr id="3" name="Content Placeholder 2"/>
          <p:cNvSpPr>
            <a:spLocks noGrp="1"/>
          </p:cNvSpPr>
          <p:nvPr>
            <p:ph idx="1"/>
          </p:nvPr>
        </p:nvSpPr>
        <p:spPr>
          <a:xfrm>
            <a:off x="457200" y="1577341"/>
            <a:ext cx="8435340" cy="4899660"/>
          </a:xfrm>
        </p:spPr>
        <p:txBody>
          <a:bodyPr>
            <a:normAutofit/>
          </a:bodyPr>
          <a:lstStyle/>
          <a:p>
            <a:r>
              <a:rPr lang="en-US" sz="2800" dirty="0"/>
              <a:t>Classical model checking provides languages based on temporal logic to specify a variety of properties</a:t>
            </a:r>
          </a:p>
          <a:p>
            <a:pPr marL="342900" lvl="1" indent="-342900">
              <a:buSzPct val="100000"/>
              <a:buFont typeface="Arial"/>
              <a:buChar char="•"/>
            </a:pPr>
            <a:r>
              <a:rPr lang="en-US" dirty="0"/>
              <a:t>Header Space hard codes some properties </a:t>
            </a:r>
          </a:p>
          <a:p>
            <a:pPr marL="342900" lvl="1" indent="-342900">
              <a:buSzPct val="100000"/>
              <a:buFont typeface="Arial"/>
              <a:buChar char="•"/>
            </a:pPr>
            <a:r>
              <a:rPr lang="en-US" dirty="0"/>
              <a:t>Classical verification tools compute only 1 solution</a:t>
            </a:r>
          </a:p>
          <a:p>
            <a:pPr marL="342900" lvl="1" indent="-342900">
              <a:buSzPct val="100000"/>
              <a:buFont typeface="Arial"/>
              <a:buChar char="•"/>
            </a:pPr>
            <a:r>
              <a:rPr lang="en-US" dirty="0" err="1"/>
              <a:t>Datalog</a:t>
            </a:r>
            <a:r>
              <a:rPr lang="en-US" dirty="0"/>
              <a:t> computes all but was inefficient.  Had to redo </a:t>
            </a:r>
            <a:r>
              <a:rPr lang="en-US" dirty="0" err="1"/>
              <a:t>Datalog</a:t>
            </a:r>
            <a:r>
              <a:rPr lang="en-US" dirty="0"/>
              <a:t> engine</a:t>
            </a:r>
            <a:r>
              <a:rPr lang="en-US" dirty="0">
                <a:sym typeface="Wingdings" panose="05000000000000000000" pitchFamily="2" charset="2"/>
              </a:rPr>
              <a:t>  </a:t>
            </a:r>
            <a:endParaRPr lang="en-US" dirty="0"/>
          </a:p>
        </p:txBody>
      </p:sp>
      <p:sp>
        <p:nvSpPr>
          <p:cNvPr id="5" name="Rectangle 5"/>
          <p:cNvSpPr>
            <a:spLocks noChangeArrowheads="1"/>
          </p:cNvSpPr>
          <p:nvPr/>
        </p:nvSpPr>
        <p:spPr bwMode="auto">
          <a:xfrm>
            <a:off x="611976" y="5040471"/>
            <a:ext cx="8023860" cy="131587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296" tIns="41148" rIns="82296" bIns="41148" anchor="ctr"/>
          <a:lstStyle/>
          <a:p>
            <a:r>
              <a:rPr lang="en-US" sz="2400" dirty="0" err="1">
                <a:solidFill>
                  <a:schemeClr val="bg1"/>
                </a:solidFill>
              </a:rPr>
              <a:t>Datalog</a:t>
            </a:r>
            <a:r>
              <a:rPr lang="en-US" sz="2400" dirty="0">
                <a:solidFill>
                  <a:schemeClr val="bg1"/>
                </a:solidFill>
              </a:rPr>
              <a:t> nearly as fast as HSA but much more expressive </a:t>
            </a:r>
          </a:p>
          <a:p>
            <a:r>
              <a:rPr lang="en-US" sz="2400" dirty="0">
                <a:solidFill>
                  <a:schemeClr val="bg1"/>
                </a:solidFill>
              </a:rPr>
              <a:t>Included in Z3. Part of Batfish checker.</a:t>
            </a:r>
          </a:p>
        </p:txBody>
      </p:sp>
    </p:spTree>
    <p:extLst>
      <p:ext uri="{BB962C8B-B14F-4D97-AF65-F5344CB8AC3E}">
        <p14:creationId xmlns:p14="http://schemas.microsoft.com/office/powerpoint/2010/main" val="321933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Quantitative Verification </a:t>
            </a:r>
            <a:r>
              <a:rPr lang="en-US" sz="4000" dirty="0"/>
              <a:t>[Sung 09]</a:t>
            </a:r>
          </a:p>
        </p:txBody>
      </p:sp>
      <p:sp>
        <p:nvSpPr>
          <p:cNvPr id="3" name="Content Placeholder 2"/>
          <p:cNvSpPr>
            <a:spLocks noGrp="1"/>
          </p:cNvSpPr>
          <p:nvPr>
            <p:ph idx="1"/>
          </p:nvPr>
        </p:nvSpPr>
        <p:spPr>
          <a:xfrm>
            <a:off x="457200" y="1600201"/>
            <a:ext cx="8686800" cy="4343400"/>
          </a:xfrm>
        </p:spPr>
        <p:txBody>
          <a:bodyPr/>
          <a:lstStyle/>
          <a:p>
            <a:r>
              <a:rPr lang="en-US" sz="2800" dirty="0"/>
              <a:t>Extends verification to non Boolean quantities such as Class of Service</a:t>
            </a:r>
          </a:p>
          <a:p>
            <a:r>
              <a:rPr lang="en-US" sz="2800" dirty="0"/>
              <a:t>Especially important in ISPs: differential treatment of traffic, marking, queues, rates</a:t>
            </a:r>
          </a:p>
          <a:p>
            <a:r>
              <a:rPr lang="en-US" sz="2800" dirty="0"/>
              <a:t>Finds all class of service treatments for any flow F a user </a:t>
            </a:r>
            <a:r>
              <a:rPr lang="en-US" sz="2800"/>
              <a:t>queries for</a:t>
            </a:r>
            <a:endParaRPr lang="en-US" sz="2800" dirty="0"/>
          </a:p>
          <a:p>
            <a:r>
              <a:rPr lang="en-US" sz="2800" dirty="0"/>
              <a:t>Like reachability, accumulate </a:t>
            </a:r>
            <a:r>
              <a:rPr lang="en-US" sz="2800" dirty="0" err="1"/>
              <a:t>QoS</a:t>
            </a:r>
            <a:r>
              <a:rPr lang="en-US" sz="2800" dirty="0"/>
              <a:t> actions in path</a:t>
            </a:r>
          </a:p>
          <a:p>
            <a:r>
              <a:rPr lang="en-US" sz="2800" dirty="0"/>
              <a:t>Uses BDDs to model </a:t>
            </a:r>
            <a:r>
              <a:rPr lang="en-US" sz="2800" dirty="0" err="1"/>
              <a:t>QoS</a:t>
            </a:r>
            <a:r>
              <a:rPr lang="en-US" sz="2800" dirty="0"/>
              <a:t> ACLs.  Finds bugs based on </a:t>
            </a:r>
            <a:r>
              <a:rPr lang="en-US" sz="2800" dirty="0" err="1"/>
              <a:t>QoS</a:t>
            </a:r>
            <a:r>
              <a:rPr lang="en-US" sz="2800" dirty="0"/>
              <a:t> “beliefs” </a:t>
            </a:r>
          </a:p>
        </p:txBody>
      </p:sp>
    </p:spTree>
    <p:extLst>
      <p:ext uri="{BB962C8B-B14F-4D97-AF65-F5344CB8AC3E}">
        <p14:creationId xmlns:p14="http://schemas.microsoft.com/office/powerpoint/2010/main" val="3706482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65" name="Line 233"/>
          <p:cNvSpPr>
            <a:spLocks noChangeShapeType="1"/>
          </p:cNvSpPr>
          <p:nvPr/>
        </p:nvSpPr>
        <p:spPr bwMode="auto">
          <a:xfrm flipH="1">
            <a:off x="7010400" y="25146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6" name="Line 234"/>
          <p:cNvSpPr>
            <a:spLocks noChangeShapeType="1"/>
          </p:cNvSpPr>
          <p:nvPr/>
        </p:nvSpPr>
        <p:spPr bwMode="auto">
          <a:xfrm flipH="1">
            <a:off x="7010400" y="31242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7" name="Line 235"/>
          <p:cNvSpPr>
            <a:spLocks noChangeShapeType="1"/>
          </p:cNvSpPr>
          <p:nvPr/>
        </p:nvSpPr>
        <p:spPr bwMode="auto">
          <a:xfrm flipH="1">
            <a:off x="7010400" y="3733800"/>
            <a:ext cx="1295400" cy="0"/>
          </a:xfrm>
          <a:prstGeom prst="line">
            <a:avLst/>
          </a:prstGeom>
          <a:noFill/>
          <a:ln w="28575">
            <a:solidFill>
              <a:srgbClr val="000080"/>
            </a:solidFill>
            <a:round/>
            <a:headEnd/>
            <a:tailEnd type="triangle" w="med" len="med"/>
          </a:ln>
          <a:effectLst/>
        </p:spPr>
        <p:txBody>
          <a:bodyPr lIns="90000" tIns="46800" rIns="90000" bIns="46800">
            <a:spAutoFit/>
          </a:bodyPr>
          <a:lstStyle/>
          <a:p>
            <a:endParaRPr lang="en-US"/>
          </a:p>
        </p:txBody>
      </p:sp>
      <p:sp>
        <p:nvSpPr>
          <p:cNvPr id="95468" name="Text Box 236"/>
          <p:cNvSpPr txBox="1">
            <a:spLocks noChangeArrowheads="1"/>
          </p:cNvSpPr>
          <p:nvPr/>
        </p:nvSpPr>
        <p:spPr bwMode="auto">
          <a:xfrm>
            <a:off x="8229600" y="22860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Q1</a:t>
            </a:r>
          </a:p>
        </p:txBody>
      </p:sp>
      <p:sp>
        <p:nvSpPr>
          <p:cNvPr id="95469" name="Text Box 237"/>
          <p:cNvSpPr txBox="1">
            <a:spLocks noChangeArrowheads="1"/>
          </p:cNvSpPr>
          <p:nvPr/>
        </p:nvSpPr>
        <p:spPr bwMode="auto">
          <a:xfrm>
            <a:off x="8229600" y="28956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Q2</a:t>
            </a:r>
          </a:p>
        </p:txBody>
      </p:sp>
      <p:sp>
        <p:nvSpPr>
          <p:cNvPr id="95470" name="Text Box 238"/>
          <p:cNvSpPr txBox="1">
            <a:spLocks noChangeArrowheads="1"/>
          </p:cNvSpPr>
          <p:nvPr/>
        </p:nvSpPr>
        <p:spPr bwMode="auto">
          <a:xfrm>
            <a:off x="8229600" y="3505200"/>
            <a:ext cx="609600" cy="457200"/>
          </a:xfrm>
          <a:prstGeom prst="rect">
            <a:avLst/>
          </a:prstGeom>
          <a:noFill/>
          <a:ln w="28575">
            <a:noFill/>
            <a:miter lim="800000"/>
            <a:headEnd/>
            <a:tailEnd/>
          </a:ln>
          <a:effectLst/>
        </p:spPr>
        <p:txBody>
          <a:bodyPr lIns="90000" tIns="46800" rIns="90000" bIns="46800">
            <a:spAutoFit/>
          </a:bodyPr>
          <a:lstStyle/>
          <a:p>
            <a:pPr>
              <a:spcBef>
                <a:spcPct val="50000"/>
              </a:spcBef>
            </a:pPr>
            <a:r>
              <a:rPr lang="en-US" altLang="zh-TW" sz="2400" b="1">
                <a:solidFill>
                  <a:schemeClr val="tx2"/>
                </a:solidFill>
                <a:latin typeface="Times New Roman" pitchFamily="18" charset="0"/>
              </a:rPr>
              <a:t>Q3</a:t>
            </a:r>
          </a:p>
        </p:txBody>
      </p:sp>
      <p:sp>
        <p:nvSpPr>
          <p:cNvPr id="95249" name="AutoShape 17"/>
          <p:cNvSpPr>
            <a:spLocks noChangeArrowheads="1"/>
          </p:cNvSpPr>
          <p:nvPr/>
        </p:nvSpPr>
        <p:spPr bwMode="auto">
          <a:xfrm>
            <a:off x="4572000" y="1828800"/>
            <a:ext cx="4267200" cy="2133600"/>
          </a:xfrm>
          <a:prstGeom prst="roundRect">
            <a:avLst>
              <a:gd name="adj" fmla="val 16667"/>
            </a:avLst>
          </a:prstGeom>
          <a:noFill/>
          <a:ln w="28575">
            <a:solidFill>
              <a:srgbClr val="000000"/>
            </a:solidFill>
            <a:round/>
            <a:headEnd/>
            <a:tailEnd/>
          </a:ln>
          <a:effectLst/>
        </p:spPr>
        <p:txBody>
          <a:bodyPr lIns="90000" tIns="46800" rIns="90000" bIns="46800" anchor="ctr">
            <a:spAutoFit/>
          </a:bodyPr>
          <a:lstStyle/>
          <a:p>
            <a:endParaRPr lang="en-US"/>
          </a:p>
        </p:txBody>
      </p:sp>
      <p:sp>
        <p:nvSpPr>
          <p:cNvPr id="95471" name="Text Box 239"/>
          <p:cNvSpPr txBox="1">
            <a:spLocks noChangeArrowheads="1"/>
          </p:cNvSpPr>
          <p:nvPr/>
        </p:nvSpPr>
        <p:spPr bwMode="auto">
          <a:xfrm>
            <a:off x="6400800" y="1600200"/>
            <a:ext cx="381000" cy="365125"/>
          </a:xfrm>
          <a:prstGeom prst="rect">
            <a:avLst/>
          </a:prstGeom>
          <a:solidFill>
            <a:schemeClr val="bg1"/>
          </a:solidFill>
          <a:ln w="28575">
            <a:noFill/>
            <a:miter lim="800000"/>
            <a:headEnd/>
            <a:tailEnd/>
          </a:ln>
          <a:effectLst/>
        </p:spPr>
        <p:txBody>
          <a:bodyPr lIns="90000" tIns="0" rIns="90000" bIns="0">
            <a:spAutoFit/>
          </a:bodyPr>
          <a:lstStyle/>
          <a:p>
            <a:pPr algn="ctr">
              <a:spcBef>
                <a:spcPct val="50000"/>
              </a:spcBef>
            </a:pPr>
            <a:r>
              <a:rPr lang="en-US" altLang="zh-TW" sz="2400">
                <a:solidFill>
                  <a:schemeClr val="tx2"/>
                </a:solidFill>
                <a:latin typeface="Times New Roman" pitchFamily="18" charset="0"/>
              </a:rPr>
              <a:t>Q</a:t>
            </a:r>
          </a:p>
        </p:txBody>
      </p:sp>
      <p:sp>
        <p:nvSpPr>
          <p:cNvPr id="95234" name="Rectangle 2"/>
          <p:cNvSpPr>
            <a:spLocks noGrp="1" noChangeArrowheads="1"/>
          </p:cNvSpPr>
          <p:nvPr>
            <p:ph type="title"/>
          </p:nvPr>
        </p:nvSpPr>
        <p:spPr>
          <a:xfrm>
            <a:off x="457200" y="228600"/>
            <a:ext cx="8686800" cy="609600"/>
          </a:xfrm>
        </p:spPr>
        <p:txBody>
          <a:bodyPr>
            <a:noAutofit/>
          </a:bodyPr>
          <a:lstStyle/>
          <a:p>
            <a:r>
              <a:rPr lang="en-US" altLang="zh-TW" sz="4000" b="1" dirty="0">
                <a:solidFill>
                  <a:schemeClr val="accent1"/>
                </a:solidFill>
                <a:effectLst>
                  <a:outerShdw blurRad="38100" dist="38100" dir="2700000" algn="tl">
                    <a:srgbClr val="000000">
                      <a:alpha val="43137"/>
                    </a:srgbClr>
                  </a:outerShdw>
                </a:effectLst>
              </a:rPr>
              <a:t>Recursive ruleset representation </a:t>
            </a:r>
            <a:br>
              <a:rPr lang="en-US" altLang="zh-TW" sz="4000" b="1" dirty="0">
                <a:solidFill>
                  <a:schemeClr val="accent1"/>
                </a:solidFill>
                <a:effectLst>
                  <a:outerShdw blurRad="38100" dist="38100" dir="2700000" algn="tl">
                    <a:srgbClr val="000000">
                      <a:alpha val="43137"/>
                    </a:srgbClr>
                  </a:outerShdw>
                </a:effectLst>
              </a:rPr>
            </a:br>
            <a:r>
              <a:rPr lang="en-US" altLang="zh-TW" sz="4000" b="1" dirty="0">
                <a:solidFill>
                  <a:schemeClr val="accent1"/>
                </a:solidFill>
                <a:effectLst>
                  <a:outerShdw blurRad="38100" dist="38100" dir="2700000" algn="tl">
                    <a:srgbClr val="000000">
                      <a:alpha val="43137"/>
                    </a:srgbClr>
                  </a:outerShdw>
                </a:effectLst>
              </a:rPr>
              <a:t>of a policy block</a:t>
            </a:r>
            <a:endParaRPr lang="zh-TW" altLang="en-US" sz="4000" b="1" dirty="0">
              <a:solidFill>
                <a:schemeClr val="accent1"/>
              </a:solidFill>
              <a:effectLst>
                <a:outerShdw blurRad="38100" dist="38100" dir="2700000" algn="tl">
                  <a:srgbClr val="000000">
                    <a:alpha val="43137"/>
                  </a:srgbClr>
                </a:outerShdw>
              </a:effectLst>
            </a:endParaRPr>
          </a:p>
        </p:txBody>
      </p:sp>
      <p:sp>
        <p:nvSpPr>
          <p:cNvPr id="95236" name="Text Box 4"/>
          <p:cNvSpPr txBox="1">
            <a:spLocks noChangeArrowheads="1"/>
          </p:cNvSpPr>
          <p:nvPr/>
        </p:nvSpPr>
        <p:spPr bwMode="auto">
          <a:xfrm>
            <a:off x="152400" y="1981200"/>
            <a:ext cx="4495800" cy="1104900"/>
          </a:xfrm>
          <a:prstGeom prst="rect">
            <a:avLst/>
          </a:prstGeom>
          <a:noFill/>
          <a:ln w="9525">
            <a:noFill/>
            <a:miter lim="800000"/>
            <a:headEnd/>
            <a:tailEnd/>
          </a:ln>
          <a:effectLst/>
        </p:spPr>
        <p:txBody>
          <a:bodyPr lIns="90000" tIns="46800" rIns="90000" bIns="46800">
            <a:spAutoFit/>
          </a:bodyPr>
          <a:lstStyle/>
          <a:p>
            <a:pPr>
              <a:lnSpc>
                <a:spcPct val="50000"/>
              </a:lnSpc>
              <a:spcBef>
                <a:spcPct val="50000"/>
              </a:spcBef>
            </a:pPr>
            <a:r>
              <a:rPr lang="en-US" altLang="zh-TW" sz="1200" b="1">
                <a:solidFill>
                  <a:schemeClr val="hlink"/>
                </a:solidFill>
                <a:latin typeface="Courier New" pitchFamily="49" charset="0"/>
                <a:ea typeface="+mn-ea"/>
                <a:cs typeface="Courier New" pitchFamily="49" charset="0"/>
              </a:rPr>
              <a:t>class-map</a:t>
            </a:r>
            <a:r>
              <a:rPr lang="en-US" altLang="zh-TW" sz="1200">
                <a:solidFill>
                  <a:schemeClr val="hlink"/>
                </a:solidFill>
                <a:latin typeface="Courier New" pitchFamily="49" charset="0"/>
                <a:ea typeface="+mn-ea"/>
                <a:cs typeface="Courier New" pitchFamily="49" charset="0"/>
              </a:rPr>
              <a:t> </a:t>
            </a:r>
            <a:r>
              <a:rPr lang="en-US" altLang="zh-TW" sz="1200" b="1">
                <a:solidFill>
                  <a:schemeClr val="hlink"/>
                </a:solidFill>
                <a:latin typeface="Courier New" pitchFamily="49" charset="0"/>
                <a:ea typeface="+mn-ea"/>
                <a:cs typeface="Courier New" pitchFamily="49" charset="0"/>
              </a:rPr>
              <a:t>match-any</a:t>
            </a:r>
            <a:r>
              <a:rPr lang="en-US" altLang="zh-TW" sz="1200">
                <a:solidFill>
                  <a:schemeClr val="hlink"/>
                </a:solidFill>
                <a:latin typeface="Courier New" pitchFamily="49" charset="0"/>
                <a:ea typeface="+mn-ea"/>
                <a:cs typeface="Courier New" pitchFamily="49" charset="0"/>
              </a:rPr>
              <a:t> REALTIME</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access-group VOICE</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access-group INTERACTIVE-VIDEO</a:t>
            </a:r>
          </a:p>
          <a:p>
            <a:pPr>
              <a:lnSpc>
                <a:spcPct val="50000"/>
              </a:lnSpc>
              <a:spcBef>
                <a:spcPct val="50000"/>
              </a:spcBef>
            </a:pPr>
            <a:r>
              <a:rPr lang="en-US" altLang="zh-TW" sz="1200">
                <a:solidFill>
                  <a:schemeClr val="hlink"/>
                </a:solidFill>
                <a:latin typeface="Courier New" pitchFamily="49" charset="0"/>
                <a:ea typeface="+mn-ea"/>
                <a:cs typeface="Courier New" pitchFamily="49" charset="0"/>
              </a:rPr>
              <a:t> match ip dscp 46</a:t>
            </a:r>
          </a:p>
          <a:p>
            <a:pPr>
              <a:lnSpc>
                <a:spcPct val="50000"/>
              </a:lnSpc>
              <a:spcBef>
                <a:spcPct val="50000"/>
              </a:spcBef>
            </a:pPr>
            <a:r>
              <a:rPr lang="en-US" altLang="zh-TW" sz="1200" b="1">
                <a:solidFill>
                  <a:schemeClr val="bg2"/>
                </a:solidFill>
                <a:latin typeface="Courier New" pitchFamily="49" charset="0"/>
                <a:ea typeface="+mn-ea"/>
                <a:cs typeface="Courier New" pitchFamily="49" charset="0"/>
              </a:rPr>
              <a:t>class-map</a:t>
            </a:r>
            <a:r>
              <a:rPr lang="en-US" altLang="zh-TW" sz="1200">
                <a:solidFill>
                  <a:schemeClr val="bg2"/>
                </a:solidFill>
                <a:latin typeface="Courier New" pitchFamily="49" charset="0"/>
                <a:ea typeface="+mn-ea"/>
                <a:cs typeface="Courier New" pitchFamily="49" charset="0"/>
              </a:rPr>
              <a:t> </a:t>
            </a:r>
            <a:r>
              <a:rPr lang="en-US" altLang="zh-TW" sz="1200" b="1">
                <a:solidFill>
                  <a:schemeClr val="bg2"/>
                </a:solidFill>
                <a:latin typeface="Courier New" pitchFamily="49" charset="0"/>
                <a:ea typeface="+mn-ea"/>
                <a:cs typeface="Courier New" pitchFamily="49" charset="0"/>
              </a:rPr>
              <a:t>match-all</a:t>
            </a:r>
            <a:r>
              <a:rPr lang="en-US" altLang="zh-TW" sz="1200">
                <a:solidFill>
                  <a:schemeClr val="bg2"/>
                </a:solidFill>
                <a:latin typeface="Courier New" pitchFamily="49" charset="0"/>
                <a:ea typeface="+mn-ea"/>
                <a:cs typeface="Courier New" pitchFamily="49" charset="0"/>
              </a:rPr>
              <a:t> CRITICAL-DATA </a:t>
            </a:r>
          </a:p>
          <a:p>
            <a:pPr>
              <a:lnSpc>
                <a:spcPct val="50000"/>
              </a:lnSpc>
              <a:spcBef>
                <a:spcPct val="50000"/>
              </a:spcBef>
            </a:pPr>
            <a:r>
              <a:rPr lang="en-US" altLang="zh-TW" sz="1200">
                <a:solidFill>
                  <a:schemeClr val="bg2"/>
                </a:solidFill>
                <a:latin typeface="Courier New" pitchFamily="49" charset="0"/>
                <a:ea typeface="+mn-ea"/>
                <a:cs typeface="Courier New" pitchFamily="49" charset="0"/>
              </a:rPr>
              <a:t>!</a:t>
            </a:r>
          </a:p>
        </p:txBody>
      </p:sp>
      <p:sp>
        <p:nvSpPr>
          <p:cNvPr id="95237" name="Text Box 5"/>
          <p:cNvSpPr txBox="1">
            <a:spLocks noChangeArrowheads="1"/>
          </p:cNvSpPr>
          <p:nvPr/>
        </p:nvSpPr>
        <p:spPr bwMode="auto">
          <a:xfrm>
            <a:off x="4572000" y="1981200"/>
            <a:ext cx="4572000" cy="3921125"/>
          </a:xfrm>
          <a:prstGeom prst="rect">
            <a:avLst/>
          </a:prstGeom>
          <a:noFill/>
          <a:ln w="9525">
            <a:noFill/>
            <a:miter lim="800000"/>
            <a:headEnd/>
            <a:tailEnd/>
          </a:ln>
          <a:effectLst/>
        </p:spPr>
        <p:txBody>
          <a:bodyPr lIns="90000" tIns="46800" rIns="90000" bIns="46800">
            <a:spAutoFit/>
          </a:bodyPr>
          <a:lstStyle/>
          <a:p>
            <a:pPr>
              <a:lnSpc>
                <a:spcPct val="50000"/>
              </a:lnSpc>
              <a:spcBef>
                <a:spcPct val="50000"/>
              </a:spcBef>
            </a:pPr>
            <a:r>
              <a:rPr lang="en-US" altLang="zh-TW" sz="1400" b="1">
                <a:solidFill>
                  <a:schemeClr val="accent2"/>
                </a:solidFill>
                <a:latin typeface="Courier New" pitchFamily="49" charset="0"/>
                <a:ea typeface="+mn-ea"/>
                <a:cs typeface="Courier New" pitchFamily="49" charset="0"/>
              </a:rPr>
              <a:t>policy-map</a:t>
            </a:r>
            <a:r>
              <a:rPr lang="en-US" altLang="zh-TW" sz="1400">
                <a:solidFill>
                  <a:schemeClr val="accent2"/>
                </a:solidFill>
                <a:latin typeface="Courier New" pitchFamily="49" charset="0"/>
                <a:ea typeface="+mn-ea"/>
                <a:cs typeface="Courier New" pitchFamily="49" charset="0"/>
              </a:rPr>
              <a:t> WAN-EGRESS-POLICER-QUEUE</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REALTIME</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priority percent 35</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CRITICAL-DATA</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bandwidth percent 40</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r>
              <a:rPr lang="en-US" altLang="zh-TW" sz="1400" b="1">
                <a:solidFill>
                  <a:schemeClr val="accent2"/>
                </a:solidFill>
                <a:latin typeface="Courier New" pitchFamily="49" charset="0"/>
                <a:ea typeface="+mn-ea"/>
                <a:cs typeface="Courier New" pitchFamily="49" charset="0"/>
              </a:rPr>
              <a:t>class</a:t>
            </a:r>
            <a:r>
              <a:rPr lang="en-US" altLang="zh-TW" sz="1400">
                <a:solidFill>
                  <a:schemeClr val="accent2"/>
                </a:solidFill>
                <a:latin typeface="Courier New" pitchFamily="49" charset="0"/>
                <a:ea typeface="+mn-ea"/>
                <a:cs typeface="Courier New" pitchFamily="49" charset="0"/>
              </a:rPr>
              <a:t> class-default</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bandwidth percent 25</a:t>
            </a:r>
          </a:p>
          <a:p>
            <a:pPr>
              <a:lnSpc>
                <a:spcPct val="50000"/>
              </a:lnSpc>
              <a:spcBef>
                <a:spcPct val="50000"/>
              </a:spcBef>
            </a:pPr>
            <a:r>
              <a:rPr lang="en-US" altLang="zh-TW" sz="1400">
                <a:solidFill>
                  <a:schemeClr val="accent2"/>
                </a:solidFill>
                <a:latin typeface="Courier New" pitchFamily="49" charset="0"/>
                <a:ea typeface="+mn-ea"/>
                <a:cs typeface="Courier New" pitchFamily="49" charset="0"/>
              </a:rPr>
              <a:t>  </a:t>
            </a:r>
            <a:endParaRPr lang="en-US" altLang="zh-TW" sz="1400">
              <a:solidFill>
                <a:schemeClr val="bg2"/>
              </a:solidFill>
              <a:latin typeface="Courier New" pitchFamily="49" charset="0"/>
              <a:ea typeface="+mn-ea"/>
              <a:cs typeface="Courier New" pitchFamily="49" charset="0"/>
            </a:endParaRPr>
          </a:p>
          <a:p>
            <a:pPr>
              <a:lnSpc>
                <a:spcPct val="50000"/>
              </a:lnSpc>
              <a:spcBef>
                <a:spcPct val="50000"/>
              </a:spcBef>
            </a:pPr>
            <a:r>
              <a:rPr lang="en-US" altLang="zh-TW" sz="1400">
                <a:solidFill>
                  <a:schemeClr val="bg2"/>
                </a:solidFill>
                <a:latin typeface="Courier New" pitchFamily="49" charset="0"/>
                <a:ea typeface="+mn-ea"/>
                <a:cs typeface="Courier New" pitchFamily="49" charset="0"/>
              </a:rPr>
              <a:t>!</a:t>
            </a:r>
          </a:p>
          <a:p>
            <a:pPr>
              <a:lnSpc>
                <a:spcPct val="50000"/>
              </a:lnSpc>
              <a:spcBef>
                <a:spcPct val="50000"/>
              </a:spcBef>
            </a:pPr>
            <a:r>
              <a:rPr lang="en-US" altLang="zh-TW" sz="1400" b="1">
                <a:solidFill>
                  <a:schemeClr val="bg2"/>
                </a:solidFill>
                <a:latin typeface="Courier New" pitchFamily="49" charset="0"/>
                <a:ea typeface="+mn-ea"/>
                <a:cs typeface="Courier New" pitchFamily="49" charset="0"/>
              </a:rPr>
              <a:t>interface</a:t>
            </a:r>
            <a:r>
              <a:rPr lang="en-US" altLang="zh-TW" sz="1400">
                <a:solidFill>
                  <a:schemeClr val="bg2"/>
                </a:solidFill>
                <a:latin typeface="Courier New" pitchFamily="49" charset="0"/>
                <a:ea typeface="+mn-ea"/>
                <a:cs typeface="Courier New" pitchFamily="49" charset="0"/>
              </a:rPr>
              <a:t> Serial1/0   ! INTERFACE TO PE1</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 </a:t>
            </a:r>
            <a:r>
              <a:rPr lang="en-US" altLang="zh-TW" sz="1400" b="1">
                <a:solidFill>
                  <a:schemeClr val="bg2"/>
                </a:solidFill>
                <a:latin typeface="Courier New" pitchFamily="49" charset="0"/>
                <a:ea typeface="+mn-ea"/>
                <a:cs typeface="Courier New" pitchFamily="49" charset="0"/>
              </a:rPr>
              <a:t>service-policy</a:t>
            </a:r>
            <a:r>
              <a:rPr lang="en-US" altLang="zh-TW" sz="1400">
                <a:solidFill>
                  <a:schemeClr val="bg2"/>
                </a:solidFill>
                <a:latin typeface="Courier New" pitchFamily="49" charset="0"/>
                <a:ea typeface="+mn-ea"/>
                <a:cs typeface="Courier New" pitchFamily="49" charset="0"/>
              </a:rPr>
              <a:t> output WAN-EGRESS-POLICER-QUEUE</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ip access-list extended VOICE</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 permit ip 192.168.1.0 0.0.0.255 any</a:t>
            </a:r>
          </a:p>
          <a:p>
            <a:pPr>
              <a:lnSpc>
                <a:spcPct val="50000"/>
              </a:lnSpc>
              <a:spcBef>
                <a:spcPct val="50000"/>
              </a:spcBef>
            </a:pPr>
            <a:r>
              <a:rPr lang="en-US" altLang="zh-TW" sz="1400">
                <a:solidFill>
                  <a:srgbClr val="CC0099"/>
                </a:solidFill>
                <a:latin typeface="Courier New" pitchFamily="49" charset="0"/>
                <a:ea typeface="+mn-ea"/>
                <a:cs typeface="Courier New" pitchFamily="49" charset="0"/>
              </a:rPr>
              <a:t> permit ip any 192.168.1.0 0.0.0.255</a:t>
            </a:r>
          </a:p>
          <a:p>
            <a:pPr>
              <a:lnSpc>
                <a:spcPct val="50000"/>
              </a:lnSpc>
              <a:spcBef>
                <a:spcPct val="50000"/>
              </a:spcBef>
            </a:pPr>
            <a:r>
              <a:rPr lang="en-US" altLang="zh-TW" sz="1400">
                <a:solidFill>
                  <a:schemeClr val="bg2"/>
                </a:solidFill>
                <a:latin typeface="Courier New" pitchFamily="49" charset="0"/>
                <a:ea typeface="+mn-ea"/>
                <a:cs typeface="Courier New" pitchFamily="49" charset="0"/>
              </a:rPr>
              <a:t>ip access-list ...    </a:t>
            </a:r>
          </a:p>
        </p:txBody>
      </p:sp>
      <p:sp>
        <p:nvSpPr>
          <p:cNvPr id="95245" name="Text Box 13"/>
          <p:cNvSpPr txBox="1">
            <a:spLocks noChangeArrowheads="1"/>
          </p:cNvSpPr>
          <p:nvPr/>
        </p:nvSpPr>
        <p:spPr bwMode="auto">
          <a:xfrm>
            <a:off x="2057400" y="2178050"/>
            <a:ext cx="838200" cy="184150"/>
          </a:xfrm>
          <a:prstGeom prst="rect">
            <a:avLst/>
          </a:prstGeom>
          <a:solidFill>
            <a:schemeClr val="bg1"/>
          </a:solidFill>
          <a:ln w="9525">
            <a:noFill/>
            <a:miter lim="800000"/>
            <a:headEnd/>
            <a:tailEnd/>
          </a:ln>
          <a:effectLst/>
        </p:spPr>
        <p:txBody>
          <a:bodyPr lIns="90000" tIns="46800" rIns="90000" bIns="46800">
            <a:spAutoFit/>
          </a:bodyPr>
          <a:lstStyle/>
          <a:p>
            <a:pPr>
              <a:lnSpc>
                <a:spcPct val="50000"/>
              </a:lnSpc>
              <a:spcBef>
                <a:spcPct val="50000"/>
              </a:spcBef>
            </a:pPr>
            <a:r>
              <a:rPr lang="en-US" altLang="zh-TW" sz="1200" i="1">
                <a:solidFill>
                  <a:srgbClr val="CC0099"/>
                </a:solidFill>
                <a:latin typeface="Courier New" pitchFamily="49" charset="0"/>
                <a:ea typeface="+mn-ea"/>
                <a:cs typeface="Courier New" pitchFamily="49" charset="0"/>
              </a:rPr>
              <a:t>VOICE</a:t>
            </a:r>
            <a:endParaRPr lang="zh-TW" altLang="en-US" sz="1200" i="1">
              <a:solidFill>
                <a:srgbClr val="CC0099"/>
              </a:solidFill>
              <a:latin typeface="Courier New" pitchFamily="49" charset="0"/>
              <a:ea typeface="+mn-ea"/>
              <a:cs typeface="Courier New" pitchFamily="49" charset="0"/>
            </a:endParaRPr>
          </a:p>
        </p:txBody>
      </p:sp>
      <p:sp>
        <p:nvSpPr>
          <p:cNvPr id="95246" name="Text Box 14"/>
          <p:cNvSpPr txBox="1">
            <a:spLocks noChangeArrowheads="1"/>
          </p:cNvSpPr>
          <p:nvPr/>
        </p:nvSpPr>
        <p:spPr bwMode="auto">
          <a:xfrm>
            <a:off x="2057400" y="2362200"/>
            <a:ext cx="1752600" cy="184150"/>
          </a:xfrm>
          <a:prstGeom prst="rect">
            <a:avLst/>
          </a:prstGeom>
          <a:solidFill>
            <a:schemeClr val="bg1"/>
          </a:solidFill>
          <a:ln w="9525">
            <a:noFill/>
            <a:miter lim="800000"/>
            <a:headEnd/>
            <a:tailEnd/>
          </a:ln>
          <a:effectLst/>
        </p:spPr>
        <p:txBody>
          <a:bodyPr lIns="90000" tIns="46800" rIns="90000" bIns="46800">
            <a:spAutoFit/>
          </a:bodyPr>
          <a:lstStyle/>
          <a:p>
            <a:pPr>
              <a:lnSpc>
                <a:spcPct val="50000"/>
              </a:lnSpc>
              <a:spcBef>
                <a:spcPct val="50000"/>
              </a:spcBef>
            </a:pPr>
            <a:r>
              <a:rPr lang="en-US" altLang="zh-TW" sz="1200" i="1">
                <a:solidFill>
                  <a:srgbClr val="CC0099"/>
                </a:solidFill>
                <a:latin typeface="Courier New" pitchFamily="49" charset="0"/>
                <a:ea typeface="+mn-ea"/>
                <a:cs typeface="Courier New" pitchFamily="49" charset="0"/>
              </a:rPr>
              <a:t>INTERACTIVE-VIDEO</a:t>
            </a:r>
          </a:p>
        </p:txBody>
      </p:sp>
      <p:sp>
        <p:nvSpPr>
          <p:cNvPr id="95262" name="AutoShape 30"/>
          <p:cNvSpPr>
            <a:spLocks noChangeArrowheads="1"/>
          </p:cNvSpPr>
          <p:nvPr/>
        </p:nvSpPr>
        <p:spPr bwMode="auto">
          <a:xfrm>
            <a:off x="76200" y="1905000"/>
            <a:ext cx="4419600" cy="838200"/>
          </a:xfrm>
          <a:prstGeom prst="roundRect">
            <a:avLst>
              <a:gd name="adj" fmla="val 16667"/>
            </a:avLst>
          </a:prstGeom>
          <a:noFill/>
          <a:ln w="28575">
            <a:solidFill>
              <a:srgbClr val="000000"/>
            </a:solidFill>
            <a:prstDash val="dash"/>
            <a:round/>
            <a:headEnd/>
            <a:tailEnd/>
          </a:ln>
          <a:effectLst/>
        </p:spPr>
        <p:txBody>
          <a:bodyPr lIns="90000" tIns="46800" rIns="90000" bIns="46800" anchor="ctr">
            <a:spAutoFit/>
          </a:bodyPr>
          <a:lstStyle/>
          <a:p>
            <a:endParaRPr lang="en-US"/>
          </a:p>
        </p:txBody>
      </p:sp>
      <p:sp>
        <p:nvSpPr>
          <p:cNvPr id="95263" name="AutoShape 31"/>
          <p:cNvSpPr>
            <a:spLocks noChangeArrowheads="1"/>
          </p:cNvSpPr>
          <p:nvPr/>
        </p:nvSpPr>
        <p:spPr bwMode="auto">
          <a:xfrm>
            <a:off x="4572000" y="4953000"/>
            <a:ext cx="4267200" cy="762000"/>
          </a:xfrm>
          <a:prstGeom prst="roundRect">
            <a:avLst>
              <a:gd name="adj" fmla="val 16667"/>
            </a:avLst>
          </a:prstGeom>
          <a:noFill/>
          <a:ln w="28575">
            <a:solidFill>
              <a:srgbClr val="000000"/>
            </a:solidFill>
            <a:prstDash val="dash"/>
            <a:round/>
            <a:headEnd/>
            <a:tailEnd/>
          </a:ln>
          <a:effectLst/>
        </p:spPr>
        <p:txBody>
          <a:bodyPr lIns="90000" tIns="46800" rIns="90000" bIns="46800" anchor="ctr">
            <a:spAutoFit/>
          </a:bodyPr>
          <a:lstStyle/>
          <a:p>
            <a:endParaRPr lang="en-US"/>
          </a:p>
        </p:txBody>
      </p:sp>
      <p:graphicFrame>
        <p:nvGraphicFramePr>
          <p:cNvPr id="95499" name="Group 267"/>
          <p:cNvGraphicFramePr>
            <a:graphicFrameLocks noGrp="1"/>
          </p:cNvGraphicFramePr>
          <p:nvPr/>
        </p:nvGraphicFramePr>
        <p:xfrm>
          <a:off x="228600" y="1676400"/>
          <a:ext cx="4267200" cy="2362201"/>
        </p:xfrm>
        <a:graphic>
          <a:graphicData uri="http://schemas.openxmlformats.org/drawingml/2006/table">
            <a:tbl>
              <a:tblPr/>
              <a:tblGrid>
                <a:gridCol w="1584325">
                  <a:extLst>
                    <a:ext uri="{9D8B030D-6E8A-4147-A177-3AD203B41FA5}">
                      <a16:colId xmlns:a16="http://schemas.microsoft.com/office/drawing/2014/main" val="20000"/>
                    </a:ext>
                  </a:extLst>
                </a:gridCol>
                <a:gridCol w="1585913">
                  <a:extLst>
                    <a:ext uri="{9D8B030D-6E8A-4147-A177-3AD203B41FA5}">
                      <a16:colId xmlns:a16="http://schemas.microsoft.com/office/drawing/2014/main" val="20001"/>
                    </a:ext>
                  </a:extLst>
                </a:gridCol>
                <a:gridCol w="1096962">
                  <a:extLst>
                    <a:ext uri="{9D8B030D-6E8A-4147-A177-3AD203B41FA5}">
                      <a16:colId xmlns:a16="http://schemas.microsoft.com/office/drawing/2014/main" val="20002"/>
                    </a:ext>
                  </a:extLst>
                </a:gridCol>
              </a:tblGrid>
              <a:tr h="7874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sng" strike="noStrike" cap="none" normalizeH="0" baseline="0">
                          <a:ln>
                            <a:noFill/>
                          </a:ln>
                          <a:solidFill>
                            <a:srgbClr val="009900"/>
                          </a:solidFill>
                          <a:effectLst/>
                          <a:latin typeface="Times New Roman" pitchFamily="18" charset="0"/>
                          <a:ea typeface="新細明體" pitchFamily="18" charset="-120"/>
                        </a:rPr>
                        <a:t>REALTIME</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1" u="none" strike="noStrike" cap="none" normalizeH="0" baseline="0">
                          <a:ln>
                            <a:noFill/>
                          </a:ln>
                          <a:solidFill>
                            <a:schemeClr val="tx2"/>
                          </a:solidFill>
                          <a:effectLst/>
                          <a:latin typeface="Times New Roman" pitchFamily="18" charset="0"/>
                          <a:ea typeface="新細明體" pitchFamily="18" charset="-120"/>
                        </a:rPr>
                        <a:t>CRITICAL-DATA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a:ln>
                            <a:noFill/>
                          </a:ln>
                          <a:solidFill>
                            <a:schemeClr val="tx2"/>
                          </a:solidFill>
                          <a:effectLst/>
                          <a:latin typeface="Times New Roman" pitchFamily="18" charset="0"/>
                          <a:ea typeface="新細明體" pitchFamily="18" charset="-120"/>
                        </a:rPr>
                        <a:t>output</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7D7D7"/>
                    </a:solidFill>
                  </a:tcPr>
                </a:tc>
                <a:extLst>
                  <a:ext uri="{0D108BD9-81ED-4DB2-BD59-A6C34878D82A}">
                    <a16:rowId xmlns:a16="http://schemas.microsoft.com/office/drawing/2014/main" val="10000"/>
                  </a:ext>
                </a:extLst>
              </a:tr>
              <a:tr h="52387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match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Q1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25463">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match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Q2</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25463">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32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Q3</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95521" name="Group 289"/>
          <p:cNvGraphicFramePr>
            <a:graphicFrameLocks noGrp="1"/>
          </p:cNvGraphicFramePr>
          <p:nvPr/>
        </p:nvGraphicFramePr>
        <p:xfrm>
          <a:off x="152400" y="1295400"/>
          <a:ext cx="4343400" cy="2804160"/>
        </p:xfrm>
        <a:graphic>
          <a:graphicData uri="http://schemas.openxmlformats.org/drawingml/2006/table">
            <a:tbl>
              <a:tblPr/>
              <a:tblGrid>
                <a:gridCol w="955675">
                  <a:extLst>
                    <a:ext uri="{9D8B030D-6E8A-4147-A177-3AD203B41FA5}">
                      <a16:colId xmlns:a16="http://schemas.microsoft.com/office/drawing/2014/main" val="20000"/>
                    </a:ext>
                  </a:extLst>
                </a:gridCol>
                <a:gridCol w="117792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5334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sng" strike="noStrike" cap="none" normalizeH="0" baseline="0">
                          <a:ln>
                            <a:noFill/>
                          </a:ln>
                          <a:solidFill>
                            <a:srgbClr val="CC0099"/>
                          </a:solidFill>
                          <a:effectLst/>
                          <a:latin typeface="Times New Roman" pitchFamily="18" charset="0"/>
                          <a:ea typeface="新細明體" pitchFamily="18" charset="-120"/>
                        </a:rPr>
                        <a:t>VOICE</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1" u="none" strike="noStrike" cap="none" normalizeH="0" baseline="0">
                          <a:ln>
                            <a:noFill/>
                          </a:ln>
                          <a:solidFill>
                            <a:schemeClr val="tx2"/>
                          </a:solidFill>
                          <a:effectLst/>
                          <a:latin typeface="Times New Roman" pitchFamily="18" charset="0"/>
                          <a:ea typeface="新細明體" pitchFamily="18" charset="-120"/>
                        </a:rPr>
                        <a:t>INTERACTIVE-VIDEO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IP marking</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a:ln>
                            <a:noFill/>
                          </a:ln>
                          <a:solidFill>
                            <a:schemeClr val="tx2"/>
                          </a:solidFill>
                          <a:effectLst/>
                          <a:latin typeface="Times New Roman" pitchFamily="18" charset="0"/>
                          <a:ea typeface="新細明體" pitchFamily="18" charset="-120"/>
                        </a:rPr>
                        <a:t>output</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permit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permit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46</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match</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381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no</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95539" name="Group 307"/>
          <p:cNvGraphicFramePr>
            <a:graphicFrameLocks noGrp="1"/>
          </p:cNvGraphicFramePr>
          <p:nvPr/>
        </p:nvGraphicFramePr>
        <p:xfrm>
          <a:off x="533400" y="4419600"/>
          <a:ext cx="8382000" cy="1645920"/>
        </p:xfrm>
        <a:graphic>
          <a:graphicData uri="http://schemas.openxmlformats.org/drawingml/2006/table">
            <a:tbl>
              <a:tblPr/>
              <a:tblGrid>
                <a:gridCol w="2362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31875">
                  <a:extLst>
                    <a:ext uri="{9D8B030D-6E8A-4147-A177-3AD203B41FA5}">
                      <a16:colId xmlns:a16="http://schemas.microsoft.com/office/drawing/2014/main" val="20005"/>
                    </a:ext>
                  </a:extLst>
                </a:gridCol>
              </a:tblGrid>
              <a:tr h="25400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srcIP</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srcPort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destIP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destPort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0" i="0" u="none" strike="noStrike" cap="none" normalizeH="0" baseline="0">
                          <a:ln>
                            <a:noFill/>
                          </a:ln>
                          <a:solidFill>
                            <a:schemeClr val="tx2"/>
                          </a:solidFill>
                          <a:effectLst/>
                          <a:latin typeface="Times New Roman" pitchFamily="18" charset="0"/>
                          <a:ea typeface="新細明體" pitchFamily="18" charset="-120"/>
                        </a:rPr>
                        <a:t>proto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400" b="1" i="0" u="none" strike="noStrike" cap="none" normalizeH="0" baseline="0">
                          <a:ln>
                            <a:noFill/>
                          </a:ln>
                          <a:solidFill>
                            <a:schemeClr val="tx2"/>
                          </a:solidFill>
                          <a:effectLst/>
                          <a:latin typeface="Times New Roman" pitchFamily="18" charset="0"/>
                          <a:ea typeface="新細明體" pitchFamily="18" charset="-120"/>
                        </a:rPr>
                        <a:t>output</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192.168.1.0/24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permit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192.168.1.0/24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permit</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12725">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zh-TW" altLang="en-US" sz="2800" b="0" i="0" u="none" strike="noStrike" cap="none" normalizeH="0" baseline="0">
                          <a:ln>
                            <a:noFill/>
                          </a:ln>
                          <a:solidFill>
                            <a:schemeClr val="tx2"/>
                          </a:solidFill>
                          <a:effectLst/>
                          <a:latin typeface="Times New Roman" pitchFamily="18" charset="0"/>
                          <a:ea typeface="新細明體" pitchFamily="18" charset="-120"/>
                        </a:rPr>
                        <a:t>*</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20000"/>
                        </a:spcAft>
                        <a:buClr>
                          <a:schemeClr val="accent1"/>
                        </a:buClr>
                        <a:buSzTx/>
                        <a:buFontTx/>
                        <a:buNone/>
                        <a:tabLst/>
                      </a:pPr>
                      <a:r>
                        <a:rPr kumimoji="0" lang="en-US" altLang="zh-TW" sz="2800" b="0" i="0" u="none" strike="noStrike" cap="none" normalizeH="0" baseline="0">
                          <a:ln>
                            <a:noFill/>
                          </a:ln>
                          <a:solidFill>
                            <a:schemeClr val="tx2"/>
                          </a:solidFill>
                          <a:effectLst/>
                          <a:latin typeface="Times New Roman" pitchFamily="18" charset="0"/>
                          <a:ea typeface="新細明體" pitchFamily="18" charset="-120"/>
                        </a:rPr>
                        <a:t>deny</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95540" name="Freeform 308"/>
          <p:cNvSpPr>
            <a:spLocks/>
          </p:cNvSpPr>
          <p:nvPr/>
        </p:nvSpPr>
        <p:spPr bwMode="auto">
          <a:xfrm>
            <a:off x="1752600" y="990600"/>
            <a:ext cx="3505200" cy="685800"/>
          </a:xfrm>
          <a:custGeom>
            <a:avLst/>
            <a:gdLst/>
            <a:ahLst/>
            <a:cxnLst>
              <a:cxn ang="0">
                <a:pos x="2208" y="432"/>
              </a:cxn>
              <a:cxn ang="0">
                <a:pos x="2208" y="0"/>
              </a:cxn>
              <a:cxn ang="0">
                <a:pos x="0" y="0"/>
              </a:cxn>
              <a:cxn ang="0">
                <a:pos x="0" y="192"/>
              </a:cxn>
            </a:cxnLst>
            <a:rect l="0" t="0" r="r" b="b"/>
            <a:pathLst>
              <a:path w="2208" h="432">
                <a:moveTo>
                  <a:pt x="2208" y="432"/>
                </a:moveTo>
                <a:lnTo>
                  <a:pt x="2208" y="0"/>
                </a:lnTo>
                <a:lnTo>
                  <a:pt x="0" y="0"/>
                </a:lnTo>
                <a:lnTo>
                  <a:pt x="0" y="192"/>
                </a:lnTo>
              </a:path>
            </a:pathLst>
          </a:custGeom>
          <a:noFill/>
          <a:ln w="38100" cap="flat" cmpd="sng">
            <a:solidFill>
              <a:schemeClr val="folHlink"/>
            </a:solidFill>
            <a:prstDash val="solid"/>
            <a:round/>
            <a:headEnd type="none" w="med" len="med"/>
            <a:tailEnd type="triangle" w="med" len="med"/>
          </a:ln>
          <a:effectLst/>
        </p:spPr>
        <p:txBody>
          <a:bodyPr lIns="90000" tIns="46800" rIns="90000" bIns="46800">
            <a:spAutoFit/>
          </a:bodyPr>
          <a:lstStyle/>
          <a:p>
            <a:endParaRPr lang="en-US"/>
          </a:p>
        </p:txBody>
      </p:sp>
      <p:sp>
        <p:nvSpPr>
          <p:cNvPr id="95541" name="Freeform 309"/>
          <p:cNvSpPr>
            <a:spLocks/>
          </p:cNvSpPr>
          <p:nvPr/>
        </p:nvSpPr>
        <p:spPr bwMode="auto">
          <a:xfrm>
            <a:off x="76200" y="1066800"/>
            <a:ext cx="533400" cy="4191000"/>
          </a:xfrm>
          <a:custGeom>
            <a:avLst/>
            <a:gdLst/>
            <a:ahLst/>
            <a:cxnLst>
              <a:cxn ang="0">
                <a:pos x="336" y="144"/>
              </a:cxn>
              <a:cxn ang="0">
                <a:pos x="336" y="0"/>
              </a:cxn>
              <a:cxn ang="0">
                <a:pos x="0" y="0"/>
              </a:cxn>
              <a:cxn ang="0">
                <a:pos x="0" y="2640"/>
              </a:cxn>
              <a:cxn ang="0">
                <a:pos x="288" y="2640"/>
              </a:cxn>
            </a:cxnLst>
            <a:rect l="0" t="0" r="r" b="b"/>
            <a:pathLst>
              <a:path w="336" h="2640">
                <a:moveTo>
                  <a:pt x="336" y="144"/>
                </a:moveTo>
                <a:lnTo>
                  <a:pt x="336" y="0"/>
                </a:lnTo>
                <a:lnTo>
                  <a:pt x="0" y="0"/>
                </a:lnTo>
                <a:lnTo>
                  <a:pt x="0" y="2640"/>
                </a:lnTo>
                <a:lnTo>
                  <a:pt x="288" y="2640"/>
                </a:lnTo>
              </a:path>
            </a:pathLst>
          </a:custGeom>
          <a:noFill/>
          <a:ln w="38100" cap="flat" cmpd="sng">
            <a:solidFill>
              <a:schemeClr val="folHlink"/>
            </a:solidFill>
            <a:prstDash val="solid"/>
            <a:round/>
            <a:headEnd type="none" w="med" len="med"/>
            <a:tailEnd type="triangle" w="med" len="med"/>
          </a:ln>
          <a:effectLst/>
        </p:spPr>
        <p:txBody>
          <a:bodyPr lIns="90000" tIns="46800" rIns="90000" bIns="46800">
            <a:spAutoFit/>
          </a:bodyPr>
          <a:lstStyle/>
          <a:p>
            <a:endParaRPr lang="en-US"/>
          </a:p>
        </p:txBody>
      </p:sp>
      <p:sp>
        <p:nvSpPr>
          <p:cNvPr id="95542" name="Text Box 310"/>
          <p:cNvSpPr txBox="1">
            <a:spLocks noChangeArrowheads="1"/>
          </p:cNvSpPr>
          <p:nvPr/>
        </p:nvSpPr>
        <p:spPr bwMode="auto">
          <a:xfrm>
            <a:off x="914400" y="4343400"/>
            <a:ext cx="2286000" cy="557213"/>
          </a:xfrm>
          <a:prstGeom prst="rect">
            <a:avLst/>
          </a:prstGeom>
          <a:solidFill>
            <a:schemeClr val="bg1"/>
          </a:solidFill>
          <a:ln w="38100" cmpd="dbl">
            <a:solidFill>
              <a:srgbClr val="FF0000"/>
            </a:solidFill>
            <a:miter lim="800000"/>
            <a:headEnd/>
            <a:tailEnd/>
          </a:ln>
          <a:effectLst/>
        </p:spPr>
        <p:txBody>
          <a:bodyPr lIns="90000" tIns="46800" rIns="90000" bIns="46800">
            <a:spAutoFit/>
          </a:bodyPr>
          <a:lstStyle/>
          <a:p>
            <a:pPr>
              <a:spcBef>
                <a:spcPct val="50000"/>
              </a:spcBef>
            </a:pPr>
            <a:r>
              <a:rPr lang="zh-TW" altLang="en-US">
                <a:solidFill>
                  <a:schemeClr val="tx2"/>
                </a:solidFill>
                <a:latin typeface="Times New Roman" pitchFamily="18" charset="0"/>
              </a:rPr>
              <a:t>*</a:t>
            </a:r>
            <a:r>
              <a:rPr lang="en-US" altLang="zh-TW">
                <a:solidFill>
                  <a:schemeClr val="tx2"/>
                </a:solidFill>
                <a:latin typeface="Times New Roman" pitchFamily="18" charset="0"/>
              </a:rPr>
              <a:t>=Don’t care</a:t>
            </a:r>
          </a:p>
        </p:txBody>
      </p:sp>
    </p:spTree>
    <p:custDataLst>
      <p:tags r:id="rId1"/>
    </p:custDataLst>
    <p:extLst>
      <p:ext uri="{BB962C8B-B14F-4D97-AF65-F5344CB8AC3E}">
        <p14:creationId xmlns:p14="http://schemas.microsoft.com/office/powerpoint/2010/main" val="223787193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4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4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470"/>
                                        </p:tgtEl>
                                        <p:attrNameLst>
                                          <p:attrName>style.visibility</p:attrName>
                                        </p:attrNameLst>
                                      </p:cBhvr>
                                      <p:to>
                                        <p:strVal val="visible"/>
                                      </p:to>
                                    </p:set>
                                  </p:childTnLst>
                                </p:cTn>
                              </p:par>
                              <p:par>
                                <p:cTn id="11" presetID="22" presetClass="entr" presetSubtype="2" fill="hold" grpId="0" nodeType="withEffect">
                                  <p:stCondLst>
                                    <p:cond delay="0"/>
                                  </p:stCondLst>
                                  <p:childTnLst>
                                    <p:set>
                                      <p:cBhvr>
                                        <p:cTn id="12" dur="1" fill="hold">
                                          <p:stCondLst>
                                            <p:cond delay="0"/>
                                          </p:stCondLst>
                                        </p:cTn>
                                        <p:tgtEl>
                                          <p:spTgt spid="95465"/>
                                        </p:tgtEl>
                                        <p:attrNameLst>
                                          <p:attrName>style.visibility</p:attrName>
                                        </p:attrNameLst>
                                      </p:cBhvr>
                                      <p:to>
                                        <p:strVal val="visible"/>
                                      </p:to>
                                    </p:set>
                                    <p:animEffect transition="in" filter="wipe(right)">
                                      <p:cBhvr>
                                        <p:cTn id="13" dur="500"/>
                                        <p:tgtEl>
                                          <p:spTgt spid="9546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466"/>
                                        </p:tgtEl>
                                        <p:attrNameLst>
                                          <p:attrName>style.visibility</p:attrName>
                                        </p:attrNameLst>
                                      </p:cBhvr>
                                      <p:to>
                                        <p:strVal val="visible"/>
                                      </p:to>
                                    </p:set>
                                    <p:animEffect transition="in" filter="wipe(right)">
                                      <p:cBhvr>
                                        <p:cTn id="16" dur="500"/>
                                        <p:tgtEl>
                                          <p:spTgt spid="95466"/>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5467"/>
                                        </p:tgtEl>
                                        <p:attrNameLst>
                                          <p:attrName>style.visibility</p:attrName>
                                        </p:attrNameLst>
                                      </p:cBhvr>
                                      <p:to>
                                        <p:strVal val="visible"/>
                                      </p:to>
                                    </p:set>
                                    <p:animEffect transition="in" filter="wipe(right)">
                                      <p:cBhvr>
                                        <p:cTn id="19" dur="500"/>
                                        <p:tgtEl>
                                          <p:spTgt spid="9546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549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55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3.33333E-6 -1.11111E-6 L 0.48334 -1.11111E-6 " pathEditMode="relative" rAng="0" ptsTypes="AA">
                                      <p:cBhvr>
                                        <p:cTn id="29" dur="1000" fill="hold"/>
                                        <p:tgtEl>
                                          <p:spTgt spid="95499"/>
                                        </p:tgtEl>
                                        <p:attrNameLst>
                                          <p:attrName>ppt_x</p:attrName>
                                          <p:attrName>ppt_y</p:attrName>
                                        </p:attrNameLst>
                                      </p:cBhvr>
                                      <p:rCtr x="242" y="0"/>
                                    </p:animMotion>
                                  </p:childTnLst>
                                </p:cTn>
                              </p:par>
                              <p:par>
                                <p:cTn id="30" presetID="1" presetClass="exit" presetSubtype="0" fill="hold" grpId="1" nodeType="withEffect">
                                  <p:stCondLst>
                                    <p:cond delay="0"/>
                                  </p:stCondLst>
                                  <p:childTnLst>
                                    <p:set>
                                      <p:cBhvr>
                                        <p:cTn id="31" dur="1" fill="hold">
                                          <p:stCondLst>
                                            <p:cond delay="0"/>
                                          </p:stCondLst>
                                        </p:cTn>
                                        <p:tgtEl>
                                          <p:spTgt spid="9554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52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95540"/>
                                        </p:tgtEl>
                                        <p:attrNameLst>
                                          <p:attrName>style.visibility</p:attrName>
                                        </p:attrNameLst>
                                      </p:cBhvr>
                                      <p:to>
                                        <p:strVal val="visible"/>
                                      </p:to>
                                    </p:set>
                                    <p:animEffect transition="in" filter="wipe(right)">
                                      <p:cBhvr>
                                        <p:cTn id="40" dur="500"/>
                                        <p:tgtEl>
                                          <p:spTgt spid="95540"/>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955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52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5541"/>
                                        </p:tgtEl>
                                        <p:attrNameLst>
                                          <p:attrName>style.visibility</p:attrName>
                                        </p:attrNameLst>
                                      </p:cBhvr>
                                      <p:to>
                                        <p:strVal val="visible"/>
                                      </p:to>
                                    </p:set>
                                    <p:animEffect transition="in" filter="wipe(up)">
                                      <p:cBhvr>
                                        <p:cTn id="52" dur="500"/>
                                        <p:tgtEl>
                                          <p:spTgt spid="95541"/>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9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65" grpId="0" animBg="1"/>
      <p:bldP spid="95466" grpId="0" animBg="1"/>
      <p:bldP spid="95467" grpId="0" animBg="1"/>
      <p:bldP spid="95468" grpId="0"/>
      <p:bldP spid="95469" grpId="0"/>
      <p:bldP spid="95470" grpId="0"/>
      <p:bldP spid="95262" grpId="0" animBg="1"/>
      <p:bldP spid="95263" grpId="0" animBg="1"/>
      <p:bldP spid="95540" grpId="0" animBg="1"/>
      <p:bldP spid="95541" grpId="0" animBg="1"/>
      <p:bldP spid="95542" grpId="0" animBg="1"/>
      <p:bldP spid="95542"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descr="BD18185_"/>
          <p:cNvPicPr>
            <a:picLocks noChangeAspect="1" noChangeArrowheads="1"/>
          </p:cNvPicPr>
          <p:nvPr/>
        </p:nvPicPr>
        <p:blipFill>
          <a:blip r:embed="rId4" cstate="print"/>
          <a:srcRect/>
          <a:stretch>
            <a:fillRect/>
          </a:stretch>
        </p:blipFill>
        <p:spPr bwMode="auto">
          <a:xfrm>
            <a:off x="4648200" y="5575300"/>
            <a:ext cx="1524000" cy="627063"/>
          </a:xfrm>
          <a:prstGeom prst="rect">
            <a:avLst/>
          </a:prstGeom>
          <a:noFill/>
        </p:spPr>
      </p:pic>
      <p:pic>
        <p:nvPicPr>
          <p:cNvPr id="116827" name="Picture 141"/>
          <p:cNvPicPr>
            <a:picLocks noChangeArrowheads="1"/>
          </p:cNvPicPr>
          <p:nvPr/>
        </p:nvPicPr>
        <p:blipFill>
          <a:blip r:embed="rId5" cstate="print"/>
          <a:srcRect/>
          <a:stretch>
            <a:fillRect/>
          </a:stretch>
        </p:blipFill>
        <p:spPr bwMode="auto">
          <a:xfrm>
            <a:off x="5791200" y="5602288"/>
            <a:ext cx="1371600" cy="533400"/>
          </a:xfrm>
          <a:prstGeom prst="rect">
            <a:avLst/>
          </a:prstGeom>
          <a:noFill/>
          <a:ln w="9525">
            <a:noFill/>
            <a:miter lim="800000"/>
            <a:headEnd/>
            <a:tailEnd/>
          </a:ln>
        </p:spPr>
      </p:pic>
      <p:pic>
        <p:nvPicPr>
          <p:cNvPr id="116826" name="Picture 141"/>
          <p:cNvPicPr>
            <a:picLocks noChangeArrowheads="1"/>
          </p:cNvPicPr>
          <p:nvPr/>
        </p:nvPicPr>
        <p:blipFill>
          <a:blip r:embed="rId6" cstate="print"/>
          <a:srcRect/>
          <a:stretch>
            <a:fillRect/>
          </a:stretch>
        </p:blipFill>
        <p:spPr bwMode="auto">
          <a:xfrm>
            <a:off x="3733800" y="5602288"/>
            <a:ext cx="1371600" cy="533400"/>
          </a:xfrm>
          <a:prstGeom prst="rect">
            <a:avLst/>
          </a:prstGeom>
          <a:noFill/>
          <a:ln w="9525">
            <a:noFill/>
            <a:miter lim="800000"/>
            <a:headEnd/>
            <a:tailEnd/>
          </a:ln>
        </p:spPr>
      </p:pic>
      <p:pic>
        <p:nvPicPr>
          <p:cNvPr id="116738" name="Picture 2" descr="MCNA01847_0000[1]"/>
          <p:cNvPicPr>
            <a:picLocks noChangeAspect="1" noChangeArrowheads="1"/>
          </p:cNvPicPr>
          <p:nvPr/>
        </p:nvPicPr>
        <p:blipFill>
          <a:blip r:embed="rId7" cstate="print"/>
          <a:srcRect/>
          <a:stretch>
            <a:fillRect/>
          </a:stretch>
        </p:blipFill>
        <p:spPr bwMode="auto">
          <a:xfrm rot="1074042">
            <a:off x="7162800" y="5799138"/>
            <a:ext cx="533400" cy="184150"/>
          </a:xfrm>
          <a:prstGeom prst="rect">
            <a:avLst/>
          </a:prstGeom>
          <a:noFill/>
        </p:spPr>
      </p:pic>
      <p:pic>
        <p:nvPicPr>
          <p:cNvPr id="116739" name="Picture 3"/>
          <p:cNvPicPr>
            <a:picLocks noChangeArrowheads="1"/>
          </p:cNvPicPr>
          <p:nvPr/>
        </p:nvPicPr>
        <p:blipFill>
          <a:blip r:embed="rId8" cstate="print"/>
          <a:srcRect/>
          <a:stretch>
            <a:fillRect/>
          </a:stretch>
        </p:blipFill>
        <p:spPr bwMode="auto">
          <a:xfrm>
            <a:off x="1600200" y="5602288"/>
            <a:ext cx="1371600" cy="533400"/>
          </a:xfrm>
          <a:prstGeom prst="rect">
            <a:avLst/>
          </a:prstGeom>
          <a:noFill/>
          <a:ln w="9525">
            <a:noFill/>
            <a:miter lim="800000"/>
            <a:headEnd/>
            <a:tailEnd/>
          </a:ln>
          <a:effectLst/>
        </p:spPr>
      </p:pic>
      <p:sp>
        <p:nvSpPr>
          <p:cNvPr id="116741" name="Rectangle 38"/>
          <p:cNvSpPr>
            <a:spLocks noChangeArrowheads="1"/>
          </p:cNvSpPr>
          <p:nvPr/>
        </p:nvSpPr>
        <p:spPr bwMode="auto">
          <a:xfrm>
            <a:off x="1933575" y="5311775"/>
            <a:ext cx="533400" cy="366713"/>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CE1</a:t>
            </a:r>
          </a:p>
        </p:txBody>
      </p:sp>
      <p:sp>
        <p:nvSpPr>
          <p:cNvPr id="116742" name="Rectangle 39"/>
          <p:cNvSpPr>
            <a:spLocks noChangeArrowheads="1"/>
          </p:cNvSpPr>
          <p:nvPr/>
        </p:nvSpPr>
        <p:spPr bwMode="auto">
          <a:xfrm>
            <a:off x="3995738" y="5373688"/>
            <a:ext cx="528637" cy="366712"/>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PE1</a:t>
            </a:r>
          </a:p>
        </p:txBody>
      </p:sp>
      <p:sp>
        <p:nvSpPr>
          <p:cNvPr id="116743" name="Rectangle 40"/>
          <p:cNvSpPr>
            <a:spLocks noChangeArrowheads="1"/>
          </p:cNvSpPr>
          <p:nvPr/>
        </p:nvSpPr>
        <p:spPr bwMode="auto">
          <a:xfrm>
            <a:off x="6096000" y="5373688"/>
            <a:ext cx="528638" cy="366712"/>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PE2</a:t>
            </a:r>
          </a:p>
        </p:txBody>
      </p:sp>
      <p:sp>
        <p:nvSpPr>
          <p:cNvPr id="116744" name="Rectangle 8"/>
          <p:cNvSpPr>
            <a:spLocks noChangeArrowheads="1"/>
          </p:cNvSpPr>
          <p:nvPr/>
        </p:nvSpPr>
        <p:spPr bwMode="auto">
          <a:xfrm>
            <a:off x="457200" y="2173288"/>
            <a:ext cx="27432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5" name="Rectangle 9"/>
          <p:cNvSpPr>
            <a:spLocks noChangeArrowheads="1"/>
          </p:cNvSpPr>
          <p:nvPr/>
        </p:nvSpPr>
        <p:spPr bwMode="auto">
          <a:xfrm>
            <a:off x="3581400" y="2173288"/>
            <a:ext cx="15240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6" name="Rectangle 10"/>
          <p:cNvSpPr>
            <a:spLocks noChangeArrowheads="1"/>
          </p:cNvSpPr>
          <p:nvPr/>
        </p:nvSpPr>
        <p:spPr bwMode="auto">
          <a:xfrm>
            <a:off x="5638800" y="2173288"/>
            <a:ext cx="1600200" cy="3224212"/>
          </a:xfrm>
          <a:prstGeom prst="rect">
            <a:avLst/>
          </a:prstGeom>
          <a:noFill/>
          <a:ln w="9525">
            <a:solidFill>
              <a:schemeClr val="tx1"/>
            </a:solidFill>
            <a:prstDash val="dashDot"/>
            <a:miter lim="800000"/>
            <a:headEnd/>
            <a:tailEnd/>
          </a:ln>
          <a:effectLst/>
        </p:spPr>
        <p:txBody>
          <a:bodyPr wrap="none" anchor="ctr"/>
          <a:lstStyle/>
          <a:p>
            <a:endParaRPr lang="en-US"/>
          </a:p>
        </p:txBody>
      </p:sp>
      <p:sp>
        <p:nvSpPr>
          <p:cNvPr id="116749" name="Text Box 13"/>
          <p:cNvSpPr txBox="1">
            <a:spLocks noChangeArrowheads="1"/>
          </p:cNvSpPr>
          <p:nvPr/>
        </p:nvSpPr>
        <p:spPr bwMode="auto">
          <a:xfrm>
            <a:off x="5029200" y="5727700"/>
            <a:ext cx="838200" cy="336550"/>
          </a:xfrm>
          <a:prstGeom prst="rect">
            <a:avLst/>
          </a:prstGeom>
          <a:noFill/>
          <a:ln w="9525">
            <a:noFill/>
            <a:miter lim="800000"/>
            <a:headEnd/>
            <a:tailEnd/>
          </a:ln>
          <a:effectLst/>
        </p:spPr>
        <p:txBody>
          <a:bodyPr>
            <a:spAutoFit/>
          </a:bodyPr>
          <a:lstStyle/>
          <a:p>
            <a:pPr>
              <a:spcBef>
                <a:spcPct val="50000"/>
              </a:spcBef>
            </a:pPr>
            <a:r>
              <a:rPr lang="en-US" altLang="zh-TW" sz="1600">
                <a:ea typeface="新細明體" pitchFamily="18" charset="-120"/>
                <a:cs typeface="Arial" pitchFamily="34" charset="0"/>
              </a:rPr>
              <a:t>Core</a:t>
            </a:r>
          </a:p>
        </p:txBody>
      </p:sp>
      <p:sp>
        <p:nvSpPr>
          <p:cNvPr id="116755" name="Rectangle 39"/>
          <p:cNvSpPr>
            <a:spLocks noChangeArrowheads="1"/>
          </p:cNvSpPr>
          <p:nvPr/>
        </p:nvSpPr>
        <p:spPr bwMode="auto">
          <a:xfrm>
            <a:off x="-60325" y="3986213"/>
            <a:ext cx="320675" cy="366712"/>
          </a:xfrm>
          <a:prstGeom prst="rect">
            <a:avLst/>
          </a:prstGeom>
          <a:noFill/>
          <a:ln w="9525">
            <a:noFill/>
            <a:miter lim="800000"/>
            <a:headEnd/>
            <a:tailEnd/>
          </a:ln>
        </p:spPr>
        <p:txBody>
          <a:bodyPr wrap="none">
            <a:spAutoFit/>
          </a:bodyPr>
          <a:lstStyle/>
          <a:p>
            <a:r>
              <a:rPr lang="en-US" altLang="zh-TW" sz="1800" b="1">
                <a:latin typeface="Courier New" pitchFamily="49" charset="0"/>
                <a:ea typeface="新細明體" pitchFamily="18" charset="-120"/>
                <a:cs typeface="Arial" pitchFamily="34" charset="0"/>
              </a:rPr>
              <a:t>S</a:t>
            </a:r>
          </a:p>
        </p:txBody>
      </p:sp>
      <p:sp>
        <p:nvSpPr>
          <p:cNvPr id="116756" name="AutoShape 20"/>
          <p:cNvSpPr>
            <a:spLocks noChangeArrowheads="1"/>
          </p:cNvSpPr>
          <p:nvPr/>
        </p:nvSpPr>
        <p:spPr bwMode="auto">
          <a:xfrm>
            <a:off x="7391400" y="3886200"/>
            <a:ext cx="838200" cy="250825"/>
          </a:xfrm>
          <a:prstGeom prst="rightArrow">
            <a:avLst>
              <a:gd name="adj1" fmla="val 40833"/>
              <a:gd name="adj2" fmla="val 77449"/>
            </a:avLst>
          </a:prstGeom>
          <a:solidFill>
            <a:schemeClr val="accent1"/>
          </a:solidFill>
          <a:ln w="9525">
            <a:solidFill>
              <a:schemeClr val="tx1"/>
            </a:solidFill>
            <a:miter lim="800000"/>
            <a:headEnd/>
            <a:tailEnd/>
          </a:ln>
          <a:effectLst/>
        </p:spPr>
        <p:txBody>
          <a:bodyPr wrap="none" anchor="ctr"/>
          <a:lstStyle/>
          <a:p>
            <a:pPr algn="ctr"/>
            <a:endParaRPr lang="zh-TW" altLang="en-US" sz="1800">
              <a:ea typeface="新細明體" pitchFamily="18" charset="-120"/>
              <a:cs typeface="Arial" pitchFamily="34" charset="0"/>
            </a:endParaRPr>
          </a:p>
        </p:txBody>
      </p:sp>
      <p:sp>
        <p:nvSpPr>
          <p:cNvPr id="116757" name="Rectangle 40"/>
          <p:cNvSpPr>
            <a:spLocks noChangeArrowheads="1"/>
          </p:cNvSpPr>
          <p:nvPr/>
        </p:nvSpPr>
        <p:spPr bwMode="auto">
          <a:xfrm>
            <a:off x="7086600" y="3482975"/>
            <a:ext cx="1233488" cy="366713"/>
          </a:xfrm>
          <a:prstGeom prst="rect">
            <a:avLst/>
          </a:prstGeom>
          <a:noFill/>
          <a:ln w="9525">
            <a:noFill/>
            <a:miter lim="800000"/>
            <a:headEnd/>
            <a:tailEnd/>
          </a:ln>
        </p:spPr>
        <p:txBody>
          <a:bodyPr>
            <a:spAutoFit/>
          </a:bodyPr>
          <a:lstStyle/>
          <a:p>
            <a:pPr algn="ctr"/>
            <a:r>
              <a:rPr lang="en-US" altLang="zh-TW" sz="1800">
                <a:latin typeface="Calibri" pitchFamily="34" charset="0"/>
                <a:ea typeface="新細明體" pitchFamily="18" charset="-120"/>
                <a:cs typeface="Arial" pitchFamily="34" charset="0"/>
              </a:rPr>
              <a:t>To CE2</a:t>
            </a:r>
          </a:p>
        </p:txBody>
      </p:sp>
      <p:sp>
        <p:nvSpPr>
          <p:cNvPr id="116758" name="Line 22"/>
          <p:cNvSpPr>
            <a:spLocks noChangeShapeType="1"/>
          </p:cNvSpPr>
          <p:nvPr/>
        </p:nvSpPr>
        <p:spPr bwMode="auto">
          <a:xfrm>
            <a:off x="457200" y="5446713"/>
            <a:ext cx="11430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59" name="Line 23"/>
          <p:cNvSpPr>
            <a:spLocks noChangeShapeType="1"/>
          </p:cNvSpPr>
          <p:nvPr/>
        </p:nvSpPr>
        <p:spPr bwMode="auto">
          <a:xfrm flipV="1">
            <a:off x="2971800" y="5446713"/>
            <a:ext cx="1524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60" name="Line 24"/>
          <p:cNvSpPr>
            <a:spLocks noChangeShapeType="1"/>
          </p:cNvSpPr>
          <p:nvPr/>
        </p:nvSpPr>
        <p:spPr bwMode="auto">
          <a:xfrm>
            <a:off x="3581400" y="5446713"/>
            <a:ext cx="76200" cy="352425"/>
          </a:xfrm>
          <a:prstGeom prst="line">
            <a:avLst/>
          </a:prstGeom>
          <a:noFill/>
          <a:ln w="28575">
            <a:solidFill>
              <a:schemeClr val="tx1"/>
            </a:solidFill>
            <a:prstDash val="dash"/>
            <a:round/>
            <a:headEnd/>
            <a:tailEnd/>
          </a:ln>
          <a:effectLst/>
        </p:spPr>
        <p:txBody>
          <a:bodyPr wrap="none" anchor="ctr"/>
          <a:lstStyle/>
          <a:p>
            <a:endParaRPr lang="en-US"/>
          </a:p>
        </p:txBody>
      </p:sp>
      <p:sp>
        <p:nvSpPr>
          <p:cNvPr id="116761" name="Line 25"/>
          <p:cNvSpPr>
            <a:spLocks noChangeShapeType="1"/>
          </p:cNvSpPr>
          <p:nvPr/>
        </p:nvSpPr>
        <p:spPr bwMode="auto">
          <a:xfrm flipH="1">
            <a:off x="5029200" y="5446713"/>
            <a:ext cx="76200" cy="303212"/>
          </a:xfrm>
          <a:prstGeom prst="line">
            <a:avLst/>
          </a:prstGeom>
          <a:noFill/>
          <a:ln w="28575">
            <a:solidFill>
              <a:schemeClr val="tx1"/>
            </a:solidFill>
            <a:prstDash val="dash"/>
            <a:round/>
            <a:headEnd/>
            <a:tailEnd/>
          </a:ln>
          <a:effectLst/>
        </p:spPr>
        <p:txBody>
          <a:bodyPr wrap="none" anchor="ctr"/>
          <a:lstStyle/>
          <a:p>
            <a:endParaRPr lang="en-US"/>
          </a:p>
        </p:txBody>
      </p:sp>
      <p:sp>
        <p:nvSpPr>
          <p:cNvPr id="116762" name="Line 26"/>
          <p:cNvSpPr>
            <a:spLocks noChangeShapeType="1"/>
          </p:cNvSpPr>
          <p:nvPr/>
        </p:nvSpPr>
        <p:spPr bwMode="auto">
          <a:xfrm>
            <a:off x="5638800" y="5397500"/>
            <a:ext cx="152400" cy="352425"/>
          </a:xfrm>
          <a:prstGeom prst="line">
            <a:avLst/>
          </a:prstGeom>
          <a:noFill/>
          <a:ln w="28575">
            <a:solidFill>
              <a:schemeClr val="tx1"/>
            </a:solidFill>
            <a:prstDash val="dash"/>
            <a:round/>
            <a:headEnd/>
            <a:tailEnd/>
          </a:ln>
          <a:effectLst/>
        </p:spPr>
        <p:txBody>
          <a:bodyPr wrap="none" anchor="ctr"/>
          <a:lstStyle/>
          <a:p>
            <a:endParaRPr lang="en-US"/>
          </a:p>
        </p:txBody>
      </p:sp>
      <p:sp>
        <p:nvSpPr>
          <p:cNvPr id="116763" name="Line 27"/>
          <p:cNvSpPr>
            <a:spLocks noChangeShapeType="1"/>
          </p:cNvSpPr>
          <p:nvPr/>
        </p:nvSpPr>
        <p:spPr bwMode="auto">
          <a:xfrm flipH="1">
            <a:off x="7162800" y="5397500"/>
            <a:ext cx="76200" cy="352425"/>
          </a:xfrm>
          <a:prstGeom prst="line">
            <a:avLst/>
          </a:prstGeom>
          <a:noFill/>
          <a:ln w="28575">
            <a:solidFill>
              <a:schemeClr val="tx1"/>
            </a:solidFill>
            <a:prstDash val="dash"/>
            <a:round/>
            <a:headEnd/>
            <a:tailEnd/>
          </a:ln>
          <a:effectLst/>
        </p:spPr>
        <p:txBody>
          <a:bodyPr wrap="none" anchor="ctr"/>
          <a:lstStyle/>
          <a:p>
            <a:endParaRPr lang="en-US"/>
          </a:p>
        </p:txBody>
      </p:sp>
      <p:pic>
        <p:nvPicPr>
          <p:cNvPr id="116764" name="Picture 28"/>
          <p:cNvPicPr>
            <a:picLocks noChangeArrowheads="1"/>
          </p:cNvPicPr>
          <p:nvPr/>
        </p:nvPicPr>
        <p:blipFill>
          <a:blip r:embed="rId8" cstate="print"/>
          <a:srcRect/>
          <a:stretch>
            <a:fillRect/>
          </a:stretch>
        </p:blipFill>
        <p:spPr bwMode="auto">
          <a:xfrm>
            <a:off x="7696200" y="5618163"/>
            <a:ext cx="1371600" cy="533400"/>
          </a:xfrm>
          <a:prstGeom prst="rect">
            <a:avLst/>
          </a:prstGeom>
          <a:noFill/>
          <a:ln w="9525">
            <a:noFill/>
            <a:miter lim="800000"/>
            <a:headEnd/>
            <a:tailEnd/>
          </a:ln>
          <a:effectLst/>
        </p:spPr>
      </p:pic>
      <p:pic>
        <p:nvPicPr>
          <p:cNvPr id="116765" name="Picture 29" descr="MCNA01847_0000[1]"/>
          <p:cNvPicPr>
            <a:picLocks noChangeAspect="1" noChangeArrowheads="1"/>
          </p:cNvPicPr>
          <p:nvPr/>
        </p:nvPicPr>
        <p:blipFill>
          <a:blip r:embed="rId7" cstate="print"/>
          <a:srcRect/>
          <a:stretch>
            <a:fillRect/>
          </a:stretch>
        </p:blipFill>
        <p:spPr bwMode="auto">
          <a:xfrm rot="1215149">
            <a:off x="3048000" y="5767388"/>
            <a:ext cx="533400" cy="184150"/>
          </a:xfrm>
          <a:prstGeom prst="rect">
            <a:avLst/>
          </a:prstGeom>
          <a:noFill/>
        </p:spPr>
      </p:pic>
      <p:sp>
        <p:nvSpPr>
          <p:cNvPr id="116769" name="Rectangle 38"/>
          <p:cNvSpPr>
            <a:spLocks noChangeArrowheads="1"/>
          </p:cNvSpPr>
          <p:nvPr/>
        </p:nvSpPr>
        <p:spPr bwMode="auto">
          <a:xfrm>
            <a:off x="8029575" y="5311775"/>
            <a:ext cx="533400" cy="366713"/>
          </a:xfrm>
          <a:prstGeom prst="rect">
            <a:avLst/>
          </a:prstGeom>
          <a:noFill/>
          <a:ln w="9525">
            <a:noFill/>
            <a:miter lim="800000"/>
            <a:headEnd/>
            <a:tailEnd/>
          </a:ln>
        </p:spPr>
        <p:txBody>
          <a:bodyPr wrap="none">
            <a:spAutoFit/>
          </a:bodyPr>
          <a:lstStyle/>
          <a:p>
            <a:r>
              <a:rPr lang="en-US" altLang="zh-TW" sz="1800">
                <a:latin typeface="Calibri" pitchFamily="34" charset="0"/>
                <a:ea typeface="新細明體" pitchFamily="18" charset="-120"/>
                <a:cs typeface="Arial" pitchFamily="34" charset="0"/>
              </a:rPr>
              <a:t>CE2</a:t>
            </a:r>
          </a:p>
        </p:txBody>
      </p:sp>
      <p:sp>
        <p:nvSpPr>
          <p:cNvPr id="116771" name="AutoShape 35"/>
          <p:cNvSpPr>
            <a:spLocks noChangeArrowheads="1"/>
          </p:cNvSpPr>
          <p:nvPr/>
        </p:nvSpPr>
        <p:spPr bwMode="auto">
          <a:xfrm>
            <a:off x="533400" y="3079750"/>
            <a:ext cx="533400" cy="211613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2" name="AutoShape 36"/>
          <p:cNvSpPr>
            <a:spLocks noChangeArrowheads="1"/>
          </p:cNvSpPr>
          <p:nvPr/>
        </p:nvSpPr>
        <p:spPr bwMode="auto">
          <a:xfrm>
            <a:off x="1447800" y="2273300"/>
            <a:ext cx="609600" cy="3073400"/>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3" name="AutoShape 37"/>
          <p:cNvSpPr>
            <a:spLocks noChangeArrowheads="1"/>
          </p:cNvSpPr>
          <p:nvPr/>
        </p:nvSpPr>
        <p:spPr bwMode="auto">
          <a:xfrm>
            <a:off x="2514600" y="2273300"/>
            <a:ext cx="609600" cy="292258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74" name="AutoShape 38"/>
          <p:cNvSpPr>
            <a:spLocks noChangeArrowheads="1"/>
          </p:cNvSpPr>
          <p:nvPr/>
        </p:nvSpPr>
        <p:spPr bwMode="auto">
          <a:xfrm>
            <a:off x="3733800" y="2273300"/>
            <a:ext cx="990600" cy="2922588"/>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87" name="AutoShape 51"/>
          <p:cNvSpPr>
            <a:spLocks noChangeArrowheads="1"/>
          </p:cNvSpPr>
          <p:nvPr/>
        </p:nvSpPr>
        <p:spPr bwMode="auto">
          <a:xfrm>
            <a:off x="5715000" y="2827338"/>
            <a:ext cx="1371600" cy="2368550"/>
          </a:xfrm>
          <a:prstGeom prst="roundRect">
            <a:avLst>
              <a:gd name="adj" fmla="val 16667"/>
            </a:avLst>
          </a:prstGeom>
          <a:noFill/>
          <a:ln w="28575">
            <a:solidFill>
              <a:schemeClr val="tx1"/>
            </a:solidFill>
            <a:round/>
            <a:headEnd/>
            <a:tailEnd/>
          </a:ln>
          <a:effectLst/>
        </p:spPr>
        <p:txBody>
          <a:bodyPr wrap="none" anchor="ctr"/>
          <a:lstStyle/>
          <a:p>
            <a:endParaRPr lang="en-US"/>
          </a:p>
        </p:txBody>
      </p:sp>
      <p:sp>
        <p:nvSpPr>
          <p:cNvPr id="116788" name="Text Box 52"/>
          <p:cNvSpPr txBox="1">
            <a:spLocks noChangeArrowheads="1"/>
          </p:cNvSpPr>
          <p:nvPr/>
        </p:nvSpPr>
        <p:spPr bwMode="auto">
          <a:xfrm>
            <a:off x="609600" y="3130550"/>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M2</a:t>
            </a:r>
          </a:p>
        </p:txBody>
      </p:sp>
      <p:sp>
        <p:nvSpPr>
          <p:cNvPr id="116789" name="Text Box 53"/>
          <p:cNvSpPr txBox="1">
            <a:spLocks noChangeArrowheads="1"/>
          </p:cNvSpPr>
          <p:nvPr/>
        </p:nvSpPr>
        <p:spPr bwMode="auto">
          <a:xfrm>
            <a:off x="609600" y="399573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M3</a:t>
            </a:r>
          </a:p>
        </p:txBody>
      </p:sp>
      <p:sp>
        <p:nvSpPr>
          <p:cNvPr id="116790" name="Text Box 54"/>
          <p:cNvSpPr txBox="1">
            <a:spLocks noChangeArrowheads="1"/>
          </p:cNvSpPr>
          <p:nvPr/>
        </p:nvSpPr>
        <p:spPr bwMode="auto">
          <a:xfrm>
            <a:off x="609600" y="4902200"/>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M4</a:t>
            </a:r>
          </a:p>
        </p:txBody>
      </p:sp>
      <p:sp>
        <p:nvSpPr>
          <p:cNvPr id="116791" name="Text Box 55"/>
          <p:cNvSpPr txBox="1">
            <a:spLocks noChangeArrowheads="1"/>
          </p:cNvSpPr>
          <p:nvPr/>
        </p:nvSpPr>
        <p:spPr bwMode="auto">
          <a:xfrm>
            <a:off x="1524000" y="22748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Pm</a:t>
            </a:r>
          </a:p>
        </p:txBody>
      </p:sp>
      <p:sp>
        <p:nvSpPr>
          <p:cNvPr id="116795" name="Text Box 59"/>
          <p:cNvSpPr txBox="1">
            <a:spLocks noChangeArrowheads="1"/>
          </p:cNvSpPr>
          <p:nvPr/>
        </p:nvSpPr>
        <p:spPr bwMode="auto">
          <a:xfrm>
            <a:off x="1524000" y="29368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6" name="Text Box 60"/>
          <p:cNvSpPr txBox="1">
            <a:spLocks noChangeArrowheads="1"/>
          </p:cNvSpPr>
          <p:nvPr/>
        </p:nvSpPr>
        <p:spPr bwMode="auto">
          <a:xfrm>
            <a:off x="1524000" y="33416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P2</a:t>
            </a:r>
          </a:p>
        </p:txBody>
      </p:sp>
      <p:sp>
        <p:nvSpPr>
          <p:cNvPr id="116797" name="Text Box 61"/>
          <p:cNvSpPr txBox="1">
            <a:spLocks noChangeArrowheads="1"/>
          </p:cNvSpPr>
          <p:nvPr/>
        </p:nvSpPr>
        <p:spPr bwMode="auto">
          <a:xfrm>
            <a:off x="1524000" y="379412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8" name="Text Box 62"/>
          <p:cNvSpPr txBox="1">
            <a:spLocks noChangeArrowheads="1"/>
          </p:cNvSpPr>
          <p:nvPr/>
        </p:nvSpPr>
        <p:spPr bwMode="auto">
          <a:xfrm>
            <a:off x="1524000" y="47005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Tx</a:t>
            </a:r>
          </a:p>
        </p:txBody>
      </p:sp>
      <p:sp>
        <p:nvSpPr>
          <p:cNvPr id="116799" name="Text Box 63"/>
          <p:cNvSpPr txBox="1">
            <a:spLocks noChangeArrowheads="1"/>
          </p:cNvSpPr>
          <p:nvPr/>
        </p:nvSpPr>
        <p:spPr bwMode="auto">
          <a:xfrm>
            <a:off x="1524000" y="418782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P3</a:t>
            </a:r>
          </a:p>
        </p:txBody>
      </p:sp>
      <p:sp>
        <p:nvSpPr>
          <p:cNvPr id="116800" name="Text Box 64"/>
          <p:cNvSpPr txBox="1">
            <a:spLocks noChangeArrowheads="1"/>
          </p:cNvSpPr>
          <p:nvPr/>
        </p:nvSpPr>
        <p:spPr bwMode="auto">
          <a:xfrm>
            <a:off x="1524000" y="50069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P4</a:t>
            </a:r>
          </a:p>
        </p:txBody>
      </p:sp>
      <p:sp>
        <p:nvSpPr>
          <p:cNvPr id="116807" name="Text Box 71"/>
          <p:cNvSpPr txBox="1">
            <a:spLocks noChangeArrowheads="1"/>
          </p:cNvSpPr>
          <p:nvPr/>
        </p:nvSpPr>
        <p:spPr bwMode="auto">
          <a:xfrm>
            <a:off x="2590800" y="22748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Qm</a:t>
            </a:r>
          </a:p>
        </p:txBody>
      </p:sp>
      <p:sp>
        <p:nvSpPr>
          <p:cNvPr id="116808" name="Text Box 72"/>
          <p:cNvSpPr txBox="1">
            <a:spLocks noChangeArrowheads="1"/>
          </p:cNvSpPr>
          <p:nvPr/>
        </p:nvSpPr>
        <p:spPr bwMode="auto">
          <a:xfrm>
            <a:off x="2590800" y="3140075"/>
            <a:ext cx="457200" cy="366713"/>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Q2</a:t>
            </a:r>
          </a:p>
        </p:txBody>
      </p:sp>
      <p:sp>
        <p:nvSpPr>
          <p:cNvPr id="116809" name="Text Box 73"/>
          <p:cNvSpPr txBox="1">
            <a:spLocks noChangeArrowheads="1"/>
          </p:cNvSpPr>
          <p:nvPr/>
        </p:nvSpPr>
        <p:spPr bwMode="auto">
          <a:xfrm>
            <a:off x="2590800" y="3986213"/>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Q3</a:t>
            </a:r>
          </a:p>
        </p:txBody>
      </p:sp>
      <p:sp>
        <p:nvSpPr>
          <p:cNvPr id="116810" name="Text Box 74"/>
          <p:cNvSpPr txBox="1">
            <a:spLocks noChangeArrowheads="1"/>
          </p:cNvSpPr>
          <p:nvPr/>
        </p:nvSpPr>
        <p:spPr bwMode="auto">
          <a:xfrm>
            <a:off x="2590800" y="4840288"/>
            <a:ext cx="4572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Q4</a:t>
            </a:r>
          </a:p>
        </p:txBody>
      </p:sp>
      <p:grpSp>
        <p:nvGrpSpPr>
          <p:cNvPr id="2" name="Group 134"/>
          <p:cNvGrpSpPr>
            <a:grpSpLocks/>
          </p:cNvGrpSpPr>
          <p:nvPr/>
        </p:nvGrpSpPr>
        <p:grpSpPr bwMode="auto">
          <a:xfrm>
            <a:off x="228600" y="2374900"/>
            <a:ext cx="5943600" cy="2898775"/>
            <a:chOff x="144" y="799"/>
            <a:chExt cx="3744" cy="1826"/>
          </a:xfrm>
        </p:grpSpPr>
        <p:sp>
          <p:nvSpPr>
            <p:cNvPr id="116775" name="Line 39"/>
            <p:cNvSpPr>
              <a:spLocks noChangeShapeType="1"/>
            </p:cNvSpPr>
            <p:nvPr/>
          </p:nvSpPr>
          <p:spPr bwMode="auto">
            <a:xfrm>
              <a:off x="2880" y="816"/>
              <a:ext cx="816" cy="349"/>
            </a:xfrm>
            <a:prstGeom prst="line">
              <a:avLst/>
            </a:prstGeom>
            <a:noFill/>
            <a:ln w="19050">
              <a:solidFill>
                <a:srgbClr val="EEEEEE"/>
              </a:solidFill>
              <a:round/>
              <a:headEnd/>
              <a:tailEnd type="arrow" w="med" len="med"/>
            </a:ln>
            <a:effectLst/>
          </p:spPr>
          <p:txBody>
            <a:bodyPr/>
            <a:lstStyle/>
            <a:p>
              <a:endParaRPr lang="en-US"/>
            </a:p>
          </p:txBody>
        </p:sp>
        <p:sp>
          <p:nvSpPr>
            <p:cNvPr id="116776" name="Line 40"/>
            <p:cNvSpPr>
              <a:spLocks noChangeShapeType="1"/>
            </p:cNvSpPr>
            <p:nvPr/>
          </p:nvSpPr>
          <p:spPr bwMode="auto">
            <a:xfrm flipV="1">
              <a:off x="2880" y="1296"/>
              <a:ext cx="816" cy="285"/>
            </a:xfrm>
            <a:prstGeom prst="line">
              <a:avLst/>
            </a:prstGeom>
            <a:noFill/>
            <a:ln w="19050">
              <a:solidFill>
                <a:srgbClr val="EEEEEE"/>
              </a:solidFill>
              <a:round/>
              <a:headEnd/>
              <a:tailEnd type="arrow" w="med" len="med"/>
            </a:ln>
            <a:effectLst/>
          </p:spPr>
          <p:txBody>
            <a:bodyPr/>
            <a:lstStyle/>
            <a:p>
              <a:endParaRPr lang="en-US"/>
            </a:p>
          </p:txBody>
        </p:sp>
        <p:sp>
          <p:nvSpPr>
            <p:cNvPr id="116777" name="Line 41"/>
            <p:cNvSpPr>
              <a:spLocks noChangeShapeType="1"/>
            </p:cNvSpPr>
            <p:nvPr/>
          </p:nvSpPr>
          <p:spPr bwMode="auto">
            <a:xfrm flipV="1">
              <a:off x="144" y="1424"/>
              <a:ext cx="240" cy="476"/>
            </a:xfrm>
            <a:prstGeom prst="line">
              <a:avLst/>
            </a:prstGeom>
            <a:noFill/>
            <a:ln w="19050">
              <a:solidFill>
                <a:srgbClr val="EEEEEE"/>
              </a:solidFill>
              <a:round/>
              <a:headEnd/>
              <a:tailEnd type="arrow" w="med" len="med"/>
            </a:ln>
            <a:effectLst/>
          </p:spPr>
          <p:txBody>
            <a:bodyPr/>
            <a:lstStyle/>
            <a:p>
              <a:endParaRPr lang="en-US"/>
            </a:p>
          </p:txBody>
        </p:sp>
        <p:sp>
          <p:nvSpPr>
            <p:cNvPr id="116778" name="Line 42"/>
            <p:cNvSpPr>
              <a:spLocks noChangeShapeType="1"/>
            </p:cNvSpPr>
            <p:nvPr/>
          </p:nvSpPr>
          <p:spPr bwMode="auto">
            <a:xfrm>
              <a:off x="192" y="1931"/>
              <a:ext cx="192" cy="0"/>
            </a:xfrm>
            <a:prstGeom prst="line">
              <a:avLst/>
            </a:prstGeom>
            <a:noFill/>
            <a:ln w="19050">
              <a:solidFill>
                <a:srgbClr val="EEEEEE"/>
              </a:solidFill>
              <a:round/>
              <a:headEnd/>
              <a:tailEnd type="arrow" w="med" len="med"/>
            </a:ln>
            <a:effectLst/>
          </p:spPr>
          <p:txBody>
            <a:bodyPr/>
            <a:lstStyle/>
            <a:p>
              <a:endParaRPr lang="en-US"/>
            </a:p>
          </p:txBody>
        </p:sp>
        <p:sp>
          <p:nvSpPr>
            <p:cNvPr id="116779" name="Line 43"/>
            <p:cNvSpPr>
              <a:spLocks noChangeShapeType="1"/>
            </p:cNvSpPr>
            <p:nvPr/>
          </p:nvSpPr>
          <p:spPr bwMode="auto">
            <a:xfrm>
              <a:off x="144" y="1963"/>
              <a:ext cx="240" cy="539"/>
            </a:xfrm>
            <a:prstGeom prst="line">
              <a:avLst/>
            </a:prstGeom>
            <a:noFill/>
            <a:ln w="19050">
              <a:solidFill>
                <a:srgbClr val="EEEEEE"/>
              </a:solidFill>
              <a:round/>
              <a:headEnd/>
              <a:tailEnd type="arrow" w="med" len="med"/>
            </a:ln>
            <a:effectLst/>
          </p:spPr>
          <p:txBody>
            <a:bodyPr/>
            <a:lstStyle/>
            <a:p>
              <a:endParaRPr lang="en-US"/>
            </a:p>
          </p:txBody>
        </p:sp>
        <p:sp>
          <p:nvSpPr>
            <p:cNvPr id="116780" name="Line 44"/>
            <p:cNvSpPr>
              <a:spLocks noChangeShapeType="1"/>
            </p:cNvSpPr>
            <p:nvPr/>
          </p:nvSpPr>
          <p:spPr bwMode="auto">
            <a:xfrm>
              <a:off x="2880" y="2469"/>
              <a:ext cx="1008"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1" name="Line 45"/>
            <p:cNvSpPr>
              <a:spLocks noChangeShapeType="1"/>
            </p:cNvSpPr>
            <p:nvPr/>
          </p:nvSpPr>
          <p:spPr bwMode="auto">
            <a:xfrm>
              <a:off x="2880" y="1613"/>
              <a:ext cx="1008" cy="25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2" name="Line 46"/>
            <p:cNvSpPr>
              <a:spLocks noChangeShapeType="1"/>
            </p:cNvSpPr>
            <p:nvPr/>
          </p:nvSpPr>
          <p:spPr bwMode="auto">
            <a:xfrm>
              <a:off x="1920" y="2469"/>
              <a:ext cx="480"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3" name="Line 47"/>
            <p:cNvSpPr>
              <a:spLocks noChangeShapeType="1"/>
            </p:cNvSpPr>
            <p:nvPr/>
          </p:nvSpPr>
          <p:spPr bwMode="auto">
            <a:xfrm flipV="1">
              <a:off x="1920" y="1645"/>
              <a:ext cx="480" cy="253"/>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4" name="Line 48"/>
            <p:cNvSpPr>
              <a:spLocks noChangeShapeType="1"/>
            </p:cNvSpPr>
            <p:nvPr/>
          </p:nvSpPr>
          <p:spPr bwMode="auto">
            <a:xfrm>
              <a:off x="1920" y="1327"/>
              <a:ext cx="480" cy="25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5" name="Line 49"/>
            <p:cNvSpPr>
              <a:spLocks noChangeShapeType="1"/>
            </p:cNvSpPr>
            <p:nvPr/>
          </p:nvSpPr>
          <p:spPr bwMode="auto">
            <a:xfrm>
              <a:off x="1920" y="799"/>
              <a:ext cx="480"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86" name="Line 50"/>
            <p:cNvSpPr>
              <a:spLocks noChangeShapeType="1"/>
            </p:cNvSpPr>
            <p:nvPr/>
          </p:nvSpPr>
          <p:spPr bwMode="auto">
            <a:xfrm>
              <a:off x="1248" y="799"/>
              <a:ext cx="432" cy="0"/>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2" name="Line 56"/>
            <p:cNvSpPr>
              <a:spLocks noChangeShapeType="1"/>
            </p:cNvSpPr>
            <p:nvPr/>
          </p:nvSpPr>
          <p:spPr bwMode="auto">
            <a:xfrm flipV="1">
              <a:off x="624" y="891"/>
              <a:ext cx="432" cy="1587"/>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3" name="Line 57"/>
            <p:cNvSpPr>
              <a:spLocks noChangeShapeType="1"/>
            </p:cNvSpPr>
            <p:nvPr/>
          </p:nvSpPr>
          <p:spPr bwMode="auto">
            <a:xfrm flipV="1">
              <a:off x="624" y="893"/>
              <a:ext cx="432" cy="101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794" name="Line 58"/>
            <p:cNvSpPr>
              <a:spLocks noChangeShapeType="1"/>
            </p:cNvSpPr>
            <p:nvPr/>
          </p:nvSpPr>
          <p:spPr bwMode="auto">
            <a:xfrm flipV="1">
              <a:off x="624" y="895"/>
              <a:ext cx="432" cy="47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1" name="Line 65"/>
            <p:cNvSpPr>
              <a:spLocks noChangeShapeType="1"/>
            </p:cNvSpPr>
            <p:nvPr/>
          </p:nvSpPr>
          <p:spPr bwMode="auto">
            <a:xfrm>
              <a:off x="624" y="2498"/>
              <a:ext cx="384" cy="127"/>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2" name="Line 66"/>
            <p:cNvSpPr>
              <a:spLocks noChangeShapeType="1"/>
            </p:cNvSpPr>
            <p:nvPr/>
          </p:nvSpPr>
          <p:spPr bwMode="auto">
            <a:xfrm flipV="1">
              <a:off x="624" y="2391"/>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3" name="Line 67"/>
            <p:cNvSpPr>
              <a:spLocks noChangeShapeType="1"/>
            </p:cNvSpPr>
            <p:nvPr/>
          </p:nvSpPr>
          <p:spPr bwMode="auto">
            <a:xfrm>
              <a:off x="624" y="1927"/>
              <a:ext cx="384"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4" name="Line 68"/>
            <p:cNvSpPr>
              <a:spLocks noChangeShapeType="1"/>
            </p:cNvSpPr>
            <p:nvPr/>
          </p:nvSpPr>
          <p:spPr bwMode="auto">
            <a:xfrm flipV="1">
              <a:off x="624" y="1819"/>
              <a:ext cx="384"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5" name="Line 69"/>
            <p:cNvSpPr>
              <a:spLocks noChangeShapeType="1"/>
            </p:cNvSpPr>
            <p:nvPr/>
          </p:nvSpPr>
          <p:spPr bwMode="auto">
            <a:xfrm flipV="1">
              <a:off x="624" y="1280"/>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06" name="Line 70"/>
            <p:cNvSpPr>
              <a:spLocks noChangeShapeType="1"/>
            </p:cNvSpPr>
            <p:nvPr/>
          </p:nvSpPr>
          <p:spPr bwMode="auto">
            <a:xfrm>
              <a:off x="624" y="1388"/>
              <a:ext cx="384"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1" name="Line 75"/>
            <p:cNvSpPr>
              <a:spLocks noChangeShapeType="1"/>
            </p:cNvSpPr>
            <p:nvPr/>
          </p:nvSpPr>
          <p:spPr bwMode="auto">
            <a:xfrm>
              <a:off x="1248" y="1247"/>
              <a:ext cx="432"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2" name="Line 76"/>
            <p:cNvSpPr>
              <a:spLocks noChangeShapeType="1"/>
            </p:cNvSpPr>
            <p:nvPr/>
          </p:nvSpPr>
          <p:spPr bwMode="auto">
            <a:xfrm flipV="1">
              <a:off x="1248" y="1355"/>
              <a:ext cx="432" cy="114"/>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3" name="Line 77"/>
            <p:cNvSpPr>
              <a:spLocks noChangeShapeType="1"/>
            </p:cNvSpPr>
            <p:nvPr/>
          </p:nvSpPr>
          <p:spPr bwMode="auto">
            <a:xfrm>
              <a:off x="1248" y="1786"/>
              <a:ext cx="432" cy="96"/>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4" name="Line 78"/>
            <p:cNvSpPr>
              <a:spLocks noChangeShapeType="1"/>
            </p:cNvSpPr>
            <p:nvPr/>
          </p:nvSpPr>
          <p:spPr bwMode="auto">
            <a:xfrm flipV="1">
              <a:off x="1248" y="1894"/>
              <a:ext cx="432" cy="11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5" name="Line 79"/>
            <p:cNvSpPr>
              <a:spLocks noChangeShapeType="1"/>
            </p:cNvSpPr>
            <p:nvPr/>
          </p:nvSpPr>
          <p:spPr bwMode="auto">
            <a:xfrm>
              <a:off x="1248" y="2358"/>
              <a:ext cx="432" cy="95"/>
            </a:xfrm>
            <a:prstGeom prst="line">
              <a:avLst/>
            </a:prstGeom>
            <a:noFill/>
            <a:ln w="19050">
              <a:solidFill>
                <a:srgbClr val="EEEEEE"/>
              </a:solidFill>
              <a:round/>
              <a:headEnd/>
              <a:tailEnd type="arrow" w="med" len="med"/>
            </a:ln>
            <a:effectLst/>
          </p:spPr>
          <p:txBody>
            <a:bodyPr wrap="none" anchor="ctr"/>
            <a:lstStyle/>
            <a:p>
              <a:endParaRPr lang="en-US"/>
            </a:p>
          </p:txBody>
        </p:sp>
        <p:sp>
          <p:nvSpPr>
            <p:cNvPr id="116816" name="Line 80"/>
            <p:cNvSpPr>
              <a:spLocks noChangeShapeType="1"/>
            </p:cNvSpPr>
            <p:nvPr/>
          </p:nvSpPr>
          <p:spPr bwMode="auto">
            <a:xfrm flipV="1">
              <a:off x="1248" y="2465"/>
              <a:ext cx="432" cy="115"/>
            </a:xfrm>
            <a:prstGeom prst="line">
              <a:avLst/>
            </a:prstGeom>
            <a:noFill/>
            <a:ln w="19050">
              <a:solidFill>
                <a:srgbClr val="EEEEEE"/>
              </a:solidFill>
              <a:round/>
              <a:headEnd/>
              <a:tailEnd type="arrow" w="med" len="med"/>
            </a:ln>
            <a:effectLst/>
          </p:spPr>
          <p:txBody>
            <a:bodyPr wrap="none" anchor="ctr"/>
            <a:lstStyle/>
            <a:p>
              <a:endParaRPr lang="en-US"/>
            </a:p>
          </p:txBody>
        </p:sp>
      </p:grpSp>
      <p:sp>
        <p:nvSpPr>
          <p:cNvPr id="116817" name="Text Box 81"/>
          <p:cNvSpPr txBox="1">
            <a:spLocks noChangeArrowheads="1"/>
          </p:cNvSpPr>
          <p:nvPr/>
        </p:nvSpPr>
        <p:spPr bwMode="auto">
          <a:xfrm>
            <a:off x="3733800" y="2274888"/>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mpls:4</a:t>
            </a:r>
          </a:p>
        </p:txBody>
      </p:sp>
      <p:sp>
        <p:nvSpPr>
          <p:cNvPr id="116819" name="Text Box 83"/>
          <p:cNvSpPr txBox="1">
            <a:spLocks noChangeArrowheads="1"/>
          </p:cNvSpPr>
          <p:nvPr/>
        </p:nvSpPr>
        <p:spPr bwMode="auto">
          <a:xfrm>
            <a:off x="3733800" y="3543300"/>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mpls:4</a:t>
            </a:r>
          </a:p>
        </p:txBody>
      </p:sp>
      <p:sp>
        <p:nvSpPr>
          <p:cNvPr id="116820" name="Text Box 84"/>
          <p:cNvSpPr txBox="1">
            <a:spLocks noChangeArrowheads="1"/>
          </p:cNvSpPr>
          <p:nvPr/>
        </p:nvSpPr>
        <p:spPr bwMode="auto">
          <a:xfrm>
            <a:off x="3733800" y="4854575"/>
            <a:ext cx="1066800" cy="336550"/>
          </a:xfrm>
          <a:prstGeom prst="rect">
            <a:avLst/>
          </a:prstGeom>
          <a:noFill/>
          <a:ln w="19050">
            <a:noFill/>
            <a:miter lim="800000"/>
            <a:headEnd/>
            <a:tailEnd/>
          </a:ln>
          <a:effectLst/>
        </p:spPr>
        <p:txBody>
          <a:bodyPr>
            <a:spAutoFit/>
          </a:bodyPr>
          <a:lstStyle/>
          <a:p>
            <a:pPr>
              <a:spcBef>
                <a:spcPct val="50000"/>
              </a:spcBef>
            </a:pPr>
            <a:r>
              <a:rPr lang="en-US" altLang="zh-TW" sz="1600" b="1">
                <a:latin typeface="Courier New" pitchFamily="49" charset="0"/>
                <a:ea typeface="新細明體" pitchFamily="18" charset="-120"/>
                <a:cs typeface="Arial" pitchFamily="34" charset="0"/>
              </a:rPr>
              <a:t>mpls:3</a:t>
            </a:r>
          </a:p>
        </p:txBody>
      </p:sp>
      <p:sp>
        <p:nvSpPr>
          <p:cNvPr id="116821" name="Text Box 85"/>
          <p:cNvSpPr txBox="1">
            <a:spLocks noChangeArrowheads="1"/>
          </p:cNvSpPr>
          <p:nvPr/>
        </p:nvSpPr>
        <p:spPr bwMode="auto">
          <a:xfrm>
            <a:off x="6096000" y="3986213"/>
            <a:ext cx="7620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(C3)</a:t>
            </a:r>
          </a:p>
        </p:txBody>
      </p:sp>
      <p:sp>
        <p:nvSpPr>
          <p:cNvPr id="116822" name="Text Box 86"/>
          <p:cNvSpPr txBox="1">
            <a:spLocks noChangeArrowheads="1"/>
          </p:cNvSpPr>
          <p:nvPr/>
        </p:nvSpPr>
        <p:spPr bwMode="auto">
          <a:xfrm>
            <a:off x="6096000" y="4840288"/>
            <a:ext cx="7620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(C4)</a:t>
            </a:r>
          </a:p>
        </p:txBody>
      </p:sp>
      <p:sp>
        <p:nvSpPr>
          <p:cNvPr id="116823" name="Text Box 87"/>
          <p:cNvSpPr txBox="1">
            <a:spLocks noChangeArrowheads="1"/>
          </p:cNvSpPr>
          <p:nvPr/>
        </p:nvSpPr>
        <p:spPr bwMode="auto">
          <a:xfrm>
            <a:off x="5867400" y="2928938"/>
            <a:ext cx="1295400" cy="366712"/>
          </a:xfrm>
          <a:prstGeom prst="rect">
            <a:avLst/>
          </a:prstGeom>
          <a:noFill/>
          <a:ln w="19050">
            <a:noFill/>
            <a:miter lim="800000"/>
            <a:headEnd/>
            <a:tailEnd/>
          </a:ln>
          <a:effectLst/>
        </p:spPr>
        <p:txBody>
          <a:bodyPr>
            <a:spAutoFit/>
          </a:bodyPr>
          <a:lstStyle/>
          <a:p>
            <a:pPr>
              <a:spcBef>
                <a:spcPct val="50000"/>
              </a:spcBef>
            </a:pPr>
            <a:r>
              <a:rPr lang="en-US" altLang="zh-TW" sz="1800" b="1">
                <a:latin typeface="Courier New" pitchFamily="49" charset="0"/>
                <a:ea typeface="新細明體" pitchFamily="18" charset="-120"/>
                <a:cs typeface="Arial" pitchFamily="34" charset="0"/>
              </a:rPr>
              <a:t>Q</a:t>
            </a:r>
            <a:r>
              <a:rPr lang="en-US" altLang="zh-TW" sz="1800" b="1" baseline="-25000">
                <a:latin typeface="Courier New" pitchFamily="49" charset="0"/>
                <a:ea typeface="新細明體" pitchFamily="18" charset="-120"/>
                <a:cs typeface="Arial" pitchFamily="34" charset="0"/>
              </a:rPr>
              <a:t>(C2,Cm)</a:t>
            </a:r>
          </a:p>
        </p:txBody>
      </p:sp>
      <p:sp>
        <p:nvSpPr>
          <p:cNvPr id="116825" name="Rectangle 89"/>
          <p:cNvSpPr>
            <a:spLocks noGrp="1" noChangeArrowheads="1"/>
          </p:cNvSpPr>
          <p:nvPr>
            <p:ph type="title"/>
          </p:nvPr>
        </p:nvSpPr>
        <p:spPr>
          <a:xfrm>
            <a:off x="471139" y="151607"/>
            <a:ext cx="8229600" cy="1143000"/>
          </a:xfrm>
        </p:spPr>
        <p:txBody>
          <a:bodyPr/>
          <a:lstStyle/>
          <a:p>
            <a:r>
              <a:rPr lang="en-US" altLang="zh-TW" sz="4000" b="1" dirty="0">
                <a:solidFill>
                  <a:schemeClr val="accent1"/>
                </a:solidFill>
                <a:effectLst>
                  <a:outerShdw blurRad="38100" dist="38100" dir="2700000" algn="tl">
                    <a:srgbClr val="000000">
                      <a:alpha val="43137"/>
                    </a:srgbClr>
                  </a:outerShdw>
                </a:effectLst>
              </a:rPr>
              <a:t>Example query</a:t>
            </a:r>
          </a:p>
        </p:txBody>
      </p:sp>
      <p:sp>
        <p:nvSpPr>
          <p:cNvPr id="116900" name="Rectangle 164"/>
          <p:cNvSpPr>
            <a:spLocks noGrp="1" noChangeArrowheads="1"/>
          </p:cNvSpPr>
          <p:nvPr>
            <p:ph type="body" idx="1"/>
          </p:nvPr>
        </p:nvSpPr>
        <p:spPr>
          <a:xfrm>
            <a:off x="457200" y="977900"/>
            <a:ext cx="8037513" cy="4051300"/>
          </a:xfrm>
        </p:spPr>
        <p:txBody>
          <a:bodyPr/>
          <a:lstStyle/>
          <a:p>
            <a:r>
              <a:rPr lang="en-US" altLang="zh-TW" sz="2000"/>
              <a:t>Mx, Px, Qx: marking, policing, queuing rules for class Cx</a:t>
            </a:r>
          </a:p>
          <a:p>
            <a:r>
              <a:rPr lang="en-US" altLang="zh-TW" sz="2000"/>
              <a:t>Tx: transmit the flow without taking any action</a:t>
            </a:r>
          </a:p>
          <a:p>
            <a:r>
              <a:rPr lang="en-US" altLang="zh-TW" sz="2000"/>
              <a:t>Cm: network management class</a:t>
            </a:r>
          </a:p>
        </p:txBody>
      </p:sp>
      <p:grpSp>
        <p:nvGrpSpPr>
          <p:cNvPr id="3" name="Group 107"/>
          <p:cNvGrpSpPr>
            <a:grpSpLocks/>
          </p:cNvGrpSpPr>
          <p:nvPr/>
        </p:nvGrpSpPr>
        <p:grpSpPr bwMode="auto">
          <a:xfrm>
            <a:off x="228600" y="3163888"/>
            <a:ext cx="5943600" cy="2116137"/>
            <a:chOff x="240" y="3851"/>
            <a:chExt cx="3744" cy="1333"/>
          </a:xfrm>
        </p:grpSpPr>
        <p:sp>
          <p:nvSpPr>
            <p:cNvPr id="116828" name="Line 92"/>
            <p:cNvSpPr>
              <a:spLocks noChangeShapeType="1"/>
            </p:cNvSpPr>
            <p:nvPr/>
          </p:nvSpPr>
          <p:spPr bwMode="auto">
            <a:xfrm flipV="1">
              <a:off x="2976" y="3851"/>
              <a:ext cx="816" cy="285"/>
            </a:xfrm>
            <a:prstGeom prst="line">
              <a:avLst/>
            </a:prstGeom>
            <a:noFill/>
            <a:ln w="19050">
              <a:solidFill>
                <a:srgbClr val="000080"/>
              </a:solidFill>
              <a:round/>
              <a:headEnd/>
              <a:tailEnd type="arrow" w="med" len="med"/>
            </a:ln>
            <a:effectLst/>
          </p:spPr>
          <p:txBody>
            <a:bodyPr/>
            <a:lstStyle/>
            <a:p>
              <a:endParaRPr lang="en-US"/>
            </a:p>
          </p:txBody>
        </p:sp>
        <p:sp>
          <p:nvSpPr>
            <p:cNvPr id="116829" name="Line 93"/>
            <p:cNvSpPr>
              <a:spLocks noChangeShapeType="1"/>
            </p:cNvSpPr>
            <p:nvPr/>
          </p:nvSpPr>
          <p:spPr bwMode="auto">
            <a:xfrm flipV="1">
              <a:off x="240" y="3979"/>
              <a:ext cx="240" cy="476"/>
            </a:xfrm>
            <a:prstGeom prst="line">
              <a:avLst/>
            </a:prstGeom>
            <a:noFill/>
            <a:ln w="19050">
              <a:solidFill>
                <a:srgbClr val="000080"/>
              </a:solidFill>
              <a:round/>
              <a:headEnd/>
              <a:tailEnd type="arrow" w="med" len="med"/>
            </a:ln>
            <a:effectLst/>
          </p:spPr>
          <p:txBody>
            <a:bodyPr/>
            <a:lstStyle/>
            <a:p>
              <a:endParaRPr lang="en-US"/>
            </a:p>
          </p:txBody>
        </p:sp>
        <p:sp>
          <p:nvSpPr>
            <p:cNvPr id="116830" name="Line 94"/>
            <p:cNvSpPr>
              <a:spLocks noChangeShapeType="1"/>
            </p:cNvSpPr>
            <p:nvPr/>
          </p:nvSpPr>
          <p:spPr bwMode="auto">
            <a:xfrm>
              <a:off x="288" y="4486"/>
              <a:ext cx="192" cy="0"/>
            </a:xfrm>
            <a:prstGeom prst="line">
              <a:avLst/>
            </a:prstGeom>
            <a:noFill/>
            <a:ln w="19050">
              <a:solidFill>
                <a:srgbClr val="000080"/>
              </a:solidFill>
              <a:round/>
              <a:headEnd/>
              <a:tailEnd type="arrow" w="med" len="med"/>
            </a:ln>
            <a:effectLst/>
          </p:spPr>
          <p:txBody>
            <a:bodyPr/>
            <a:lstStyle/>
            <a:p>
              <a:endParaRPr lang="en-US"/>
            </a:p>
          </p:txBody>
        </p:sp>
        <p:sp>
          <p:nvSpPr>
            <p:cNvPr id="116831" name="Line 95"/>
            <p:cNvSpPr>
              <a:spLocks noChangeShapeType="1"/>
            </p:cNvSpPr>
            <p:nvPr/>
          </p:nvSpPr>
          <p:spPr bwMode="auto">
            <a:xfrm>
              <a:off x="240" y="4518"/>
              <a:ext cx="240" cy="539"/>
            </a:xfrm>
            <a:prstGeom prst="line">
              <a:avLst/>
            </a:prstGeom>
            <a:noFill/>
            <a:ln w="19050">
              <a:solidFill>
                <a:srgbClr val="000080"/>
              </a:solidFill>
              <a:round/>
              <a:headEnd/>
              <a:tailEnd type="arrow" w="med" len="med"/>
            </a:ln>
            <a:effectLst/>
          </p:spPr>
          <p:txBody>
            <a:bodyPr/>
            <a:lstStyle/>
            <a:p>
              <a:endParaRPr lang="en-US"/>
            </a:p>
          </p:txBody>
        </p:sp>
        <p:sp>
          <p:nvSpPr>
            <p:cNvPr id="116832" name="Line 96"/>
            <p:cNvSpPr>
              <a:spLocks noChangeShapeType="1"/>
            </p:cNvSpPr>
            <p:nvPr/>
          </p:nvSpPr>
          <p:spPr bwMode="auto">
            <a:xfrm>
              <a:off x="2976" y="5024"/>
              <a:ext cx="1008" cy="0"/>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3" name="Line 97"/>
            <p:cNvSpPr>
              <a:spLocks noChangeShapeType="1"/>
            </p:cNvSpPr>
            <p:nvPr/>
          </p:nvSpPr>
          <p:spPr bwMode="auto">
            <a:xfrm>
              <a:off x="2976" y="4168"/>
              <a:ext cx="1008" cy="25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4" name="Line 98"/>
            <p:cNvSpPr>
              <a:spLocks noChangeShapeType="1"/>
            </p:cNvSpPr>
            <p:nvPr/>
          </p:nvSpPr>
          <p:spPr bwMode="auto">
            <a:xfrm>
              <a:off x="2016" y="5024"/>
              <a:ext cx="480" cy="0"/>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5" name="Line 99"/>
            <p:cNvSpPr>
              <a:spLocks noChangeShapeType="1"/>
            </p:cNvSpPr>
            <p:nvPr/>
          </p:nvSpPr>
          <p:spPr bwMode="auto">
            <a:xfrm flipV="1">
              <a:off x="2016" y="4200"/>
              <a:ext cx="480" cy="253"/>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6" name="Line 100"/>
            <p:cNvSpPr>
              <a:spLocks noChangeShapeType="1"/>
            </p:cNvSpPr>
            <p:nvPr/>
          </p:nvSpPr>
          <p:spPr bwMode="auto">
            <a:xfrm>
              <a:off x="2016" y="3882"/>
              <a:ext cx="480" cy="25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7" name="Line 101"/>
            <p:cNvSpPr>
              <a:spLocks noChangeShapeType="1"/>
            </p:cNvSpPr>
            <p:nvPr/>
          </p:nvSpPr>
          <p:spPr bwMode="auto">
            <a:xfrm>
              <a:off x="720" y="5057"/>
              <a:ext cx="384" cy="127"/>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8" name="Line 102"/>
            <p:cNvSpPr>
              <a:spLocks noChangeShapeType="1"/>
            </p:cNvSpPr>
            <p:nvPr/>
          </p:nvSpPr>
          <p:spPr bwMode="auto">
            <a:xfrm>
              <a:off x="720" y="4486"/>
              <a:ext cx="384" cy="96"/>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39" name="Line 103"/>
            <p:cNvSpPr>
              <a:spLocks noChangeShapeType="1"/>
            </p:cNvSpPr>
            <p:nvPr/>
          </p:nvSpPr>
          <p:spPr bwMode="auto">
            <a:xfrm>
              <a:off x="720" y="3947"/>
              <a:ext cx="384" cy="95"/>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0" name="Line 104"/>
            <p:cNvSpPr>
              <a:spLocks noChangeShapeType="1"/>
            </p:cNvSpPr>
            <p:nvPr/>
          </p:nvSpPr>
          <p:spPr bwMode="auto">
            <a:xfrm flipV="1">
              <a:off x="1344" y="3914"/>
              <a:ext cx="432" cy="114"/>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1" name="Line 105"/>
            <p:cNvSpPr>
              <a:spLocks noChangeShapeType="1"/>
            </p:cNvSpPr>
            <p:nvPr/>
          </p:nvSpPr>
          <p:spPr bwMode="auto">
            <a:xfrm flipV="1">
              <a:off x="1344" y="4453"/>
              <a:ext cx="432" cy="115"/>
            </a:xfrm>
            <a:prstGeom prst="line">
              <a:avLst/>
            </a:prstGeom>
            <a:noFill/>
            <a:ln w="19050">
              <a:solidFill>
                <a:srgbClr val="000080"/>
              </a:solidFill>
              <a:round/>
              <a:headEnd/>
              <a:tailEnd type="arrow" w="med" len="med"/>
            </a:ln>
            <a:effectLst/>
          </p:spPr>
          <p:txBody>
            <a:bodyPr wrap="none" anchor="ctr"/>
            <a:lstStyle/>
            <a:p>
              <a:endParaRPr lang="en-US"/>
            </a:p>
          </p:txBody>
        </p:sp>
        <p:sp>
          <p:nvSpPr>
            <p:cNvPr id="116842" name="Line 106"/>
            <p:cNvSpPr>
              <a:spLocks noChangeShapeType="1"/>
            </p:cNvSpPr>
            <p:nvPr/>
          </p:nvSpPr>
          <p:spPr bwMode="auto">
            <a:xfrm flipV="1">
              <a:off x="1344" y="5024"/>
              <a:ext cx="432" cy="115"/>
            </a:xfrm>
            <a:prstGeom prst="line">
              <a:avLst/>
            </a:prstGeom>
            <a:noFill/>
            <a:ln w="19050">
              <a:solidFill>
                <a:srgbClr val="000080"/>
              </a:solidFill>
              <a:round/>
              <a:headEnd/>
              <a:tailEnd type="arrow" w="med" len="med"/>
            </a:ln>
            <a:effectLst/>
          </p:spPr>
          <p:txBody>
            <a:bodyPr wrap="none" anchor="ctr"/>
            <a:lstStyle/>
            <a:p>
              <a:endParaRPr lang="en-US"/>
            </a:p>
          </p:txBody>
        </p:sp>
      </p:grpSp>
      <p:grpSp>
        <p:nvGrpSpPr>
          <p:cNvPr id="4" name="Group 135"/>
          <p:cNvGrpSpPr>
            <a:grpSpLocks/>
          </p:cNvGrpSpPr>
          <p:nvPr/>
        </p:nvGrpSpPr>
        <p:grpSpPr bwMode="auto">
          <a:xfrm>
            <a:off x="228600" y="2362200"/>
            <a:ext cx="5943600" cy="2898775"/>
            <a:chOff x="144" y="799"/>
            <a:chExt cx="3744" cy="1826"/>
          </a:xfrm>
        </p:grpSpPr>
        <p:sp>
          <p:nvSpPr>
            <p:cNvPr id="116872" name="Line 136"/>
            <p:cNvSpPr>
              <a:spLocks noChangeShapeType="1"/>
            </p:cNvSpPr>
            <p:nvPr/>
          </p:nvSpPr>
          <p:spPr bwMode="auto">
            <a:xfrm>
              <a:off x="2880" y="816"/>
              <a:ext cx="816" cy="349"/>
            </a:xfrm>
            <a:prstGeom prst="line">
              <a:avLst/>
            </a:prstGeom>
            <a:noFill/>
            <a:ln w="19050">
              <a:solidFill>
                <a:schemeClr val="tx2"/>
              </a:solidFill>
              <a:round/>
              <a:headEnd/>
              <a:tailEnd type="arrow" w="med" len="med"/>
            </a:ln>
            <a:effectLst/>
          </p:spPr>
          <p:txBody>
            <a:bodyPr/>
            <a:lstStyle/>
            <a:p>
              <a:endParaRPr lang="en-US"/>
            </a:p>
          </p:txBody>
        </p:sp>
        <p:sp>
          <p:nvSpPr>
            <p:cNvPr id="116873" name="Line 137"/>
            <p:cNvSpPr>
              <a:spLocks noChangeShapeType="1"/>
            </p:cNvSpPr>
            <p:nvPr/>
          </p:nvSpPr>
          <p:spPr bwMode="auto">
            <a:xfrm flipV="1">
              <a:off x="2880" y="1296"/>
              <a:ext cx="816" cy="285"/>
            </a:xfrm>
            <a:prstGeom prst="line">
              <a:avLst/>
            </a:prstGeom>
            <a:noFill/>
            <a:ln w="19050">
              <a:solidFill>
                <a:schemeClr val="tx2"/>
              </a:solidFill>
              <a:round/>
              <a:headEnd/>
              <a:tailEnd type="arrow" w="med" len="med"/>
            </a:ln>
            <a:effectLst/>
          </p:spPr>
          <p:txBody>
            <a:bodyPr/>
            <a:lstStyle/>
            <a:p>
              <a:endParaRPr lang="en-US"/>
            </a:p>
          </p:txBody>
        </p:sp>
        <p:sp>
          <p:nvSpPr>
            <p:cNvPr id="116874" name="Line 138"/>
            <p:cNvSpPr>
              <a:spLocks noChangeShapeType="1"/>
            </p:cNvSpPr>
            <p:nvPr/>
          </p:nvSpPr>
          <p:spPr bwMode="auto">
            <a:xfrm flipV="1">
              <a:off x="144" y="1424"/>
              <a:ext cx="240" cy="476"/>
            </a:xfrm>
            <a:prstGeom prst="line">
              <a:avLst/>
            </a:prstGeom>
            <a:noFill/>
            <a:ln w="19050">
              <a:solidFill>
                <a:schemeClr val="tx2"/>
              </a:solidFill>
              <a:round/>
              <a:headEnd/>
              <a:tailEnd type="arrow" w="med" len="med"/>
            </a:ln>
            <a:effectLst/>
          </p:spPr>
          <p:txBody>
            <a:bodyPr/>
            <a:lstStyle/>
            <a:p>
              <a:endParaRPr lang="en-US"/>
            </a:p>
          </p:txBody>
        </p:sp>
        <p:sp>
          <p:nvSpPr>
            <p:cNvPr id="116875" name="Line 139"/>
            <p:cNvSpPr>
              <a:spLocks noChangeShapeType="1"/>
            </p:cNvSpPr>
            <p:nvPr/>
          </p:nvSpPr>
          <p:spPr bwMode="auto">
            <a:xfrm>
              <a:off x="192" y="1931"/>
              <a:ext cx="192" cy="0"/>
            </a:xfrm>
            <a:prstGeom prst="line">
              <a:avLst/>
            </a:prstGeom>
            <a:noFill/>
            <a:ln w="19050">
              <a:solidFill>
                <a:schemeClr val="tx2"/>
              </a:solidFill>
              <a:round/>
              <a:headEnd/>
              <a:tailEnd type="arrow" w="med" len="med"/>
            </a:ln>
            <a:effectLst/>
          </p:spPr>
          <p:txBody>
            <a:bodyPr/>
            <a:lstStyle/>
            <a:p>
              <a:endParaRPr lang="en-US"/>
            </a:p>
          </p:txBody>
        </p:sp>
        <p:sp>
          <p:nvSpPr>
            <p:cNvPr id="116876" name="Line 140"/>
            <p:cNvSpPr>
              <a:spLocks noChangeShapeType="1"/>
            </p:cNvSpPr>
            <p:nvPr/>
          </p:nvSpPr>
          <p:spPr bwMode="auto">
            <a:xfrm>
              <a:off x="144" y="1963"/>
              <a:ext cx="240" cy="539"/>
            </a:xfrm>
            <a:prstGeom prst="line">
              <a:avLst/>
            </a:prstGeom>
            <a:noFill/>
            <a:ln w="19050">
              <a:solidFill>
                <a:schemeClr val="tx2"/>
              </a:solidFill>
              <a:round/>
              <a:headEnd/>
              <a:tailEnd type="arrow" w="med" len="med"/>
            </a:ln>
            <a:effectLst/>
          </p:spPr>
          <p:txBody>
            <a:bodyPr/>
            <a:lstStyle/>
            <a:p>
              <a:endParaRPr lang="en-US"/>
            </a:p>
          </p:txBody>
        </p:sp>
        <p:sp>
          <p:nvSpPr>
            <p:cNvPr id="116877" name="Line 141"/>
            <p:cNvSpPr>
              <a:spLocks noChangeShapeType="1"/>
            </p:cNvSpPr>
            <p:nvPr/>
          </p:nvSpPr>
          <p:spPr bwMode="auto">
            <a:xfrm>
              <a:off x="2880" y="2469"/>
              <a:ext cx="1008"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78" name="Line 142"/>
            <p:cNvSpPr>
              <a:spLocks noChangeShapeType="1"/>
            </p:cNvSpPr>
            <p:nvPr/>
          </p:nvSpPr>
          <p:spPr bwMode="auto">
            <a:xfrm>
              <a:off x="2880" y="1613"/>
              <a:ext cx="1008" cy="25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79" name="Line 143"/>
            <p:cNvSpPr>
              <a:spLocks noChangeShapeType="1"/>
            </p:cNvSpPr>
            <p:nvPr/>
          </p:nvSpPr>
          <p:spPr bwMode="auto">
            <a:xfrm>
              <a:off x="1920" y="2469"/>
              <a:ext cx="480"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0" name="Line 144"/>
            <p:cNvSpPr>
              <a:spLocks noChangeShapeType="1"/>
            </p:cNvSpPr>
            <p:nvPr/>
          </p:nvSpPr>
          <p:spPr bwMode="auto">
            <a:xfrm flipV="1">
              <a:off x="1920" y="1645"/>
              <a:ext cx="480" cy="253"/>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1" name="Line 145"/>
            <p:cNvSpPr>
              <a:spLocks noChangeShapeType="1"/>
            </p:cNvSpPr>
            <p:nvPr/>
          </p:nvSpPr>
          <p:spPr bwMode="auto">
            <a:xfrm>
              <a:off x="1920" y="1327"/>
              <a:ext cx="480" cy="25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2" name="Line 146"/>
            <p:cNvSpPr>
              <a:spLocks noChangeShapeType="1"/>
            </p:cNvSpPr>
            <p:nvPr/>
          </p:nvSpPr>
          <p:spPr bwMode="auto">
            <a:xfrm>
              <a:off x="1920" y="799"/>
              <a:ext cx="480"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3" name="Line 147"/>
            <p:cNvSpPr>
              <a:spLocks noChangeShapeType="1"/>
            </p:cNvSpPr>
            <p:nvPr/>
          </p:nvSpPr>
          <p:spPr bwMode="auto">
            <a:xfrm>
              <a:off x="1248" y="799"/>
              <a:ext cx="432" cy="0"/>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4" name="Line 148"/>
            <p:cNvSpPr>
              <a:spLocks noChangeShapeType="1"/>
            </p:cNvSpPr>
            <p:nvPr/>
          </p:nvSpPr>
          <p:spPr bwMode="auto">
            <a:xfrm flipV="1">
              <a:off x="624" y="891"/>
              <a:ext cx="432" cy="1587"/>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5" name="Line 149"/>
            <p:cNvSpPr>
              <a:spLocks noChangeShapeType="1"/>
            </p:cNvSpPr>
            <p:nvPr/>
          </p:nvSpPr>
          <p:spPr bwMode="auto">
            <a:xfrm flipV="1">
              <a:off x="624" y="893"/>
              <a:ext cx="432" cy="101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6" name="Line 150"/>
            <p:cNvSpPr>
              <a:spLocks noChangeShapeType="1"/>
            </p:cNvSpPr>
            <p:nvPr/>
          </p:nvSpPr>
          <p:spPr bwMode="auto">
            <a:xfrm flipV="1">
              <a:off x="624" y="895"/>
              <a:ext cx="432" cy="47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7" name="Line 151"/>
            <p:cNvSpPr>
              <a:spLocks noChangeShapeType="1"/>
            </p:cNvSpPr>
            <p:nvPr/>
          </p:nvSpPr>
          <p:spPr bwMode="auto">
            <a:xfrm>
              <a:off x="624" y="2498"/>
              <a:ext cx="384" cy="127"/>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8" name="Line 152"/>
            <p:cNvSpPr>
              <a:spLocks noChangeShapeType="1"/>
            </p:cNvSpPr>
            <p:nvPr/>
          </p:nvSpPr>
          <p:spPr bwMode="auto">
            <a:xfrm flipV="1">
              <a:off x="624" y="2391"/>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89" name="Line 153"/>
            <p:cNvSpPr>
              <a:spLocks noChangeShapeType="1"/>
            </p:cNvSpPr>
            <p:nvPr/>
          </p:nvSpPr>
          <p:spPr bwMode="auto">
            <a:xfrm>
              <a:off x="624" y="1927"/>
              <a:ext cx="384"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0" name="Line 154"/>
            <p:cNvSpPr>
              <a:spLocks noChangeShapeType="1"/>
            </p:cNvSpPr>
            <p:nvPr/>
          </p:nvSpPr>
          <p:spPr bwMode="auto">
            <a:xfrm flipV="1">
              <a:off x="624" y="1819"/>
              <a:ext cx="384"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1" name="Line 155"/>
            <p:cNvSpPr>
              <a:spLocks noChangeShapeType="1"/>
            </p:cNvSpPr>
            <p:nvPr/>
          </p:nvSpPr>
          <p:spPr bwMode="auto">
            <a:xfrm flipV="1">
              <a:off x="624" y="1280"/>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2" name="Line 156"/>
            <p:cNvSpPr>
              <a:spLocks noChangeShapeType="1"/>
            </p:cNvSpPr>
            <p:nvPr/>
          </p:nvSpPr>
          <p:spPr bwMode="auto">
            <a:xfrm>
              <a:off x="624" y="1388"/>
              <a:ext cx="384"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3" name="Line 157"/>
            <p:cNvSpPr>
              <a:spLocks noChangeShapeType="1"/>
            </p:cNvSpPr>
            <p:nvPr/>
          </p:nvSpPr>
          <p:spPr bwMode="auto">
            <a:xfrm>
              <a:off x="1248" y="1247"/>
              <a:ext cx="432"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4" name="Line 158"/>
            <p:cNvSpPr>
              <a:spLocks noChangeShapeType="1"/>
            </p:cNvSpPr>
            <p:nvPr/>
          </p:nvSpPr>
          <p:spPr bwMode="auto">
            <a:xfrm flipV="1">
              <a:off x="1248" y="1355"/>
              <a:ext cx="432" cy="114"/>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5" name="Line 159"/>
            <p:cNvSpPr>
              <a:spLocks noChangeShapeType="1"/>
            </p:cNvSpPr>
            <p:nvPr/>
          </p:nvSpPr>
          <p:spPr bwMode="auto">
            <a:xfrm>
              <a:off x="1248" y="1786"/>
              <a:ext cx="432" cy="96"/>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6" name="Line 160"/>
            <p:cNvSpPr>
              <a:spLocks noChangeShapeType="1"/>
            </p:cNvSpPr>
            <p:nvPr/>
          </p:nvSpPr>
          <p:spPr bwMode="auto">
            <a:xfrm flipV="1">
              <a:off x="1248" y="1894"/>
              <a:ext cx="432" cy="11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7" name="Line 161"/>
            <p:cNvSpPr>
              <a:spLocks noChangeShapeType="1"/>
            </p:cNvSpPr>
            <p:nvPr/>
          </p:nvSpPr>
          <p:spPr bwMode="auto">
            <a:xfrm>
              <a:off x="1248" y="2358"/>
              <a:ext cx="432" cy="95"/>
            </a:xfrm>
            <a:prstGeom prst="line">
              <a:avLst/>
            </a:prstGeom>
            <a:noFill/>
            <a:ln w="19050">
              <a:solidFill>
                <a:schemeClr val="tx2"/>
              </a:solidFill>
              <a:round/>
              <a:headEnd/>
              <a:tailEnd type="arrow" w="med" len="med"/>
            </a:ln>
            <a:effectLst/>
          </p:spPr>
          <p:txBody>
            <a:bodyPr wrap="none" anchor="ctr"/>
            <a:lstStyle/>
            <a:p>
              <a:endParaRPr lang="en-US"/>
            </a:p>
          </p:txBody>
        </p:sp>
        <p:sp>
          <p:nvSpPr>
            <p:cNvPr id="116898" name="Line 162"/>
            <p:cNvSpPr>
              <a:spLocks noChangeShapeType="1"/>
            </p:cNvSpPr>
            <p:nvPr/>
          </p:nvSpPr>
          <p:spPr bwMode="auto">
            <a:xfrm flipV="1">
              <a:off x="1248" y="2465"/>
              <a:ext cx="432" cy="115"/>
            </a:xfrm>
            <a:prstGeom prst="line">
              <a:avLst/>
            </a:prstGeom>
            <a:noFill/>
            <a:ln w="19050">
              <a:solidFill>
                <a:schemeClr val="tx2"/>
              </a:solidFill>
              <a:round/>
              <a:headEnd/>
              <a:tailEnd type="arrow" w="med" len="med"/>
            </a:ln>
            <a:effectLst/>
          </p:spPr>
          <p:txBody>
            <a:bodyPr wrap="none" anchor="ctr"/>
            <a:lstStyle/>
            <a:p>
              <a:endParaRPr lang="en-US"/>
            </a:p>
          </p:txBody>
        </p:sp>
      </p:grpSp>
      <p:sp>
        <p:nvSpPr>
          <p:cNvPr id="116901" name="Text Box 165"/>
          <p:cNvSpPr txBox="1">
            <a:spLocks noChangeArrowheads="1"/>
          </p:cNvSpPr>
          <p:nvPr/>
        </p:nvSpPr>
        <p:spPr bwMode="auto">
          <a:xfrm>
            <a:off x="2590800" y="2438400"/>
            <a:ext cx="3352800" cy="457200"/>
          </a:xfrm>
          <a:prstGeom prst="rect">
            <a:avLst/>
          </a:prstGeom>
          <a:noFill/>
          <a:ln w="28575">
            <a:noFill/>
            <a:miter lim="800000"/>
            <a:headEnd/>
            <a:tailEnd/>
          </a:ln>
          <a:effectLst/>
        </p:spPr>
        <p:txBody>
          <a:bodyPr lIns="90000" tIns="46800" rIns="90000" bIns="46800">
            <a:spAutoFit/>
          </a:bodyPr>
          <a:lstStyle/>
          <a:p>
            <a:pPr>
              <a:spcBef>
                <a:spcPct val="50000"/>
              </a:spcBef>
            </a:pPr>
            <a:endParaRPr lang="zh-TW" altLang="en-US" sz="2400"/>
          </a:p>
        </p:txBody>
      </p:sp>
      <p:sp>
        <p:nvSpPr>
          <p:cNvPr id="116902" name="Text Box 166"/>
          <p:cNvSpPr txBox="1">
            <a:spLocks noChangeArrowheads="1"/>
          </p:cNvSpPr>
          <p:nvPr/>
        </p:nvSpPr>
        <p:spPr bwMode="auto">
          <a:xfrm>
            <a:off x="1600200" y="2209800"/>
            <a:ext cx="4343400" cy="495300"/>
          </a:xfrm>
          <a:prstGeom prst="rect">
            <a:avLst/>
          </a:prstGeom>
          <a:solidFill>
            <a:schemeClr val="bg1"/>
          </a:solidFill>
          <a:ln w="38100">
            <a:solidFill>
              <a:schemeClr val="folHlink"/>
            </a:solidFill>
            <a:miter lim="800000"/>
            <a:headEnd/>
            <a:tailEnd/>
          </a:ln>
          <a:effectLst/>
        </p:spPr>
        <p:txBody>
          <a:bodyPr lIns="90000" tIns="46800" rIns="90000" bIns="46800">
            <a:spAutoFit/>
          </a:bodyPr>
          <a:lstStyle/>
          <a:p>
            <a:pPr algn="ctr">
              <a:spcBef>
                <a:spcPct val="50000"/>
              </a:spcBef>
            </a:pPr>
            <a:r>
              <a:rPr lang="en-US" altLang="zh-TW" sz="2400">
                <a:solidFill>
                  <a:schemeClr val="tx2"/>
                </a:solidFill>
                <a:latin typeface="Times New Roman" pitchFamily="18" charset="0"/>
              </a:rPr>
              <a:t>Data classes: C2, C3, and C4 </a:t>
            </a:r>
          </a:p>
        </p:txBody>
      </p:sp>
      <p:pic>
        <p:nvPicPr>
          <p:cNvPr id="116905" name="Picture 7"/>
          <p:cNvPicPr>
            <a:picLocks noChangeArrowheads="1"/>
          </p:cNvPicPr>
          <p:nvPr/>
        </p:nvPicPr>
        <p:blipFill>
          <a:blip r:embed="rId9" cstate="print"/>
          <a:srcRect/>
          <a:stretch>
            <a:fillRect/>
          </a:stretch>
        </p:blipFill>
        <p:spPr bwMode="auto">
          <a:xfrm>
            <a:off x="1009650" y="5634038"/>
            <a:ext cx="407988" cy="533400"/>
          </a:xfrm>
          <a:prstGeom prst="rect">
            <a:avLst/>
          </a:prstGeom>
          <a:noFill/>
          <a:ln w="9525">
            <a:noFill/>
            <a:miter lim="800000"/>
            <a:headEnd/>
            <a:tailEnd/>
          </a:ln>
        </p:spPr>
      </p:pic>
      <p:grpSp>
        <p:nvGrpSpPr>
          <p:cNvPr id="5" name="Group 170"/>
          <p:cNvGrpSpPr>
            <a:grpSpLocks/>
          </p:cNvGrpSpPr>
          <p:nvPr/>
        </p:nvGrpSpPr>
        <p:grpSpPr bwMode="auto">
          <a:xfrm rot="5400000">
            <a:off x="1066800" y="5638800"/>
            <a:ext cx="503238" cy="503238"/>
            <a:chOff x="340" y="2160"/>
            <a:chExt cx="317" cy="318"/>
          </a:xfrm>
        </p:grpSpPr>
        <p:sp>
          <p:nvSpPr>
            <p:cNvPr id="116907" name="Line 171"/>
            <p:cNvSpPr>
              <a:spLocks noChangeShapeType="1"/>
            </p:cNvSpPr>
            <p:nvPr/>
          </p:nvSpPr>
          <p:spPr bwMode="auto">
            <a:xfrm flipH="1">
              <a:off x="340" y="2341"/>
              <a:ext cx="317" cy="0"/>
            </a:xfrm>
            <a:prstGeom prst="line">
              <a:avLst/>
            </a:prstGeom>
            <a:noFill/>
            <a:ln w="9525">
              <a:solidFill>
                <a:schemeClr val="tx1"/>
              </a:solidFill>
              <a:round/>
              <a:headEnd/>
              <a:tailEnd/>
            </a:ln>
            <a:effectLst/>
          </p:spPr>
          <p:txBody>
            <a:bodyPr/>
            <a:lstStyle/>
            <a:p>
              <a:endParaRPr lang="en-US"/>
            </a:p>
          </p:txBody>
        </p:sp>
        <p:sp>
          <p:nvSpPr>
            <p:cNvPr id="116908" name="Line 172"/>
            <p:cNvSpPr>
              <a:spLocks noChangeShapeType="1"/>
            </p:cNvSpPr>
            <p:nvPr/>
          </p:nvSpPr>
          <p:spPr bwMode="auto">
            <a:xfrm flipV="1">
              <a:off x="521" y="2160"/>
              <a:ext cx="0" cy="181"/>
            </a:xfrm>
            <a:prstGeom prst="line">
              <a:avLst/>
            </a:prstGeom>
            <a:noFill/>
            <a:ln w="9525">
              <a:solidFill>
                <a:schemeClr val="tx1"/>
              </a:solidFill>
              <a:round/>
              <a:headEnd/>
              <a:tailEnd/>
            </a:ln>
            <a:effectLst/>
          </p:spPr>
          <p:txBody>
            <a:bodyPr/>
            <a:lstStyle/>
            <a:p>
              <a:endParaRPr lang="en-US"/>
            </a:p>
          </p:txBody>
        </p:sp>
        <p:sp>
          <p:nvSpPr>
            <p:cNvPr id="116909" name="Line 173"/>
            <p:cNvSpPr>
              <a:spLocks noChangeShapeType="1"/>
            </p:cNvSpPr>
            <p:nvPr/>
          </p:nvSpPr>
          <p:spPr bwMode="auto">
            <a:xfrm>
              <a:off x="431" y="2341"/>
              <a:ext cx="0" cy="137"/>
            </a:xfrm>
            <a:prstGeom prst="line">
              <a:avLst/>
            </a:prstGeom>
            <a:noFill/>
            <a:ln w="9525">
              <a:solidFill>
                <a:schemeClr val="tx1"/>
              </a:solidFill>
              <a:round/>
              <a:headEnd/>
              <a:tailEnd/>
            </a:ln>
            <a:effectLst/>
          </p:spPr>
          <p:txBody>
            <a:bodyPr/>
            <a:lstStyle/>
            <a:p>
              <a:endParaRPr lang="en-US"/>
            </a:p>
          </p:txBody>
        </p:sp>
        <p:sp>
          <p:nvSpPr>
            <p:cNvPr id="116910" name="Line 174"/>
            <p:cNvSpPr>
              <a:spLocks noChangeShapeType="1"/>
            </p:cNvSpPr>
            <p:nvPr/>
          </p:nvSpPr>
          <p:spPr bwMode="auto">
            <a:xfrm>
              <a:off x="567" y="2341"/>
              <a:ext cx="0" cy="137"/>
            </a:xfrm>
            <a:prstGeom prst="line">
              <a:avLst/>
            </a:prstGeom>
            <a:noFill/>
            <a:ln w="9525">
              <a:solidFill>
                <a:schemeClr val="tx1"/>
              </a:solidFill>
              <a:round/>
              <a:headEnd/>
              <a:tailEnd/>
            </a:ln>
            <a:effectLst/>
          </p:spPr>
          <p:txBody>
            <a:bodyPr/>
            <a:lstStyle/>
            <a:p>
              <a:endParaRPr lang="en-US"/>
            </a:p>
          </p:txBody>
        </p:sp>
      </p:grpSp>
      <p:sp>
        <p:nvSpPr>
          <p:cNvPr id="116911" name="Text Box 175"/>
          <p:cNvSpPr txBox="1">
            <a:spLocks noChangeArrowheads="1"/>
          </p:cNvSpPr>
          <p:nvPr/>
        </p:nvSpPr>
        <p:spPr bwMode="auto">
          <a:xfrm>
            <a:off x="381000" y="5715000"/>
            <a:ext cx="533400" cy="381000"/>
          </a:xfrm>
          <a:prstGeom prst="rect">
            <a:avLst/>
          </a:prstGeom>
          <a:noFill/>
          <a:ln w="9525">
            <a:noFill/>
            <a:miter lim="800000"/>
            <a:headEnd/>
            <a:tailEnd/>
          </a:ln>
          <a:effectLst/>
        </p:spPr>
        <p:txBody>
          <a:bodyPr lIns="91429" tIns="45713" rIns="91429" bIns="45713">
            <a:spAutoFit/>
          </a:bodyPr>
          <a:lstStyle/>
          <a:p>
            <a:pPr>
              <a:spcBef>
                <a:spcPct val="50000"/>
              </a:spcBef>
            </a:pPr>
            <a:r>
              <a:rPr kumimoji="1" lang="en-US" altLang="zh-TW" sz="1900" b="1">
                <a:ea typeface="新細明體" pitchFamily="18" charset="-120"/>
                <a:cs typeface="Arial" pitchFamily="34" charset="0"/>
              </a:rPr>
              <a:t>SF</a:t>
            </a:r>
          </a:p>
        </p:txBody>
      </p:sp>
      <p:sp>
        <p:nvSpPr>
          <p:cNvPr id="116913" name="Rectangle 177"/>
          <p:cNvSpPr>
            <a:spLocks noChangeArrowheads="1"/>
          </p:cNvSpPr>
          <p:nvPr/>
        </p:nvSpPr>
        <p:spPr bwMode="auto">
          <a:xfrm>
            <a:off x="15240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4" name="Rectangle 178"/>
          <p:cNvSpPr>
            <a:spLocks noChangeArrowheads="1"/>
          </p:cNvSpPr>
          <p:nvPr/>
        </p:nvSpPr>
        <p:spPr bwMode="auto">
          <a:xfrm>
            <a:off x="28194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5" name="Rectangle 179"/>
          <p:cNvSpPr>
            <a:spLocks noChangeArrowheads="1"/>
          </p:cNvSpPr>
          <p:nvPr/>
        </p:nvSpPr>
        <p:spPr bwMode="auto">
          <a:xfrm>
            <a:off x="35814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6" name="Rectangle 180"/>
          <p:cNvSpPr>
            <a:spLocks noChangeArrowheads="1"/>
          </p:cNvSpPr>
          <p:nvPr/>
        </p:nvSpPr>
        <p:spPr bwMode="auto">
          <a:xfrm>
            <a:off x="7010400" y="57150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7" name="Rectangle 181"/>
          <p:cNvSpPr>
            <a:spLocks noChangeArrowheads="1"/>
          </p:cNvSpPr>
          <p:nvPr/>
        </p:nvSpPr>
        <p:spPr bwMode="auto">
          <a:xfrm>
            <a:off x="7620000" y="5791200"/>
            <a:ext cx="228600" cy="228600"/>
          </a:xfrm>
          <a:prstGeom prst="rect">
            <a:avLst/>
          </a:prstGeom>
          <a:solidFill>
            <a:schemeClr val="bg1"/>
          </a:solidFill>
          <a:ln w="28575">
            <a:solidFill>
              <a:srgbClr val="000000"/>
            </a:solidFill>
            <a:miter lim="800000"/>
            <a:headEnd/>
            <a:tailEnd/>
          </a:ln>
          <a:effectLst/>
        </p:spPr>
        <p:txBody>
          <a:bodyPr wrap="none" lIns="90000" tIns="46800" rIns="90000" bIns="46800" anchor="ctr">
            <a:spAutoFit/>
          </a:bodyPr>
          <a:lstStyle/>
          <a:p>
            <a:endParaRPr lang="en-US"/>
          </a:p>
        </p:txBody>
      </p:sp>
      <p:sp>
        <p:nvSpPr>
          <p:cNvPr id="116918" name="Oval 182"/>
          <p:cNvSpPr>
            <a:spLocks noChangeArrowheads="1"/>
          </p:cNvSpPr>
          <p:nvPr/>
        </p:nvSpPr>
        <p:spPr bwMode="auto">
          <a:xfrm>
            <a:off x="2362200" y="2895600"/>
            <a:ext cx="2667000" cy="1676400"/>
          </a:xfrm>
          <a:prstGeom prst="ellipse">
            <a:avLst/>
          </a:prstGeom>
          <a:noFill/>
          <a:ln w="28575">
            <a:solidFill>
              <a:srgbClr val="FF0000"/>
            </a:solidFill>
            <a:round/>
            <a:headEnd/>
            <a:tailEnd/>
          </a:ln>
          <a:effectLst/>
        </p:spPr>
        <p:txBody>
          <a:bodyPr wrap="none" lIns="90000" tIns="46800" rIns="90000" bIns="46800" anchor="ctr">
            <a:spAutoFit/>
          </a:bodyPr>
          <a:lstStyle/>
          <a:p>
            <a:endParaRPr lang="en-US"/>
          </a:p>
        </p:txBody>
      </p:sp>
      <p:sp>
        <p:nvSpPr>
          <p:cNvPr id="116919" name="Oval 183"/>
          <p:cNvSpPr>
            <a:spLocks noChangeArrowheads="1"/>
          </p:cNvSpPr>
          <p:nvPr/>
        </p:nvSpPr>
        <p:spPr bwMode="auto">
          <a:xfrm>
            <a:off x="5105400" y="2895600"/>
            <a:ext cx="2057400" cy="1676400"/>
          </a:xfrm>
          <a:prstGeom prst="ellipse">
            <a:avLst/>
          </a:prstGeom>
          <a:noFill/>
          <a:ln w="28575">
            <a:solidFill>
              <a:srgbClr val="FF0000"/>
            </a:solidFill>
            <a:round/>
            <a:headEnd/>
            <a:tailEnd/>
          </a:ln>
          <a:effectLst/>
        </p:spPr>
        <p:txBody>
          <a:bodyPr lIns="90000" tIns="46800" rIns="90000" bIns="46800" anchor="ctr">
            <a:spAutoFit/>
          </a:bodyPr>
          <a:lstStyle/>
          <a:p>
            <a:endParaRPr lang="en-US"/>
          </a:p>
        </p:txBody>
      </p:sp>
      <p:sp>
        <p:nvSpPr>
          <p:cNvPr id="116920" name="Oval 184"/>
          <p:cNvSpPr>
            <a:spLocks noChangeArrowheads="1"/>
          </p:cNvSpPr>
          <p:nvPr/>
        </p:nvSpPr>
        <p:spPr bwMode="auto">
          <a:xfrm>
            <a:off x="228600" y="2819400"/>
            <a:ext cx="3124200" cy="2819400"/>
          </a:xfrm>
          <a:prstGeom prst="ellipse">
            <a:avLst/>
          </a:prstGeom>
          <a:noFill/>
          <a:ln w="28575">
            <a:solidFill>
              <a:srgbClr val="FF0000"/>
            </a:solidFill>
            <a:round/>
            <a:headEnd/>
            <a:tailEnd/>
          </a:ln>
          <a:effectLst/>
        </p:spPr>
        <p:txBody>
          <a:bodyPr lIns="90000" tIns="46800" rIns="90000" bIns="46800" anchor="ctr">
            <a:spAutoFit/>
          </a:bodyPr>
          <a:lstStyle/>
          <a:p>
            <a:endParaRPr lang="en-US"/>
          </a:p>
        </p:txBody>
      </p:sp>
    </p:spTree>
    <p:custDataLst>
      <p:tags r:id="rId1"/>
    </p:custDataLst>
    <p:extLst>
      <p:ext uri="{BB962C8B-B14F-4D97-AF65-F5344CB8AC3E}">
        <p14:creationId xmlns:p14="http://schemas.microsoft.com/office/powerpoint/2010/main" val="407152790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16902"/>
                                        </p:tgtEl>
                                        <p:attrNameLst>
                                          <p:attrName>style.visibility</p:attrName>
                                        </p:attrNameLst>
                                      </p:cBhvr>
                                      <p:to>
                                        <p:strVal val="visible"/>
                                      </p:to>
                                    </p:set>
                                  </p:childTnLst>
                                </p:cTn>
                              </p:par>
                              <p:par>
                                <p:cTn id="12" presetID="3" presetClass="emph" presetSubtype="2" fill="hold" nodeType="withEffect">
                                  <p:stCondLst>
                                    <p:cond delay="0"/>
                                  </p:stCondLst>
                                  <p:childTnLst>
                                    <p:animClr clrSpc="rgb" dir="cw">
                                      <p:cBhvr override="childStyle">
                                        <p:cTn id="13" dur="500" fill="hold"/>
                                        <p:tgtEl>
                                          <p:spTgt spid="116795">
                                            <p:txEl>
                                              <p:pRg st="0" end="0"/>
                                            </p:txEl>
                                          </p:spTgt>
                                        </p:tgtEl>
                                        <p:attrNameLst>
                                          <p:attrName>style.color</p:attrName>
                                        </p:attrNameLst>
                                      </p:cBhvr>
                                      <p:to>
                                        <a:srgbClr val="EAEAEA"/>
                                      </p:to>
                                    </p:animClr>
                                  </p:childTnLst>
                                </p:cTn>
                              </p:par>
                              <p:par>
                                <p:cTn id="14" presetID="3" presetClass="emph" presetSubtype="2" fill="hold" nodeType="withEffect">
                                  <p:stCondLst>
                                    <p:cond delay="0"/>
                                  </p:stCondLst>
                                  <p:childTnLst>
                                    <p:animClr clrSpc="rgb" dir="cw">
                                      <p:cBhvr override="childStyle">
                                        <p:cTn id="15" dur="500" fill="hold"/>
                                        <p:tgtEl>
                                          <p:spTgt spid="116797">
                                            <p:txEl>
                                              <p:pRg st="0" end="0"/>
                                            </p:txEl>
                                          </p:spTgt>
                                        </p:tgtEl>
                                        <p:attrNameLst>
                                          <p:attrName>style.color</p:attrName>
                                        </p:attrNameLst>
                                      </p:cBhvr>
                                      <p:to>
                                        <a:srgbClr val="EAEAEA"/>
                                      </p:to>
                                    </p:animClr>
                                  </p:childTnLst>
                                </p:cTn>
                              </p:par>
                              <p:par>
                                <p:cTn id="16" presetID="3" presetClass="emph" presetSubtype="2" fill="hold" nodeType="withEffect">
                                  <p:stCondLst>
                                    <p:cond delay="0"/>
                                  </p:stCondLst>
                                  <p:childTnLst>
                                    <p:animClr clrSpc="rgb" dir="cw">
                                      <p:cBhvr override="childStyle">
                                        <p:cTn id="17" dur="500" fill="hold"/>
                                        <p:tgtEl>
                                          <p:spTgt spid="116798">
                                            <p:txEl>
                                              <p:pRg st="0" end="0"/>
                                            </p:txEl>
                                          </p:spTgt>
                                        </p:tgtEl>
                                        <p:attrNameLst>
                                          <p:attrName>style.color</p:attrName>
                                        </p:attrNameLst>
                                      </p:cBhvr>
                                      <p:to>
                                        <a:srgbClr val="EAEAEA"/>
                                      </p:to>
                                    </p:animClr>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69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1692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169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16918"/>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16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02" grpId="0" animBg="1"/>
      <p:bldP spid="116918" grpId="0" animBg="1"/>
      <p:bldP spid="116918" grpId="1" animBg="1"/>
      <p:bldP spid="116919" grpId="0" animBg="1"/>
      <p:bldP spid="116920" grpId="0" animBg="1"/>
      <p:bldP spid="116920"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68580" tIns="34290" rIns="68580" bIns="34290" numCol="1" rtlCol="0" anchor="ctr" anchorCtr="0" compatLnSpc="1">
            <a:prstTxWarp prst="textNoShape">
              <a:avLst/>
            </a:prstTxWarp>
            <a:normAutofit fontScale="90000"/>
          </a:bodyPr>
          <a:lstStyle/>
          <a:p>
            <a:r>
              <a:rPr lang="en-US" sz="4000" b="1" dirty="0" err="1">
                <a:solidFill>
                  <a:schemeClr val="tx2">
                    <a:lumMod val="60000"/>
                    <a:lumOff val="40000"/>
                  </a:schemeClr>
                </a:solidFill>
                <a:effectLst>
                  <a:outerShdw blurRad="38100" dist="38100" dir="2700000" algn="tl">
                    <a:srgbClr val="000000">
                      <a:alpha val="43137"/>
                    </a:srgbClr>
                  </a:outerShdw>
                </a:effectLst>
              </a:rPr>
              <a:t>Stateful</a:t>
            </a:r>
            <a:r>
              <a:rPr lang="en-US" sz="4000" b="1" dirty="0">
                <a:solidFill>
                  <a:schemeClr val="tx2">
                    <a:lumMod val="60000"/>
                    <a:lumOff val="40000"/>
                  </a:schemeClr>
                </a:solidFill>
                <a:effectLst>
                  <a:outerShdw blurRad="38100" dist="38100" dir="2700000" algn="tl">
                    <a:srgbClr val="000000">
                      <a:alpha val="43137"/>
                    </a:srgbClr>
                  </a:outerShdw>
                </a:effectLst>
              </a:rPr>
              <a:t> boxes as transducers </a:t>
            </a:r>
            <a:r>
              <a:rPr lang="en-US" sz="4000" dirty="0"/>
              <a:t>[Sagiv 2015]</a:t>
            </a:r>
            <a:endParaRPr lang="he-IL" sz="4000" b="1" dirty="0">
              <a:solidFill>
                <a:srgbClr val="619BE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7" name="Content Placeholder 6"/>
              <p:cNvSpPr>
                <a:spLocks noGrp="1"/>
              </p:cNvSpPr>
              <p:nvPr>
                <p:ph sz="half" idx="1"/>
              </p:nvPr>
            </p:nvSpPr>
            <p:spPr>
              <a:xfrm>
                <a:off x="-103446" y="1933855"/>
                <a:ext cx="5516405" cy="4702820"/>
              </a:xfrm>
            </p:spPr>
            <p:txBody>
              <a:bodyPr>
                <a:normAutofit fontScale="85000" lnSpcReduction="20000"/>
              </a:bodyPr>
              <a:lstStyle/>
              <a:p>
                <a:pPr marL="342900" lvl="1" indent="0">
                  <a:buNone/>
                </a:pPr>
                <a:r>
                  <a:rPr lang="en-US" b="0" dirty="0">
                    <a:sym typeface="Symbol"/>
                  </a:rPr>
                  <a:t> </a:t>
                </a:r>
                <a14:m>
                  <m:oMath xmlns:m="http://schemas.openxmlformats.org/officeDocument/2006/math">
                    <m:r>
                      <m:rPr>
                        <m:nor/>
                      </m:rPr>
                      <a:rPr lang="en-US" b="0" i="0" dirty="0" smtClean="0">
                        <a:sym typeface="Symbol"/>
                      </a:rPr>
                      <m:t>MiddleBox</m:t>
                    </m:r>
                    <m:r>
                      <m:rPr>
                        <m:nor/>
                      </m:rPr>
                      <a:rPr lang="en-US" b="0" i="0" dirty="0" smtClean="0">
                        <a:sym typeface="Symbol"/>
                      </a:rPr>
                      <m:t> </m:t>
                    </m:r>
                    <m:r>
                      <a:rPr lang="en-US" b="0" i="1" dirty="0" smtClean="0">
                        <a:latin typeface="Cambria Math" panose="02040503050406030204" pitchFamily="18" charset="0"/>
                        <a:sym typeface="Symbol"/>
                      </a:rPr>
                      <m:t>≔</m:t>
                    </m:r>
                  </m:oMath>
                </a14:m>
                <a:endParaRPr lang="en-US" b="0" i="1" dirty="0">
                  <a:sym typeface="Symbol"/>
                </a:endParaRPr>
              </a:p>
              <a:p>
                <a:pPr marL="342900" lvl="1" indent="0">
                  <a:buNone/>
                </a:pPr>
                <a:r>
                  <a:rPr lang="en-US" b="0" dirty="0">
                    <a:sym typeface="Symbol"/>
                  </a:rPr>
                  <a:t>  </a:t>
                </a:r>
                <a14:m>
                  <m:oMath xmlns:m="http://schemas.openxmlformats.org/officeDocument/2006/math">
                    <m:r>
                      <a:rPr lang="en-US" i="1" dirty="0">
                        <a:latin typeface="Cambria Math" panose="02040503050406030204" pitchFamily="18" charset="0"/>
                        <a:sym typeface="Symbol"/>
                      </a:rPr>
                      <m:t> </m:t>
                    </m:r>
                    <m:r>
                      <m:rPr>
                        <m:nor/>
                      </m:rPr>
                      <a:rPr lang="en-US" b="0" i="0" dirty="0" smtClean="0">
                        <a:sym typeface="Symbol"/>
                      </a:rPr>
                      <m:t>S</m:t>
                    </m:r>
                    <m:r>
                      <m:rPr>
                        <m:nor/>
                      </m:rPr>
                      <a:rPr lang="en-US" b="0" i="0" dirty="0" smtClean="0">
                        <a:sym typeface="Symbol"/>
                      </a:rPr>
                      <m:t>: </m:t>
                    </m:r>
                    <m:r>
                      <m:rPr>
                        <m:nor/>
                      </m:rPr>
                      <a:rPr lang="en-US" dirty="0" smtClean="0">
                        <a:sym typeface="Symbol"/>
                      </a:rPr>
                      <m:t>the</m:t>
                    </m:r>
                    <m:r>
                      <m:rPr>
                        <m:nor/>
                      </m:rPr>
                      <a:rPr lang="en-US" b="0" i="0" dirty="0" smtClean="0">
                        <a:sym typeface="Symbol"/>
                      </a:rPr>
                      <m:t> </m:t>
                    </m:r>
                    <m:r>
                      <m:rPr>
                        <m:nor/>
                      </m:rPr>
                      <a:rPr lang="en-US" b="0" i="0" dirty="0" smtClean="0">
                        <a:sym typeface="Symbol"/>
                      </a:rPr>
                      <m:t>set</m:t>
                    </m:r>
                    <m:r>
                      <m:rPr>
                        <m:nor/>
                      </m:rPr>
                      <a:rPr lang="en-US" b="0" i="0" dirty="0" smtClean="0">
                        <a:sym typeface="Symbol"/>
                      </a:rPr>
                      <m:t> </m:t>
                    </m:r>
                    <m:r>
                      <m:rPr>
                        <m:nor/>
                      </m:rPr>
                      <a:rPr lang="en-US" b="0" i="0" dirty="0" smtClean="0">
                        <a:sym typeface="Symbol"/>
                      </a:rPr>
                      <m:t>of</m:t>
                    </m:r>
                    <m:r>
                      <m:rPr>
                        <m:nor/>
                      </m:rPr>
                      <a:rPr lang="en-US" dirty="0" smtClean="0">
                        <a:sym typeface="Symbol"/>
                      </a:rPr>
                      <m:t> </m:t>
                    </m:r>
                    <m:r>
                      <m:rPr>
                        <m:nor/>
                      </m:rPr>
                      <a:rPr lang="en-US" dirty="0" smtClean="0">
                        <a:solidFill>
                          <a:srgbClr val="FF0000"/>
                        </a:solidFill>
                        <a:sym typeface="Symbol"/>
                      </a:rPr>
                      <m:t>states</m:t>
                    </m:r>
                    <m:r>
                      <m:rPr>
                        <m:nor/>
                      </m:rPr>
                      <a:rPr lang="en-US" b="0" i="0" dirty="0" smtClean="0">
                        <a:solidFill>
                          <a:srgbClr val="FF0000"/>
                        </a:solidFill>
                        <a:sym typeface="Symbol"/>
                      </a:rPr>
                      <m:t> </m:t>
                    </m:r>
                  </m:oMath>
                </a14:m>
                <a:br>
                  <a:rPr lang="en-US" b="0" i="0" dirty="0">
                    <a:solidFill>
                      <a:srgbClr val="FF0000"/>
                    </a:solidFill>
                    <a:sym typeface="Symbol"/>
                  </a:rPr>
                </a:br>
                <a:r>
                  <a:rPr lang="en-US" b="0" i="0" dirty="0">
                    <a:solidFill>
                      <a:srgbClr val="FF0000"/>
                    </a:solidFill>
                    <a:sym typeface="Symbol"/>
                  </a:rPr>
                  <a:t>   </a:t>
                </a:r>
                <a14:m>
                  <m:oMath xmlns:m="http://schemas.openxmlformats.org/officeDocument/2006/math">
                    <m:r>
                      <m:rPr>
                        <m:nor/>
                      </m:rPr>
                      <a:rPr lang="en-US" b="0" i="0" dirty="0" smtClean="0">
                        <a:solidFill>
                          <a:schemeClr val="tx1"/>
                        </a:solidFill>
                        <a:sym typeface="Symbol"/>
                      </a:rPr>
                      <m:t>P</m:t>
                    </m:r>
                    <m:r>
                      <m:rPr>
                        <m:nor/>
                      </m:rPr>
                      <a:rPr lang="en-US" b="0" i="0" dirty="0" smtClean="0">
                        <a:solidFill>
                          <a:schemeClr val="tx1"/>
                        </a:solidFill>
                        <a:sym typeface="Symbol"/>
                      </a:rPr>
                      <m:t>: </m:t>
                    </m:r>
                    <m:r>
                      <m:rPr>
                        <m:nor/>
                      </m:rPr>
                      <a:rPr lang="en-US" b="0" i="0" dirty="0" smtClean="0">
                        <a:solidFill>
                          <a:srgbClr val="FF0000"/>
                        </a:solidFill>
                        <a:sym typeface="Symbol"/>
                      </a:rPr>
                      <m:t>packets</m:t>
                    </m:r>
                  </m:oMath>
                </a14:m>
                <a:br>
                  <a:rPr lang="en-US" b="0" i="0" dirty="0">
                    <a:solidFill>
                      <a:srgbClr val="FF0000"/>
                    </a:solidFill>
                    <a:sym typeface="Symbol"/>
                  </a:rPr>
                </a:br>
                <a:r>
                  <a:rPr lang="en-US" b="0" i="0" dirty="0">
                    <a:solidFill>
                      <a:srgbClr val="FF0000"/>
                    </a:solidFill>
                    <a:sym typeface="Symbol"/>
                  </a:rPr>
                  <a:t> </a:t>
                </a:r>
                <a14:m>
                  <m:oMath xmlns:m="http://schemas.openxmlformats.org/officeDocument/2006/math">
                    <m:r>
                      <a:rPr lang="en-US" b="0" i="0" dirty="0" smtClean="0">
                        <a:latin typeface="Cambria Math" panose="02040503050406030204" pitchFamily="18" charset="0"/>
                        <a:sym typeface="Symbol"/>
                      </a:rPr>
                      <m:t>  </m:t>
                    </m:r>
                    <m:r>
                      <m:rPr>
                        <m:nor/>
                      </m:rPr>
                      <a:rPr lang="en-US" dirty="0" smtClean="0">
                        <a:sym typeface="Symbol"/>
                      </a:rPr>
                      <m:t>s</m:t>
                    </m:r>
                    <m:r>
                      <m:rPr>
                        <m:nor/>
                      </m:rPr>
                      <a:rPr lang="en-US" baseline="-25000" dirty="0" smtClean="0">
                        <a:sym typeface="Symbol"/>
                      </a:rPr>
                      <m:t>0</m:t>
                    </m:r>
                    <m:r>
                      <m:rPr>
                        <m:nor/>
                      </m:rPr>
                      <a:rPr lang="en-US" dirty="0" smtClean="0">
                        <a:sym typeface="Symbol"/>
                      </a:rPr>
                      <m:t>  </m:t>
                    </m:r>
                    <m:r>
                      <m:rPr>
                        <m:nor/>
                      </m:rPr>
                      <a:rPr lang="en-US" dirty="0" smtClean="0">
                        <a:sym typeface="Symbol"/>
                      </a:rPr>
                      <m:t>S</m:t>
                    </m:r>
                    <m:r>
                      <m:rPr>
                        <m:nor/>
                      </m:rPr>
                      <a:rPr lang="en-US" b="0" i="0" dirty="0" smtClean="0">
                        <a:sym typeface="Symbol"/>
                      </a:rPr>
                      <m:t>:</m:t>
                    </m:r>
                    <m:r>
                      <m:rPr>
                        <m:nor/>
                      </m:rPr>
                      <a:rPr lang="en-US" dirty="0" smtClean="0">
                        <a:sym typeface="Symbol"/>
                      </a:rPr>
                      <m:t> </m:t>
                    </m:r>
                    <m:r>
                      <m:rPr>
                        <m:nor/>
                      </m:rPr>
                      <a:rPr lang="en-US" dirty="0" smtClean="0">
                        <a:sym typeface="Symbol"/>
                      </a:rPr>
                      <m:t>the</m:t>
                    </m:r>
                    <m:r>
                      <m:rPr>
                        <m:nor/>
                      </m:rPr>
                      <a:rPr lang="en-US" dirty="0" smtClean="0">
                        <a:sym typeface="Symbol"/>
                      </a:rPr>
                      <m:t> </m:t>
                    </m:r>
                    <m:r>
                      <m:rPr>
                        <m:nor/>
                      </m:rPr>
                      <a:rPr lang="en-US" dirty="0" smtClean="0">
                        <a:solidFill>
                          <a:srgbClr val="FF0000"/>
                        </a:solidFill>
                        <a:sym typeface="Symbol"/>
                      </a:rPr>
                      <m:t>initial</m:t>
                    </m:r>
                    <m:r>
                      <m:rPr>
                        <m:nor/>
                      </m:rPr>
                      <a:rPr lang="en-US" dirty="0" smtClean="0">
                        <a:sym typeface="Symbol"/>
                      </a:rPr>
                      <m:t> </m:t>
                    </m:r>
                    <m:r>
                      <m:rPr>
                        <m:nor/>
                      </m:rPr>
                      <a:rPr lang="en-US" dirty="0" smtClean="0">
                        <a:sym typeface="Symbol"/>
                      </a:rPr>
                      <m:t>state</m:t>
                    </m:r>
                  </m:oMath>
                </a14:m>
                <a:br>
                  <a:rPr lang="en-US" b="0" i="0" dirty="0">
                    <a:sym typeface="Symbol"/>
                  </a:rPr>
                </a:br>
                <a:r>
                  <a:rPr lang="en-US" b="0" i="0" dirty="0">
                    <a:sym typeface="Symbol"/>
                  </a:rPr>
                  <a:t>  </a:t>
                </a:r>
                <a14:m>
                  <m:oMath xmlns:m="http://schemas.openxmlformats.org/officeDocument/2006/math">
                    <m:r>
                      <m:rPr>
                        <m:nor/>
                      </m:rPr>
                      <a:rPr lang="en-US" dirty="0" smtClean="0">
                        <a:sym typeface="Symbol"/>
                      </a:rPr>
                      <m:t>: </m:t>
                    </m:r>
                    <m:r>
                      <m:rPr>
                        <m:nor/>
                      </m:rPr>
                      <a:rPr lang="en-US" dirty="0" smtClean="0">
                        <a:sym typeface="Symbol"/>
                      </a:rPr>
                      <m:t>S</m:t>
                    </m:r>
                    <m:r>
                      <m:rPr>
                        <m:nor/>
                      </m:rPr>
                      <a:rPr lang="en-US" dirty="0" smtClean="0">
                        <a:sym typeface="Symbol"/>
                      </a:rPr>
                      <m:t>  </m:t>
                    </m:r>
                    <m:r>
                      <m:rPr>
                        <m:nor/>
                      </m:rPr>
                      <a:rPr lang="en-US" dirty="0" smtClean="0">
                        <a:sym typeface="Symbol"/>
                      </a:rPr>
                      <m:t>P</m:t>
                    </m:r>
                    <m:r>
                      <m:rPr>
                        <m:nor/>
                      </m:rPr>
                      <a:rPr lang="en-US" dirty="0" smtClean="0">
                        <a:sym typeface="Symbol"/>
                      </a:rPr>
                      <m:t>  2</m:t>
                    </m:r>
                    <m:r>
                      <m:rPr>
                        <m:nor/>
                      </m:rPr>
                      <a:rPr lang="en-US" baseline="30000" dirty="0" smtClean="0">
                        <a:sym typeface="Symbol"/>
                      </a:rPr>
                      <m:t>P</m:t>
                    </m:r>
                    <m:r>
                      <m:rPr>
                        <m:nor/>
                      </m:rPr>
                      <a:rPr lang="en-US" b="0" i="0" dirty="0" smtClean="0">
                        <a:sym typeface="Symbol"/>
                      </a:rPr>
                      <m:t>: </m:t>
                    </m:r>
                    <m:r>
                      <m:rPr>
                        <m:nor/>
                      </m:rPr>
                      <a:rPr lang="en-US" dirty="0" smtClean="0">
                        <a:solidFill>
                          <a:srgbClr val="FF0000"/>
                        </a:solidFill>
                        <a:sym typeface="Symbol"/>
                      </a:rPr>
                      <m:t>forwarding</m:t>
                    </m:r>
                    <m:r>
                      <m:rPr>
                        <m:nor/>
                      </m:rPr>
                      <a:rPr lang="en-US" dirty="0" smtClean="0">
                        <a:solidFill>
                          <a:srgbClr val="FF0000"/>
                        </a:solidFill>
                        <a:sym typeface="Symbol"/>
                      </a:rPr>
                      <m:t> </m:t>
                    </m:r>
                    <m:r>
                      <m:rPr>
                        <m:nor/>
                      </m:rPr>
                      <a:rPr lang="en-US" dirty="0" smtClean="0">
                        <a:solidFill>
                          <a:srgbClr val="FF0000"/>
                        </a:solidFill>
                        <a:sym typeface="Symbol"/>
                      </a:rPr>
                      <m:t>behavior</m:t>
                    </m:r>
                  </m:oMath>
                </a14:m>
                <a:endParaRPr lang="en-US" dirty="0">
                  <a:solidFill>
                    <a:srgbClr val="FF0000"/>
                  </a:solidFill>
                  <a:sym typeface="Symbol"/>
                </a:endParaRPr>
              </a:p>
              <a:p>
                <a:pPr marL="342900" lvl="1" indent="0">
                  <a:buNone/>
                </a:pPr>
                <a:r>
                  <a:rPr lang="en-US" dirty="0">
                    <a:sym typeface="Symbol"/>
                  </a:rPr>
                  <a:t> </a:t>
                </a:r>
                <a14:m>
                  <m:oMath xmlns:m="http://schemas.openxmlformats.org/officeDocument/2006/math">
                    <m:r>
                      <a:rPr lang="en-US" b="0" i="0" dirty="0" smtClean="0">
                        <a:latin typeface="Cambria Math" panose="02040503050406030204" pitchFamily="18" charset="0"/>
                        <a:sym typeface="Symbol"/>
                      </a:rPr>
                      <m:t>  </m:t>
                    </m:r>
                    <m:r>
                      <m:rPr>
                        <m:nor/>
                      </m:rPr>
                      <a:rPr lang="en-US" dirty="0" smtClean="0">
                        <a:sym typeface="Symbol"/>
                      </a:rPr>
                      <m:t>: </m:t>
                    </m:r>
                    <m:r>
                      <m:rPr>
                        <m:nor/>
                      </m:rPr>
                      <a:rPr lang="en-US" dirty="0" smtClean="0">
                        <a:sym typeface="Symbol"/>
                      </a:rPr>
                      <m:t>S</m:t>
                    </m:r>
                    <m:r>
                      <m:rPr>
                        <m:nor/>
                      </m:rPr>
                      <a:rPr lang="en-US" dirty="0" smtClean="0">
                        <a:sym typeface="Symbol"/>
                      </a:rPr>
                      <m:t>  </m:t>
                    </m:r>
                    <m:r>
                      <m:rPr>
                        <m:nor/>
                      </m:rPr>
                      <a:rPr lang="en-US" dirty="0" smtClean="0">
                        <a:sym typeface="Symbol"/>
                      </a:rPr>
                      <m:t>P</m:t>
                    </m:r>
                    <m:r>
                      <m:rPr>
                        <m:nor/>
                      </m:rPr>
                      <a:rPr lang="en-US" dirty="0" smtClean="0">
                        <a:sym typeface="Symbol"/>
                      </a:rPr>
                      <m:t>  2</m:t>
                    </m:r>
                    <m:r>
                      <m:rPr>
                        <m:nor/>
                      </m:rPr>
                      <a:rPr lang="en-US" baseline="30000" dirty="0" smtClean="0">
                        <a:sym typeface="Symbol"/>
                      </a:rPr>
                      <m:t>S</m:t>
                    </m:r>
                    <m:r>
                      <m:rPr>
                        <m:nor/>
                      </m:rPr>
                      <a:rPr lang="en-US" b="0" i="0" dirty="0" smtClean="0">
                        <a:sym typeface="Symbol"/>
                      </a:rPr>
                      <m:t>:</m:t>
                    </m:r>
                    <m:r>
                      <m:rPr>
                        <m:nor/>
                      </m:rPr>
                      <a:rPr lang="en-US" dirty="0" smtClean="0">
                        <a:sym typeface="Symbol"/>
                      </a:rPr>
                      <m:t> </m:t>
                    </m:r>
                    <m:r>
                      <m:rPr>
                        <m:nor/>
                      </m:rPr>
                      <a:rPr lang="en-US" dirty="0" smtClean="0">
                        <a:solidFill>
                          <a:srgbClr val="FF0000"/>
                        </a:solidFill>
                        <a:sym typeface="Symbol"/>
                      </a:rPr>
                      <m:t>next</m:t>
                    </m:r>
                    <m:r>
                      <m:rPr>
                        <m:nor/>
                      </m:rPr>
                      <a:rPr lang="en-US" dirty="0" smtClean="0">
                        <a:solidFill>
                          <a:srgbClr val="FF0000"/>
                        </a:solidFill>
                        <a:sym typeface="Symbol"/>
                      </a:rPr>
                      <m:t> </m:t>
                    </m:r>
                    <m:r>
                      <m:rPr>
                        <m:nor/>
                      </m:rPr>
                      <a:rPr lang="en-US" dirty="0" smtClean="0">
                        <a:solidFill>
                          <a:srgbClr val="FF0000"/>
                        </a:solidFill>
                        <a:sym typeface="Symbol"/>
                      </a:rPr>
                      <m:t>state</m:t>
                    </m:r>
                  </m:oMath>
                </a14:m>
                <a:endParaRPr lang="en-US" dirty="0">
                  <a:sym typeface="Symbo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Stateless: S = {s0}</a:t>
                </a:r>
              </a:p>
              <a:p>
                <a:pPr marL="0" indent="0">
                  <a:buNone/>
                </a:pPr>
                <a:r>
                  <a:rPr lang="en-US" dirty="0"/>
                  <a:t>   Increasing: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m:t>
                        </m:r>
                      </m:e>
                      <m:sup>
                        <m:r>
                          <a:rPr lang="en-US" b="0" i="0"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𝑝</m:t>
                        </m:r>
                      </m:e>
                    </m:d>
                  </m:oMath>
                </a14:m>
                <a:endParaRPr lang="en-US" dirty="0"/>
              </a:p>
              <a:p>
                <a:pPr marL="0" indent="0">
                  <a:buNone/>
                </a:pPr>
                <a:r>
                  <a:rPr lang="en-US" dirty="0"/>
                  <a:t>   Progressing: only </a:t>
                </a:r>
                <a14:m>
                  <m:oMath xmlns:m="http://schemas.openxmlformats.org/officeDocument/2006/math">
                    <m:r>
                      <m:rPr>
                        <m:nor/>
                      </m:rPr>
                      <a:rPr lang="en-US" dirty="0">
                        <a:sym typeface="Symbol"/>
                      </a:rPr>
                      <m:t></m:t>
                    </m:r>
                  </m:oMath>
                </a14:m>
                <a:r>
                  <a:rPr lang="en-US" dirty="0"/>
                  <a:t> loops are self-loops</a:t>
                </a:r>
              </a:p>
            </p:txBody>
          </p:sp>
        </mc:Choice>
        <mc:Fallback xmlns="">
          <p:sp>
            <p:nvSpPr>
              <p:cNvPr id="7" name="Content Placeholder 6"/>
              <p:cNvSpPr>
                <a:spLocks noGrp="1" noRot="1" noChangeAspect="1" noMove="1" noResize="1" noEditPoints="1" noAdjustHandles="1" noChangeArrowheads="1" noChangeShapeType="1" noTextEdit="1"/>
              </p:cNvSpPr>
              <p:nvPr>
                <p:ph sz="half" idx="1"/>
              </p:nvPr>
            </p:nvSpPr>
            <p:spPr>
              <a:xfrm>
                <a:off x="-103446" y="1933855"/>
                <a:ext cx="5516405" cy="4702820"/>
              </a:xfrm>
              <a:blipFill>
                <a:blip r:embed="rId3"/>
                <a:stretch>
                  <a:fillRect b="-907"/>
                </a:stretch>
              </a:blipFill>
            </p:spPr>
            <p:txBody>
              <a:bodyPr/>
              <a:lstStyle/>
              <a:p>
                <a:r>
                  <a:rPr lang="en-US">
                    <a:noFill/>
                  </a:rPr>
                  <a:t> </a:t>
                </a:r>
              </a:p>
            </p:txBody>
          </p:sp>
        </mc:Fallback>
      </mc:AlternateContent>
      <p:sp>
        <p:nvSpPr>
          <p:cNvPr id="5" name="Oval 4"/>
          <p:cNvSpPr/>
          <p:nvPr/>
        </p:nvSpPr>
        <p:spPr>
          <a:xfrm>
            <a:off x="3920836" y="1917122"/>
            <a:ext cx="5133953" cy="4220069"/>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0B9B80"/>
              </a:solidFill>
            </a:endParaRPr>
          </a:p>
        </p:txBody>
      </p:sp>
      <p:sp>
        <p:nvSpPr>
          <p:cNvPr id="6" name="TextBox 5"/>
          <p:cNvSpPr txBox="1"/>
          <p:nvPr/>
        </p:nvSpPr>
        <p:spPr>
          <a:xfrm>
            <a:off x="5926295" y="1931176"/>
            <a:ext cx="1796954" cy="323165"/>
          </a:xfrm>
          <a:prstGeom prst="rect">
            <a:avLst/>
          </a:prstGeom>
          <a:noFill/>
        </p:spPr>
        <p:txBody>
          <a:bodyPr wrap="square" rtlCol="1">
            <a:spAutoFit/>
          </a:bodyPr>
          <a:lstStyle/>
          <a:p>
            <a:r>
              <a:rPr lang="en-US" sz="1500" dirty="0">
                <a:solidFill>
                  <a:srgbClr val="0B9B80"/>
                </a:solidFill>
              </a:rPr>
              <a:t>Arbitrary</a:t>
            </a:r>
          </a:p>
        </p:txBody>
      </p:sp>
      <p:grpSp>
        <p:nvGrpSpPr>
          <p:cNvPr id="3" name="Group 11"/>
          <p:cNvGrpSpPr/>
          <p:nvPr/>
        </p:nvGrpSpPr>
        <p:grpSpPr>
          <a:xfrm>
            <a:off x="4014332" y="2164303"/>
            <a:ext cx="4100741" cy="3669626"/>
            <a:chOff x="3352800" y="4495800"/>
            <a:chExt cx="2133600" cy="2057400"/>
          </a:xfrm>
        </p:grpSpPr>
        <p:sp>
          <p:nvSpPr>
            <p:cNvPr id="13" name="Oval 12"/>
            <p:cNvSpPr/>
            <p:nvPr/>
          </p:nvSpPr>
          <p:spPr>
            <a:xfrm>
              <a:off x="3352800" y="4495800"/>
              <a:ext cx="2133600" cy="2057400"/>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0B9B80"/>
                </a:solidFill>
              </a:endParaRPr>
            </a:p>
          </p:txBody>
        </p:sp>
        <p:sp>
          <p:nvSpPr>
            <p:cNvPr id="14" name="TextBox 13"/>
            <p:cNvSpPr txBox="1"/>
            <p:nvPr/>
          </p:nvSpPr>
          <p:spPr>
            <a:xfrm>
              <a:off x="4116221" y="4555781"/>
              <a:ext cx="1066800" cy="195791"/>
            </a:xfrm>
            <a:prstGeom prst="rect">
              <a:avLst/>
            </a:prstGeom>
            <a:noFill/>
          </p:spPr>
          <p:txBody>
            <a:bodyPr wrap="square" rtlCol="1">
              <a:spAutoFit/>
            </a:bodyPr>
            <a:lstStyle/>
            <a:p>
              <a:r>
                <a:rPr lang="en-US" sz="1500" dirty="0">
                  <a:solidFill>
                    <a:srgbClr val="0B9B80"/>
                  </a:solidFill>
                </a:rPr>
                <a:t>Progressing</a:t>
              </a:r>
            </a:p>
          </p:txBody>
        </p:sp>
      </p:grpSp>
      <p:grpSp>
        <p:nvGrpSpPr>
          <p:cNvPr id="4" name="Group 14"/>
          <p:cNvGrpSpPr/>
          <p:nvPr/>
        </p:nvGrpSpPr>
        <p:grpSpPr>
          <a:xfrm>
            <a:off x="3968550" y="2654773"/>
            <a:ext cx="2165559" cy="2874540"/>
            <a:chOff x="3352800" y="4495800"/>
            <a:chExt cx="2133600" cy="2057400"/>
          </a:xfrm>
        </p:grpSpPr>
        <p:sp>
          <p:nvSpPr>
            <p:cNvPr id="16" name="Oval 15"/>
            <p:cNvSpPr/>
            <p:nvPr/>
          </p:nvSpPr>
          <p:spPr>
            <a:xfrm>
              <a:off x="3352800" y="4495800"/>
              <a:ext cx="2133600" cy="2057400"/>
            </a:xfrm>
            <a:prstGeom prst="ellipse">
              <a:avLst/>
            </a:prstGeom>
            <a:noFill/>
            <a:ln>
              <a:solidFill>
                <a:srgbClr val="0B9B8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0B9B80"/>
                </a:solidFill>
              </a:endParaRPr>
            </a:p>
          </p:txBody>
        </p:sp>
        <p:sp>
          <p:nvSpPr>
            <p:cNvPr id="17" name="TextBox 16"/>
            <p:cNvSpPr txBox="1"/>
            <p:nvPr/>
          </p:nvSpPr>
          <p:spPr>
            <a:xfrm>
              <a:off x="3910084" y="4572000"/>
              <a:ext cx="1066800" cy="249946"/>
            </a:xfrm>
            <a:prstGeom prst="rect">
              <a:avLst/>
            </a:prstGeom>
            <a:noFill/>
          </p:spPr>
          <p:txBody>
            <a:bodyPr wrap="square" rtlCol="1">
              <a:spAutoFit/>
            </a:bodyPr>
            <a:lstStyle/>
            <a:p>
              <a:r>
                <a:rPr lang="en-US" sz="1500" dirty="0">
                  <a:solidFill>
                    <a:srgbClr val="0B9B80"/>
                  </a:solidFill>
                </a:rPr>
                <a:t>Increasing</a:t>
              </a:r>
            </a:p>
          </p:txBody>
        </p:sp>
      </p:grpSp>
      <p:sp>
        <p:nvSpPr>
          <p:cNvPr id="19" name="TextBox 18"/>
          <p:cNvSpPr txBox="1"/>
          <p:nvPr/>
        </p:nvSpPr>
        <p:spPr>
          <a:xfrm>
            <a:off x="4957278" y="4224848"/>
            <a:ext cx="645060" cy="369332"/>
          </a:xfrm>
          <a:prstGeom prst="rect">
            <a:avLst/>
          </a:prstGeom>
          <a:noFill/>
          <a:ln>
            <a:noFill/>
          </a:ln>
        </p:spPr>
        <p:txBody>
          <a:bodyPr wrap="square" rtlCol="1">
            <a:spAutoFit/>
          </a:bodyPr>
          <a:lstStyle/>
          <a:p>
            <a:r>
              <a:rPr lang="en-US" dirty="0">
                <a:solidFill>
                  <a:schemeClr val="tx2"/>
                </a:solidFill>
              </a:rPr>
              <a:t>Nat</a:t>
            </a:r>
          </a:p>
        </p:txBody>
      </p:sp>
      <p:sp>
        <p:nvSpPr>
          <p:cNvPr id="21" name="TextBox 20"/>
          <p:cNvSpPr txBox="1"/>
          <p:nvPr/>
        </p:nvSpPr>
        <p:spPr>
          <a:xfrm>
            <a:off x="6141386" y="4336984"/>
            <a:ext cx="1390597" cy="646331"/>
          </a:xfrm>
          <a:prstGeom prst="rect">
            <a:avLst/>
          </a:prstGeom>
          <a:noFill/>
          <a:ln>
            <a:noFill/>
          </a:ln>
        </p:spPr>
        <p:txBody>
          <a:bodyPr wrap="square" rtlCol="1">
            <a:spAutoFit/>
          </a:bodyPr>
          <a:lstStyle/>
          <a:p>
            <a:r>
              <a:rPr lang="en-US" dirty="0">
                <a:solidFill>
                  <a:schemeClr val="tx2"/>
                </a:solidFill>
              </a:rPr>
              <a:t>Learning Switch</a:t>
            </a:r>
          </a:p>
        </p:txBody>
      </p:sp>
      <p:sp>
        <p:nvSpPr>
          <p:cNvPr id="22" name="TextBox 21"/>
          <p:cNvSpPr txBox="1"/>
          <p:nvPr/>
        </p:nvSpPr>
        <p:spPr>
          <a:xfrm>
            <a:off x="4572000" y="4919982"/>
            <a:ext cx="1318579" cy="369332"/>
          </a:xfrm>
          <a:prstGeom prst="rect">
            <a:avLst/>
          </a:prstGeom>
          <a:noFill/>
          <a:ln>
            <a:noFill/>
          </a:ln>
        </p:spPr>
        <p:txBody>
          <a:bodyPr wrap="square" rtlCol="1">
            <a:spAutoFit/>
          </a:bodyPr>
          <a:lstStyle/>
          <a:p>
            <a:r>
              <a:rPr lang="en-US" dirty="0">
                <a:solidFill>
                  <a:schemeClr val="tx2"/>
                </a:solidFill>
              </a:rPr>
              <a:t>Firewall</a:t>
            </a:r>
          </a:p>
        </p:txBody>
      </p:sp>
      <p:sp>
        <p:nvSpPr>
          <p:cNvPr id="23" name="TextBox 22"/>
          <p:cNvSpPr txBox="1"/>
          <p:nvPr/>
        </p:nvSpPr>
        <p:spPr>
          <a:xfrm>
            <a:off x="6296244" y="3593522"/>
            <a:ext cx="645060" cy="369332"/>
          </a:xfrm>
          <a:prstGeom prst="rect">
            <a:avLst/>
          </a:prstGeom>
          <a:noFill/>
          <a:ln>
            <a:noFill/>
          </a:ln>
        </p:spPr>
        <p:txBody>
          <a:bodyPr wrap="square" rtlCol="1">
            <a:spAutoFit/>
          </a:bodyPr>
          <a:lstStyle/>
          <a:p>
            <a:r>
              <a:rPr lang="en-US" dirty="0">
                <a:solidFill>
                  <a:schemeClr val="tx2"/>
                </a:solidFill>
              </a:rPr>
              <a:t>IDS</a:t>
            </a:r>
          </a:p>
        </p:txBody>
      </p:sp>
      <p:sp>
        <p:nvSpPr>
          <p:cNvPr id="24" name="TextBox 23"/>
          <p:cNvSpPr txBox="1"/>
          <p:nvPr/>
        </p:nvSpPr>
        <p:spPr>
          <a:xfrm>
            <a:off x="7186127" y="3710499"/>
            <a:ext cx="916335" cy="369332"/>
          </a:xfrm>
          <a:prstGeom prst="rect">
            <a:avLst/>
          </a:prstGeom>
          <a:noFill/>
          <a:ln>
            <a:noFill/>
          </a:ln>
        </p:spPr>
        <p:txBody>
          <a:bodyPr wrap="square" rtlCol="1">
            <a:spAutoFit/>
          </a:bodyPr>
          <a:lstStyle/>
          <a:p>
            <a:r>
              <a:rPr lang="en-US" dirty="0">
                <a:solidFill>
                  <a:schemeClr val="tx2"/>
                </a:solidFill>
              </a:rPr>
              <a:t>Cache</a:t>
            </a:r>
          </a:p>
        </p:txBody>
      </p:sp>
      <p:sp>
        <p:nvSpPr>
          <p:cNvPr id="26" name="TextBox 25"/>
          <p:cNvSpPr txBox="1"/>
          <p:nvPr/>
        </p:nvSpPr>
        <p:spPr>
          <a:xfrm>
            <a:off x="8018418" y="3593522"/>
            <a:ext cx="1173769" cy="646331"/>
          </a:xfrm>
          <a:prstGeom prst="rect">
            <a:avLst/>
          </a:prstGeom>
          <a:noFill/>
          <a:ln>
            <a:noFill/>
          </a:ln>
        </p:spPr>
        <p:txBody>
          <a:bodyPr wrap="square" rtlCol="1">
            <a:spAutoFit/>
          </a:bodyPr>
          <a:lstStyle/>
          <a:p>
            <a:r>
              <a:rPr lang="en-US" dirty="0">
                <a:solidFill>
                  <a:schemeClr val="tx2"/>
                </a:solidFill>
              </a:rPr>
              <a:t>Load Balancer</a:t>
            </a:r>
          </a:p>
        </p:txBody>
      </p:sp>
      <p:sp>
        <p:nvSpPr>
          <p:cNvPr id="25" name="TextBox 24"/>
          <p:cNvSpPr txBox="1"/>
          <p:nvPr/>
        </p:nvSpPr>
        <p:spPr>
          <a:xfrm>
            <a:off x="4498728" y="3580255"/>
            <a:ext cx="1161651" cy="369332"/>
          </a:xfrm>
          <a:prstGeom prst="rect">
            <a:avLst/>
          </a:prstGeom>
          <a:noFill/>
        </p:spPr>
        <p:txBody>
          <a:bodyPr wrap="square" rtlCol="0">
            <a:spAutoFit/>
          </a:bodyPr>
          <a:lstStyle/>
          <a:p>
            <a:r>
              <a:rPr lang="en-US" dirty="0"/>
              <a:t>Stateless</a:t>
            </a:r>
          </a:p>
        </p:txBody>
      </p:sp>
      <p:sp>
        <p:nvSpPr>
          <p:cNvPr id="27" name="Oval 26"/>
          <p:cNvSpPr/>
          <p:nvPr/>
        </p:nvSpPr>
        <p:spPr>
          <a:xfrm>
            <a:off x="4518637" y="3402487"/>
            <a:ext cx="1083701" cy="135908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rot="2293522">
            <a:off x="5291587" y="3211911"/>
            <a:ext cx="645060" cy="369332"/>
          </a:xfrm>
          <a:prstGeom prst="rect">
            <a:avLst/>
          </a:prstGeom>
          <a:noFill/>
          <a:ln>
            <a:solidFill>
              <a:srgbClr val="FF0000"/>
            </a:solidFill>
          </a:ln>
        </p:spPr>
        <p:txBody>
          <a:bodyPr wrap="square" rtlCol="0">
            <a:spAutoFit/>
          </a:bodyPr>
          <a:lstStyle/>
          <a:p>
            <a:pPr algn="ctr"/>
            <a:r>
              <a:rPr lang="en-US" i="1" dirty="0">
                <a:solidFill>
                  <a:srgbClr val="FF0000"/>
                </a:solidFill>
              </a:rPr>
              <a:t>P</a:t>
            </a:r>
          </a:p>
        </p:txBody>
      </p:sp>
      <p:sp>
        <p:nvSpPr>
          <p:cNvPr id="29" name="TextBox 28"/>
          <p:cNvSpPr txBox="1"/>
          <p:nvPr/>
        </p:nvSpPr>
        <p:spPr>
          <a:xfrm rot="1567658">
            <a:off x="6208684" y="2841211"/>
            <a:ext cx="1302057" cy="646331"/>
          </a:xfrm>
          <a:prstGeom prst="rect">
            <a:avLst/>
          </a:prstGeom>
          <a:noFill/>
          <a:ln>
            <a:solidFill>
              <a:srgbClr val="FF0000"/>
            </a:solidFill>
          </a:ln>
        </p:spPr>
        <p:txBody>
          <a:bodyPr wrap="square" rtlCol="0">
            <a:spAutoFit/>
          </a:bodyPr>
          <a:lstStyle/>
          <a:p>
            <a:pPr algn="ctr"/>
            <a:r>
              <a:rPr lang="en-US" i="1" dirty="0">
                <a:solidFill>
                  <a:srgbClr val="FF0000"/>
                </a:solidFill>
              </a:rPr>
              <a:t>co-NP Complete</a:t>
            </a:r>
          </a:p>
        </p:txBody>
      </p:sp>
      <p:sp>
        <p:nvSpPr>
          <p:cNvPr id="30" name="TextBox 29"/>
          <p:cNvSpPr txBox="1"/>
          <p:nvPr/>
        </p:nvSpPr>
        <p:spPr>
          <a:xfrm rot="2193226">
            <a:off x="7463225" y="2464317"/>
            <a:ext cx="1254198" cy="923330"/>
          </a:xfrm>
          <a:prstGeom prst="rect">
            <a:avLst/>
          </a:prstGeom>
          <a:noFill/>
          <a:ln>
            <a:solidFill>
              <a:srgbClr val="FF0000"/>
            </a:solidFill>
          </a:ln>
        </p:spPr>
        <p:txBody>
          <a:bodyPr wrap="square" rtlCol="0">
            <a:spAutoFit/>
          </a:bodyPr>
          <a:lstStyle/>
          <a:p>
            <a:pPr algn="ctr"/>
            <a:r>
              <a:rPr lang="en-US" i="1" dirty="0">
                <a:solidFill>
                  <a:srgbClr val="FF0000"/>
                </a:solidFill>
              </a:rPr>
              <a:t>EXP-Space Complete</a:t>
            </a:r>
          </a:p>
        </p:txBody>
      </p:sp>
    </p:spTree>
    <p:extLst>
      <p:ext uri="{BB962C8B-B14F-4D97-AF65-F5344CB8AC3E}">
        <p14:creationId xmlns:p14="http://schemas.microsoft.com/office/powerpoint/2010/main" val="6457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2">
                    <a:lumMod val="60000"/>
                    <a:lumOff val="40000"/>
                  </a:schemeClr>
                </a:solidFill>
                <a:effectLst>
                  <a:outerShdw blurRad="38100" dist="38100" dir="2700000" algn="tl">
                    <a:srgbClr val="000000">
                      <a:alpha val="43137"/>
                    </a:srgbClr>
                  </a:outerShdw>
                </a:effectLst>
              </a:rPr>
              <a:t>Road Map</a:t>
            </a:r>
          </a:p>
        </p:txBody>
      </p:sp>
      <p:sp>
        <p:nvSpPr>
          <p:cNvPr id="3" name="Content Placeholder 2"/>
          <p:cNvSpPr>
            <a:spLocks noGrp="1"/>
          </p:cNvSpPr>
          <p:nvPr>
            <p:ph idx="1"/>
          </p:nvPr>
        </p:nvSpPr>
        <p:spPr/>
        <p:txBody>
          <a:bodyPr/>
          <a:lstStyle/>
          <a:p>
            <a:r>
              <a:rPr lang="en-US" dirty="0">
                <a:solidFill>
                  <a:schemeClr val="bg1">
                    <a:lumMod val="75000"/>
                  </a:schemeClr>
                </a:solidFill>
              </a:rPr>
              <a:t>Introduction to Formal Methods</a:t>
            </a:r>
          </a:p>
          <a:p>
            <a:r>
              <a:rPr lang="en-US" dirty="0">
                <a:solidFill>
                  <a:schemeClr val="bg1">
                    <a:lumMod val="75000"/>
                  </a:schemeClr>
                </a:solidFill>
              </a:rPr>
              <a:t>Data Plane Verification</a:t>
            </a:r>
            <a:endParaRPr lang="en-US" dirty="0">
              <a:solidFill>
                <a:srgbClr val="00B050"/>
              </a:solidFill>
            </a:endParaRPr>
          </a:p>
          <a:p>
            <a:r>
              <a:rPr lang="en-US" dirty="0">
                <a:solidFill>
                  <a:srgbClr val="00B050"/>
                </a:solidFill>
              </a:rPr>
              <a:t>Control Plane Verification</a:t>
            </a:r>
          </a:p>
          <a:p>
            <a:r>
              <a:rPr lang="en-US" dirty="0">
                <a:solidFill>
                  <a:schemeClr val="bg1">
                    <a:lumMod val="75000"/>
                  </a:schemeClr>
                </a:solidFill>
              </a:rPr>
              <a:t>Data Plane Testing</a:t>
            </a:r>
          </a:p>
          <a:p>
            <a:r>
              <a:rPr lang="en-US" dirty="0">
                <a:solidFill>
                  <a:schemeClr val="bg1">
                    <a:lumMod val="75000"/>
                  </a:schemeClr>
                </a:solidFill>
              </a:rPr>
              <a:t>Control Plane Testing</a:t>
            </a:r>
          </a:p>
          <a:p>
            <a:r>
              <a:rPr lang="en-US" dirty="0">
                <a:solidFill>
                  <a:schemeClr val="bg1">
                    <a:lumMod val="75000"/>
                  </a:schemeClr>
                </a:solidFill>
              </a:rPr>
              <a:t>Synthesis, Semantics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3346476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CONTROL PLANE VERIFICATION</a:t>
            </a:r>
          </a:p>
        </p:txBody>
      </p:sp>
      <p:sp>
        <p:nvSpPr>
          <p:cNvPr id="4" name="Content Placeholder 2"/>
          <p:cNvSpPr txBox="1">
            <a:spLocks/>
          </p:cNvSpPr>
          <p:nvPr/>
        </p:nvSpPr>
        <p:spPr bwMode="auto">
          <a:xfrm>
            <a:off x="457200" y="1943101"/>
            <a:ext cx="6972300" cy="1943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Font typeface="Arial" charset="0"/>
              <a:buNone/>
              <a:defRPr sz="2000" kern="1200">
                <a:solidFill>
                  <a:schemeClr val="tx1">
                    <a:tint val="75000"/>
                  </a:schemeClr>
                </a:solidFill>
                <a:latin typeface="+mn-lt"/>
                <a:ea typeface="+mn-ea"/>
                <a:cs typeface="+mn-cs"/>
              </a:defRPr>
            </a:lvl1pPr>
            <a:lvl2pPr marL="457200" indent="0" algn="l" rtl="0" fontAlgn="base">
              <a:spcBef>
                <a:spcPct val="20000"/>
              </a:spcBef>
              <a:spcAft>
                <a:spcPct val="0"/>
              </a:spcAft>
              <a:buFont typeface="Arial" charset="0"/>
              <a:buNone/>
              <a:defRPr sz="1800" kern="1200">
                <a:solidFill>
                  <a:schemeClr val="tx1">
                    <a:tint val="75000"/>
                  </a:schemeClr>
                </a:solidFill>
                <a:latin typeface="+mn-lt"/>
                <a:ea typeface="+mn-ea"/>
                <a:cs typeface="+mn-cs"/>
              </a:defRPr>
            </a:lvl2pPr>
            <a:lvl3pPr marL="914400" indent="0" algn="l" rtl="0" fontAlgn="base">
              <a:spcBef>
                <a:spcPct val="20000"/>
              </a:spcBef>
              <a:spcAft>
                <a:spcPct val="0"/>
              </a:spcAft>
              <a:buFont typeface="Arial" charset="0"/>
              <a:buNone/>
              <a:defRPr sz="1600" kern="1200">
                <a:solidFill>
                  <a:schemeClr val="tx1">
                    <a:tint val="75000"/>
                  </a:schemeClr>
                </a:solidFill>
                <a:latin typeface="+mn-lt"/>
                <a:ea typeface="+mn-ea"/>
                <a:cs typeface="+mn-cs"/>
              </a:defRPr>
            </a:lvl3pPr>
            <a:lvl4pPr marL="13716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4pPr>
            <a:lvl5pPr marL="1828800" indent="0" algn="l" rtl="0" fontAlgn="base">
              <a:spcBef>
                <a:spcPct val="20000"/>
              </a:spcBef>
              <a:spcAft>
                <a:spcPct val="0"/>
              </a:spcAft>
              <a:buFont typeface="Arial"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defTabSz="914400"/>
            <a:r>
              <a:rPr lang="en-US" sz="2400" dirty="0">
                <a:solidFill>
                  <a:schemeClr val="bg1">
                    <a:lumMod val="75000"/>
                  </a:schemeClr>
                </a:solidFill>
              </a:rPr>
              <a:t>Introduction to Formal Methods</a:t>
            </a:r>
          </a:p>
          <a:p>
            <a:pPr defTabSz="914400"/>
            <a:r>
              <a:rPr lang="en-US" sz="2400" dirty="0">
                <a:solidFill>
                  <a:schemeClr val="bg1">
                    <a:lumMod val="75000"/>
                  </a:schemeClr>
                </a:solidFill>
              </a:rPr>
              <a:t>Data Plane Verification</a:t>
            </a:r>
            <a:endParaRPr lang="en-US" sz="2400" dirty="0">
              <a:solidFill>
                <a:srgbClr val="00B050"/>
              </a:solidFill>
            </a:endParaRPr>
          </a:p>
          <a:p>
            <a:pPr defTabSz="914400"/>
            <a:r>
              <a:rPr lang="en-US" sz="2400" dirty="0">
                <a:solidFill>
                  <a:schemeClr val="bg1">
                    <a:lumMod val="75000"/>
                  </a:schemeClr>
                </a:solidFill>
              </a:rPr>
              <a:t>Data Plane Testing</a:t>
            </a:r>
          </a:p>
          <a:p>
            <a:pPr defTabSz="914400"/>
            <a:r>
              <a:rPr lang="en-US" sz="2400" dirty="0">
                <a:solidFill>
                  <a:srgbClr val="FF0000"/>
                </a:solidFill>
              </a:rPr>
              <a:t>Control Plane Verification</a:t>
            </a:r>
          </a:p>
          <a:p>
            <a:pPr defTabSz="914400"/>
            <a:r>
              <a:rPr lang="en-US" sz="2400" dirty="0">
                <a:solidFill>
                  <a:schemeClr val="bg1">
                    <a:lumMod val="75000"/>
                  </a:schemeClr>
                </a:solidFill>
              </a:rPr>
              <a:t>Control Plane Testing</a:t>
            </a:r>
          </a:p>
          <a:p>
            <a:pPr defTabSz="914400"/>
            <a:r>
              <a:rPr lang="en-US" sz="2400" dirty="0">
                <a:solidFill>
                  <a:schemeClr val="bg1">
                    <a:lumMod val="75000"/>
                  </a:schemeClr>
                </a:solidFill>
              </a:rPr>
              <a:t>Synthesis, Semantics</a:t>
            </a:r>
          </a:p>
          <a:p>
            <a:pPr defTabSz="914400"/>
            <a:r>
              <a:rPr lang="en-US" dirty="0"/>
              <a:t>     </a:t>
            </a:r>
          </a:p>
          <a:p>
            <a:pPr defTabSz="914400"/>
            <a:endParaRPr lang="en-US" dirty="0"/>
          </a:p>
          <a:p>
            <a:pPr defTabSz="914400"/>
            <a:endParaRPr lang="en-US" dirty="0"/>
          </a:p>
        </p:txBody>
      </p:sp>
    </p:spTree>
    <p:extLst>
      <p:ext uri="{BB962C8B-B14F-4D97-AF65-F5344CB8AC3E}">
        <p14:creationId xmlns:p14="http://schemas.microsoft.com/office/powerpoint/2010/main" val="1751619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70C0"/>
                </a:solidFill>
                <a:effectLst>
                  <a:outerShdw blurRad="38100" dist="38100" dir="2700000" algn="tl">
                    <a:srgbClr val="000000">
                      <a:alpha val="43137"/>
                    </a:srgbClr>
                  </a:outerShdw>
                </a:effectLst>
              </a:rPr>
              <a:t>Earlier Control Plane Work</a:t>
            </a:r>
          </a:p>
        </p:txBody>
      </p:sp>
      <p:sp>
        <p:nvSpPr>
          <p:cNvPr id="3" name="Content Placeholder 2"/>
          <p:cNvSpPr>
            <a:spLocks noGrp="1"/>
          </p:cNvSpPr>
          <p:nvPr>
            <p:ph idx="1"/>
          </p:nvPr>
        </p:nvSpPr>
        <p:spPr>
          <a:xfrm>
            <a:off x="457200" y="1600200"/>
            <a:ext cx="8364682" cy="4010891"/>
          </a:xfrm>
        </p:spPr>
        <p:txBody>
          <a:bodyPr/>
          <a:lstStyle/>
          <a:p>
            <a:r>
              <a:rPr lang="en-US" dirty="0"/>
              <a:t>BGP Loops Possible </a:t>
            </a:r>
          </a:p>
          <a:p>
            <a:pPr lvl="1"/>
            <a:r>
              <a:rPr lang="en-US" dirty="0"/>
              <a:t>[</a:t>
            </a:r>
            <a:r>
              <a:rPr lang="en-US" dirty="0" err="1"/>
              <a:t>Govindan</a:t>
            </a:r>
            <a:r>
              <a:rPr lang="en-US" dirty="0"/>
              <a:t>, Griffin-</a:t>
            </a:r>
            <a:r>
              <a:rPr lang="en-US" dirty="0" err="1"/>
              <a:t>Wilfong</a:t>
            </a:r>
            <a:r>
              <a:rPr lang="en-US" dirty="0"/>
              <a:t>]</a:t>
            </a:r>
          </a:p>
          <a:p>
            <a:r>
              <a:rPr lang="en-US" dirty="0"/>
              <a:t>Sufficient Conditions for Avoiding Loops </a:t>
            </a:r>
          </a:p>
          <a:p>
            <a:pPr lvl="1"/>
            <a:r>
              <a:rPr lang="en-US" dirty="0"/>
              <a:t>[Gao-Rexford]</a:t>
            </a:r>
          </a:p>
          <a:p>
            <a:r>
              <a:rPr lang="en-US" dirty="0"/>
              <a:t>Route redistribution can cause loops </a:t>
            </a:r>
          </a:p>
          <a:p>
            <a:pPr lvl="1"/>
            <a:r>
              <a:rPr lang="en-US" dirty="0"/>
              <a:t>[Le 2008]</a:t>
            </a:r>
          </a:p>
          <a:p>
            <a:pPr marL="0" indent="0">
              <a:buNone/>
            </a:pPr>
            <a:endParaRPr lang="en-US" dirty="0"/>
          </a:p>
          <a:p>
            <a:pPr marL="0" indent="0">
              <a:buNone/>
            </a:pPr>
            <a:r>
              <a:rPr lang="en-US" dirty="0"/>
              <a:t>But based on human analysis and proofs.  We now describe some tools for </a:t>
            </a:r>
            <a:r>
              <a:rPr lang="en-US" dirty="0">
                <a:solidFill>
                  <a:srgbClr val="00B050"/>
                </a:solidFill>
              </a:rPr>
              <a:t>automated </a:t>
            </a:r>
            <a:r>
              <a:rPr lang="en-US" dirty="0"/>
              <a:t>analysis</a:t>
            </a:r>
          </a:p>
        </p:txBody>
      </p:sp>
    </p:spTree>
    <p:extLst>
      <p:ext uri="{BB962C8B-B14F-4D97-AF65-F5344CB8AC3E}">
        <p14:creationId xmlns:p14="http://schemas.microsoft.com/office/powerpoint/2010/main" val="3863096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273" y="299099"/>
            <a:ext cx="8229600" cy="1143000"/>
          </a:xfrm>
        </p:spPr>
        <p:txBody>
          <a:bodyPr/>
          <a:lstStyle/>
          <a:p>
            <a:r>
              <a:rPr lang="en-US" sz="4000" b="1" dirty="0">
                <a:solidFill>
                  <a:srgbClr val="0070C0"/>
                </a:solidFill>
                <a:effectLst>
                  <a:outerShdw blurRad="38100" dist="38100" dir="2700000" algn="tl">
                    <a:srgbClr val="000000">
                      <a:alpha val="43137"/>
                    </a:srgbClr>
                  </a:outerShdw>
                </a:effectLst>
              </a:rPr>
              <a:t>Static Checking BGP </a:t>
            </a:r>
            <a:r>
              <a:rPr lang="en-US" sz="4000" b="1" dirty="0" err="1">
                <a:solidFill>
                  <a:srgbClr val="0070C0"/>
                </a:solidFill>
                <a:effectLst>
                  <a:outerShdw blurRad="38100" dist="38100" dir="2700000" algn="tl">
                    <a:srgbClr val="000000">
                      <a:alpha val="43137"/>
                    </a:srgbClr>
                  </a:outerShdw>
                </a:effectLst>
              </a:rPr>
              <a:t>Configs</a:t>
            </a:r>
            <a:r>
              <a:rPr lang="en-US" sz="4000" b="1" dirty="0">
                <a:solidFill>
                  <a:srgbClr val="0070C0"/>
                </a:solidFill>
                <a:effectLst>
                  <a:outerShdw blurRad="38100" dist="38100" dir="2700000" algn="tl">
                    <a:srgbClr val="000000">
                      <a:alpha val="43137"/>
                    </a:srgbClr>
                  </a:outerShdw>
                </a:effectLst>
              </a:rPr>
              <a:t>:</a:t>
            </a:r>
            <a:br>
              <a:rPr lang="en-US" sz="4000" b="1" dirty="0">
                <a:solidFill>
                  <a:srgbClr val="0070C0"/>
                </a:solidFill>
                <a:effectLst>
                  <a:outerShdw blurRad="38100" dist="38100" dir="2700000" algn="tl">
                    <a:srgbClr val="000000">
                      <a:alpha val="43137"/>
                    </a:srgbClr>
                  </a:outerShdw>
                </a:effectLst>
              </a:rPr>
            </a:br>
            <a:r>
              <a:rPr lang="en-US" sz="4000" b="1" dirty="0">
                <a:solidFill>
                  <a:srgbClr val="0070C0"/>
                </a:solidFill>
                <a:effectLst>
                  <a:outerShdw blurRad="38100" dist="38100" dir="2700000" algn="tl">
                    <a:srgbClr val="000000">
                      <a:alpha val="43137"/>
                    </a:srgbClr>
                  </a:outerShdw>
                </a:effectLst>
              </a:rPr>
              <a:t>RCC </a:t>
            </a:r>
            <a:r>
              <a:rPr lang="en-US" sz="4000" dirty="0"/>
              <a:t>[</a:t>
            </a:r>
            <a:r>
              <a:rPr lang="en-US" sz="4000" dirty="0" err="1"/>
              <a:t>Feamster</a:t>
            </a:r>
            <a:r>
              <a:rPr lang="en-US" sz="4000" dirty="0"/>
              <a:t> 05]</a:t>
            </a:r>
          </a:p>
        </p:txBody>
      </p:sp>
      <p:sp>
        <p:nvSpPr>
          <p:cNvPr id="3" name="Content Placeholder 2"/>
          <p:cNvSpPr>
            <a:spLocks noGrp="1"/>
          </p:cNvSpPr>
          <p:nvPr>
            <p:ph idx="1"/>
          </p:nvPr>
        </p:nvSpPr>
        <p:spPr/>
        <p:txBody>
          <a:bodyPr/>
          <a:lstStyle/>
          <a:p>
            <a:r>
              <a:rPr lang="en-US" dirty="0"/>
              <a:t>Checks BGP </a:t>
            </a:r>
            <a:r>
              <a:rPr lang="en-US" dirty="0" err="1"/>
              <a:t>configs</a:t>
            </a:r>
            <a:r>
              <a:rPr lang="en-US" dirty="0"/>
              <a:t> for path visibility, validity</a:t>
            </a:r>
          </a:p>
          <a:p>
            <a:r>
              <a:rPr lang="en-US" dirty="0"/>
              <a:t>Example, route reflector configuration bugs</a:t>
            </a:r>
          </a:p>
          <a:p>
            <a:endParaRPr lang="en-US" dirty="0"/>
          </a:p>
        </p:txBody>
      </p:sp>
      <p:sp>
        <p:nvSpPr>
          <p:cNvPr id="4" name="Oval 3"/>
          <p:cNvSpPr/>
          <p:nvPr/>
        </p:nvSpPr>
        <p:spPr>
          <a:xfrm>
            <a:off x="1861358" y="4377344"/>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145078" y="5230784"/>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494600" y="4782589"/>
            <a:ext cx="539940" cy="50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653838" y="5433406"/>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8" idx="1"/>
            <a:endCxn id="4" idx="4"/>
          </p:cNvCxnSpPr>
          <p:nvPr/>
        </p:nvCxnSpPr>
        <p:spPr>
          <a:xfrm flipH="1" flipV="1">
            <a:off x="2110740" y="4782589"/>
            <a:ext cx="616140" cy="71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6"/>
          </p:cNvCxnSpPr>
          <p:nvPr/>
        </p:nvCxnSpPr>
        <p:spPr>
          <a:xfrm flipV="1">
            <a:off x="3152602" y="5636028"/>
            <a:ext cx="1178869" cy="1"/>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314153" y="5433406"/>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14032" y="5433405"/>
            <a:ext cx="498764" cy="40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2"/>
            <a:endCxn id="13" idx="6"/>
          </p:cNvCxnSpPr>
          <p:nvPr/>
        </p:nvCxnSpPr>
        <p:spPr>
          <a:xfrm flipH="1">
            <a:off x="4812917" y="5636028"/>
            <a:ext cx="7011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10740" y="3538639"/>
            <a:ext cx="0" cy="75472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65120" y="5838650"/>
            <a:ext cx="0" cy="58812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44333" y="3146875"/>
            <a:ext cx="5668463" cy="5970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Route r (not visible to all)</a:t>
            </a:r>
          </a:p>
        </p:txBody>
      </p:sp>
      <p:sp>
        <p:nvSpPr>
          <p:cNvPr id="26" name="Oval 25"/>
          <p:cNvSpPr/>
          <p:nvPr/>
        </p:nvSpPr>
        <p:spPr>
          <a:xfrm>
            <a:off x="702273" y="6269439"/>
            <a:ext cx="5668463" cy="59705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Route s (visible to all)</a:t>
            </a:r>
          </a:p>
        </p:txBody>
      </p:sp>
    </p:spTree>
    <p:extLst>
      <p:ext uri="{BB962C8B-B14F-4D97-AF65-F5344CB8AC3E}">
        <p14:creationId xmlns:p14="http://schemas.microsoft.com/office/powerpoint/2010/main" val="4237053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10.6|4.5|4.1|4|2.9"/>
</p:tagLst>
</file>

<file path=ppt/tags/tag10.xml><?xml version="1.0" encoding="utf-8"?>
<p:tagLst xmlns:a="http://schemas.openxmlformats.org/drawingml/2006/main" xmlns:r="http://schemas.openxmlformats.org/officeDocument/2006/relationships" xmlns:p="http://schemas.openxmlformats.org/presentationml/2006/main">
  <p:tag name="TIMING" val="|9.6|7.5|15.6|21.6|22.9"/>
</p:tagLst>
</file>

<file path=ppt/tags/tag11.xml><?xml version="1.0" encoding="utf-8"?>
<p:tagLst xmlns:a="http://schemas.openxmlformats.org/drawingml/2006/main" xmlns:r="http://schemas.openxmlformats.org/officeDocument/2006/relationships" xmlns:p="http://schemas.openxmlformats.org/presentationml/2006/main">
  <p:tag name="TIMING" val="|0.9|0.5|0.6|1"/>
</p:tagLst>
</file>

<file path=ppt/tags/tag12.xml><?xml version="1.0" encoding="utf-8"?>
<p:tagLst xmlns:a="http://schemas.openxmlformats.org/drawingml/2006/main" xmlns:r="http://schemas.openxmlformats.org/officeDocument/2006/relationships" xmlns:p="http://schemas.openxmlformats.org/presentationml/2006/main">
  <p:tag name="TIMING" val="|15.9|4|33.6|8.7|1.6|17.5|4.9"/>
</p:tagLst>
</file>

<file path=ppt/tags/tag13.xml><?xml version="1.0" encoding="utf-8"?>
<p:tagLst xmlns:a="http://schemas.openxmlformats.org/drawingml/2006/main" xmlns:r="http://schemas.openxmlformats.org/officeDocument/2006/relationships" xmlns:p="http://schemas.openxmlformats.org/presentationml/2006/main">
  <p:tag name="TIMING" val="|32.4|21.8|8.7|8.7"/>
</p:tagLst>
</file>

<file path=ppt/tags/tag14.xml><?xml version="1.0" encoding="utf-8"?>
<p:tagLst xmlns:a="http://schemas.openxmlformats.org/drawingml/2006/main" xmlns:r="http://schemas.openxmlformats.org/officeDocument/2006/relationships" xmlns:p="http://schemas.openxmlformats.org/presentationml/2006/main">
  <p:tag name="TIMING" val="|2.3|42.6"/>
</p:tagLst>
</file>

<file path=ppt/tags/tag15.xml><?xml version="1.0" encoding="utf-8"?>
<p:tagLst xmlns:a="http://schemas.openxmlformats.org/drawingml/2006/main" xmlns:r="http://schemas.openxmlformats.org/officeDocument/2006/relationships" xmlns:p="http://schemas.openxmlformats.org/presentationml/2006/main">
  <p:tag name="TIMING" val="|12.8|43.9|5.5|14.7"/>
</p:tagLst>
</file>

<file path=ppt/tags/tag2.xml><?xml version="1.0" encoding="utf-8"?>
<p:tagLst xmlns:a="http://schemas.openxmlformats.org/drawingml/2006/main" xmlns:r="http://schemas.openxmlformats.org/officeDocument/2006/relationships" xmlns:p="http://schemas.openxmlformats.org/presentationml/2006/main">
  <p:tag name="TIMING" val="|21.1"/>
</p:tagLst>
</file>

<file path=ppt/tags/tag3.xml><?xml version="1.0" encoding="utf-8"?>
<p:tagLst xmlns:a="http://schemas.openxmlformats.org/drawingml/2006/main" xmlns:r="http://schemas.openxmlformats.org/officeDocument/2006/relationships" xmlns:p="http://schemas.openxmlformats.org/presentationml/2006/main">
  <p:tag name="TIMING" val="|38.6|2.4"/>
</p:tagLst>
</file>

<file path=ppt/tags/tag4.xml><?xml version="1.0" encoding="utf-8"?>
<p:tagLst xmlns:a="http://schemas.openxmlformats.org/drawingml/2006/main" xmlns:r="http://schemas.openxmlformats.org/officeDocument/2006/relationships" xmlns:p="http://schemas.openxmlformats.org/presentationml/2006/main">
  <p:tag name="TIMING" val="|15.2|11.4|9.6|10.1|4.8|5.5"/>
</p:tagLst>
</file>

<file path=ppt/tags/tag5.xml><?xml version="1.0" encoding="utf-8"?>
<p:tagLst xmlns:a="http://schemas.openxmlformats.org/drawingml/2006/main" xmlns:r="http://schemas.openxmlformats.org/officeDocument/2006/relationships" xmlns:p="http://schemas.openxmlformats.org/presentationml/2006/main">
  <p:tag name="TIMING" val="|18.1|2.6|6.1|4.5|15.1"/>
</p:tagLst>
</file>

<file path=ppt/tags/tag6.xml><?xml version="1.0" encoding="utf-8"?>
<p:tagLst xmlns:a="http://schemas.openxmlformats.org/drawingml/2006/main" xmlns:r="http://schemas.openxmlformats.org/officeDocument/2006/relationships" xmlns:p="http://schemas.openxmlformats.org/presentationml/2006/main">
  <p:tag name="TIMING" val="|15.3|4.8|8.1|4.6|16.1|5.2"/>
</p:tagLst>
</file>

<file path=ppt/tags/tag7.xml><?xml version="1.0" encoding="utf-8"?>
<p:tagLst xmlns:a="http://schemas.openxmlformats.org/drawingml/2006/main" xmlns:r="http://schemas.openxmlformats.org/officeDocument/2006/relationships" xmlns:p="http://schemas.openxmlformats.org/presentationml/2006/main">
  <p:tag name="TIMING" val="|1.8|0.8|0.8|0.6|0.7"/>
</p:tagLst>
</file>

<file path=ppt/tags/tag8.xml><?xml version="1.0" encoding="utf-8"?>
<p:tagLst xmlns:a="http://schemas.openxmlformats.org/drawingml/2006/main" xmlns:r="http://schemas.openxmlformats.org/officeDocument/2006/relationships" xmlns:p="http://schemas.openxmlformats.org/presentationml/2006/main">
  <p:tag name="TIMING" val="|0.3|0.3|0.2|0.1|0.2|0.2|4|5"/>
</p:tagLst>
</file>

<file path=ppt/tags/tag9.xml><?xml version="1.0" encoding="utf-8"?>
<p:tagLst xmlns:a="http://schemas.openxmlformats.org/drawingml/2006/main" xmlns:r="http://schemas.openxmlformats.org/officeDocument/2006/relationships" xmlns:p="http://schemas.openxmlformats.org/presentationml/2006/main">
  <p:tag name="TIMING" val="|12.5|3.5|41.9|3.3|7.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outs:outSpaceData xmlns:outs="http://schemas.microsoft.com/office/2009/outspace/metadata">
  <outs:relatedDates>
    <outs:relatedDate>
      <outs:type>3</outs:type>
      <outs:displayName>Last Modified</outs:displayName>
      <outs:dateTime>2009-06-13T23:56:55Z</outs:dateTime>
      <outs:isPinned>true</outs:isPinned>
    </outs:relatedDate>
    <outs:relatedDate>
      <outs:type>2</outs:type>
      <outs:displayName>Created</outs:displayName>
      <outs:dateTime>2007-06-05T19:21:09Z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Jennifer Henshaw</outs:displayName>
          <outs:accountName/>
        </outs:relatedPerson>
      </outs:people>
      <outs:source>0</outs:source>
      <outs:isPinned>true</outs:isPinned>
    </outs:relatedPeopleItem>
    <outs:relatedPeopleItem>
      <outs:category>Last modified by</outs:category>
      <outs:people>
        <outs:relatedPerson>
          <outs:displayName>Nikolaj Bjorner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3.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4AE0F6-A26A-488C-8FCD-1935552EF916}">
  <ds:schemaRefs>
    <ds:schemaRef ds:uri="http://purl.org/dc/elements/1.1/"/>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www.w3.org/XML/1998/namespace"/>
    <ds:schemaRef ds:uri="http://purl.org/dc/terms/"/>
  </ds:schemaRefs>
</ds:datastoreItem>
</file>

<file path=customXml/itemProps2.xml><?xml version="1.0" encoding="utf-8"?>
<ds:datastoreItem xmlns:ds="http://schemas.openxmlformats.org/officeDocument/2006/customXml" ds:itemID="{2269D944-88CE-42D2-A308-449EAFE1901A}">
  <ds:schemaRefs>
    <ds:schemaRef ds:uri="http://schemas.microsoft.com/office/2009/outspace/metadata"/>
  </ds:schemaRefs>
</ds:datastoreItem>
</file>

<file path=customXml/itemProps3.xml><?xml version="1.0" encoding="utf-8"?>
<ds:datastoreItem xmlns:ds="http://schemas.openxmlformats.org/officeDocument/2006/customXml" ds:itemID="{44FE10DA-B75A-4A0C-95A3-7C4AB406B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318D8302-06BF-48B4-A23B-C02C7EDB15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MSR_PPT_all_template_v05_light</Template>
  <TotalTime>63609</TotalTime>
  <Words>11091</Words>
  <Application>Microsoft Office PowerPoint</Application>
  <PresentationFormat>On-screen Show (4:3)</PresentationFormat>
  <Paragraphs>2168</Paragraphs>
  <Slides>178</Slides>
  <Notes>44</Notes>
  <HiddenSlides>6</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178</vt:i4>
      </vt:variant>
    </vt:vector>
  </HeadingPairs>
  <TitlesOfParts>
    <vt:vector size="196" baseType="lpstr">
      <vt:lpstr>MS PGothic</vt:lpstr>
      <vt:lpstr>MS PGothic</vt:lpstr>
      <vt:lpstr>宋体</vt:lpstr>
      <vt:lpstr>Arial</vt:lpstr>
      <vt:lpstr>Calibri</vt:lpstr>
      <vt:lpstr>Cambria Math</vt:lpstr>
      <vt:lpstr>Century Schoolbook</vt:lpstr>
      <vt:lpstr>Courier</vt:lpstr>
      <vt:lpstr>Courier New</vt:lpstr>
      <vt:lpstr>Helvetica Light</vt:lpstr>
      <vt:lpstr>新細明體</vt:lpstr>
      <vt:lpstr>Segoe</vt:lpstr>
      <vt:lpstr>Symbol</vt:lpstr>
      <vt:lpstr>Times New Roman</vt:lpstr>
      <vt:lpstr>Wingdings</vt:lpstr>
      <vt:lpstr>Wingdings 3</vt:lpstr>
      <vt:lpstr>1_Office Theme</vt:lpstr>
      <vt:lpstr>Visio</vt:lpstr>
      <vt:lpstr>Network Verification</vt:lpstr>
      <vt:lpstr>Goals of Tutorial</vt:lpstr>
      <vt:lpstr>PowerPoint Presentation</vt:lpstr>
      <vt:lpstr>Acknowledgments</vt:lpstr>
      <vt:lpstr>Why? Look at Networks today</vt:lpstr>
      <vt:lpstr>Simple questions hard to answer today</vt:lpstr>
      <vt:lpstr>Motivation to do better</vt:lpstr>
      <vt:lpstr>Networks Tomorrow</vt:lpstr>
      <vt:lpstr>Industry</vt:lpstr>
      <vt:lpstr>PowerPoint Presentation</vt:lpstr>
      <vt:lpstr>PowerPoint Presentation</vt:lpstr>
      <vt:lpstr>PowerPoint Presentation</vt:lpstr>
      <vt:lpstr>PowerPoint Presentation</vt:lpstr>
      <vt:lpstr>Digital Hardware Design as Inspiration?</vt:lpstr>
      <vt:lpstr>This Tutorial’s Slice of NDA</vt:lpstr>
      <vt:lpstr>This Tutorial’s Slice of NDA</vt:lpstr>
      <vt:lpstr>Road Map</vt:lpstr>
      <vt:lpstr>INTRODUCTION TO FORMAL METHODS FOR Networking</vt:lpstr>
      <vt:lpstr>Verification: Values and Obstacles</vt:lpstr>
      <vt:lpstr>Main Idea: Network as a Program</vt:lpstr>
      <vt:lpstr>Semantics Based Landscape (partial)</vt:lpstr>
      <vt:lpstr>PowerPoint Presentation</vt:lpstr>
      <vt:lpstr>Pros and Cons</vt:lpstr>
      <vt:lpstr>To apply these techniques</vt:lpstr>
      <vt:lpstr>Reactive System/State Machine</vt:lpstr>
      <vt:lpstr>A Sample Network N1</vt:lpstr>
      <vt:lpstr>Networks as Reactive Systems</vt:lpstr>
      <vt:lpstr>CTL Specifications</vt:lpstr>
      <vt:lpstr>Model Checking Encoding of N1</vt:lpstr>
      <vt:lpstr>Model Checking Evolution</vt:lpstr>
      <vt:lpstr>Binary Decision Diagrams</vt:lpstr>
      <vt:lpstr>BDDs for Networking Folks</vt:lpstr>
      <vt:lpstr>SAT and SMT as useful subroutines</vt:lpstr>
      <vt:lpstr>SAT in a nutshell</vt:lpstr>
      <vt:lpstr>Satisfiability Modulo Theories (SMT)</vt:lpstr>
      <vt:lpstr>PowerPoint Presentation</vt:lpstr>
      <vt:lpstr>PowerPoint Presentation</vt:lpstr>
      <vt:lpstr>Online @ rise4fun.com</vt:lpstr>
      <vt:lpstr>PowerPoint Presentation</vt:lpstr>
      <vt:lpstr>Data Plane as Logic Circuit SAT [Malik]</vt:lpstr>
      <vt:lpstr>SAT Encoding of N1</vt:lpstr>
      <vt:lpstr>Encoding reachable states with Datalog</vt:lpstr>
      <vt:lpstr>Datalog Encoding of N1</vt:lpstr>
      <vt:lpstr>Two Simple Demos</vt:lpstr>
      <vt:lpstr>SAT Encoding of N1</vt:lpstr>
      <vt:lpstr>Datalog Encoding of N1</vt:lpstr>
      <vt:lpstr>First Order Logic (Flowlog  Alloy)</vt:lpstr>
      <vt:lpstr>General SW/HW Verification Toolbox and Networking Examples</vt:lpstr>
      <vt:lpstr>Beware the Black Box</vt:lpstr>
      <vt:lpstr>Data Plane versus Control Plane</vt:lpstr>
      <vt:lpstr>Verification Tasks [Fayazbakhsh 15]</vt:lpstr>
      <vt:lpstr>Examples</vt:lpstr>
      <vt:lpstr>DATA PLANE VERIFICATION: IF ONE COUNTEREXAMPLE SUFFICES</vt:lpstr>
      <vt:lpstr>Historically: Encode networks using existing verification engines</vt:lpstr>
      <vt:lpstr>FlowChecker [Al-Shaer 10]</vt:lpstr>
      <vt:lpstr>SAT Based Property Verification [Malik]</vt:lpstr>
      <vt:lpstr>Adapting Modeling/Analysis </vt:lpstr>
      <vt:lpstr>Modeling/Analysis Challenge</vt:lpstr>
      <vt:lpstr>Adapting Modeling/Analysis </vt:lpstr>
      <vt:lpstr>Goal: Counterexamples for Property Failures</vt:lpstr>
      <vt:lpstr>Adapting Modeling/Analysis</vt:lpstr>
      <vt:lpstr>Adapting Modeling/Analysis</vt:lpstr>
      <vt:lpstr>Zhang-Malik versus AntEater</vt:lpstr>
      <vt:lpstr>DATA PLANE VERIFICATION: IF ALL COUNTEREXAMPLES ARE NEEDED</vt:lpstr>
      <vt:lpstr>Why all examples?</vt:lpstr>
      <vt:lpstr>Towards all Solutions: Header Space [Kazemian 12]</vt:lpstr>
      <vt:lpstr>Header Space Framework</vt:lpstr>
      <vt:lpstr>Transfer Function Example</vt:lpstr>
      <vt:lpstr>Composition, Inversion</vt:lpstr>
      <vt:lpstr>Header Space Algebra- Intersection</vt:lpstr>
      <vt:lpstr>Computing Reachability</vt:lpstr>
      <vt:lpstr>Reachability via ternary simulation </vt:lpstr>
      <vt:lpstr>Run Time Compression via Difference of Cubes</vt:lpstr>
      <vt:lpstr>Secure Slicing of Networks</vt:lpstr>
      <vt:lpstr>Checking Isolation of Slices</vt:lpstr>
      <vt:lpstr>DATA PLANE VERIFICATION: OPTIMIZATIONS</vt:lpstr>
      <vt:lpstr>Scaling to Large Networks</vt:lpstr>
      <vt:lpstr>Exploiting incremantality: NetPlumber [Kazemian 13]</vt:lpstr>
      <vt:lpstr>Verifying Local Forwarding Rules  with just Z3 (No propagation)</vt:lpstr>
      <vt:lpstr>Scaling via Equivalence Classes</vt:lpstr>
      <vt:lpstr>Computing Equivalence Classes in Veriflow [Khurshid 13] </vt:lpstr>
      <vt:lpstr>Atomic Predicates Intuition [Yang 13]</vt:lpstr>
      <vt:lpstr>Atomic Predicates</vt:lpstr>
      <vt:lpstr>Compile Time Compression via Atomic Predicates</vt:lpstr>
      <vt:lpstr>Router Rules    Venn Diagrams     ddNF</vt:lpstr>
      <vt:lpstr>Exploiting Symmetry [Plotkin15]</vt:lpstr>
      <vt:lpstr>PowerPoint Presentation</vt:lpstr>
      <vt:lpstr>PowerPoint Presentation</vt:lpstr>
      <vt:lpstr>DATA PLANE VERIFICATION: ADDING FUNCTIONALITY</vt:lpstr>
      <vt:lpstr>Improving Functionality</vt:lpstr>
      <vt:lpstr>Dynamic Networks:  Network Optimized Datalog [Lopes15] </vt:lpstr>
      <vt:lpstr>Quantitative Verification [Sung 09]</vt:lpstr>
      <vt:lpstr>Recursive ruleset representation  of a policy block</vt:lpstr>
      <vt:lpstr>Example query</vt:lpstr>
      <vt:lpstr>Stateful boxes as transducers [Sagiv 2015]</vt:lpstr>
      <vt:lpstr>Road Map</vt:lpstr>
      <vt:lpstr>CONTROL PLANE VERIFICATION</vt:lpstr>
      <vt:lpstr>Earlier Control Plane Work</vt:lpstr>
      <vt:lpstr>Static Checking BGP Configs: RCC [Feamster 05]</vt:lpstr>
      <vt:lpstr>CP Tester: BatFish  [Fogel 15]</vt:lpstr>
      <vt:lpstr>VeriCon [Ball 14]</vt:lpstr>
      <vt:lpstr>SDN Control Programs Proved</vt:lpstr>
      <vt:lpstr>PowerPoint Presentation</vt:lpstr>
      <vt:lpstr>PowerPoint Presentation</vt:lpstr>
      <vt:lpstr>DATA PLANE TESTING </vt:lpstr>
      <vt:lpstr>Symbolic Execution Methods</vt:lpstr>
      <vt:lpstr>PowerPoint Presentation</vt:lpstr>
      <vt:lpstr>Scaling Symbolic Execution</vt:lpstr>
      <vt:lpstr>Symbolic Execution</vt:lpstr>
      <vt:lpstr>ATPG vs Klee [Zheng 13] </vt:lpstr>
      <vt:lpstr>Example</vt:lpstr>
      <vt:lpstr>Step 1: Find all-pairs reachability</vt:lpstr>
      <vt:lpstr>Step 2: Find minimum covers</vt:lpstr>
      <vt:lpstr>Step 2: Find minimum covers</vt:lpstr>
      <vt:lpstr>Step 3: Localize fault</vt:lpstr>
      <vt:lpstr>How many packets suffice?</vt:lpstr>
      <vt:lpstr>Using ATPG for Performance Testing</vt:lpstr>
      <vt:lpstr>Huh?  Why is ATPG so simple</vt:lpstr>
      <vt:lpstr>Software Data Plane Verification   [Dobrescu 14]</vt:lpstr>
      <vt:lpstr>Avoiding Path explosion and pointer analysis</vt:lpstr>
      <vt:lpstr>PowerPoint Presentation</vt:lpstr>
      <vt:lpstr>CONTROL PLANE TESTING </vt:lpstr>
      <vt:lpstr>Control Plane Testing</vt:lpstr>
      <vt:lpstr>Ex 1: Catching an example BGP bug before it happens</vt:lpstr>
      <vt:lpstr>Symbolic Testing for BGP Backup Router Equivalence [Fayazbakhsh 15]</vt:lpstr>
      <vt:lpstr>Snippets of router model in C</vt:lpstr>
      <vt:lpstr>Unifying Routing (BGP, OSPF)</vt:lpstr>
      <vt:lpstr>Setting up KLEE</vt:lpstr>
      <vt:lpstr>Using Klee to generate latent bug</vt:lpstr>
      <vt:lpstr>Ex 2. NICE: Testing Open Flow Controller Code [Canini 12]</vt:lpstr>
      <vt:lpstr>PowerPoint Presentation</vt:lpstr>
      <vt:lpstr>Combating Huge Space of Packets</vt:lpstr>
      <vt:lpstr>Code Analysis: Symbolic Execution (SE)</vt:lpstr>
      <vt:lpstr>Combining SE with Model Checking</vt:lpstr>
      <vt:lpstr>SYNTHESIS AND SEMANTICS</vt:lpstr>
      <vt:lpstr>Correct by Construction Synthesis</vt:lpstr>
      <vt:lpstr>VLAN Synthesis [Rao 09]</vt:lpstr>
      <vt:lpstr> Synthesizing VLANs</vt:lpstr>
      <vt:lpstr>Rule Synthesis [Kang 13]</vt:lpstr>
      <vt:lpstr>Three step greedy heuristic</vt:lpstr>
      <vt:lpstr>Step 3: For each path, Pick rectangle for every switch subject to rule budget</vt:lpstr>
      <vt:lpstr>Certified Development in NetCore  [Foster 09]</vt:lpstr>
      <vt:lpstr>NetCore workflow [Foster 11]</vt:lpstr>
      <vt:lpstr>NetKAT: Synthesis + Analysis  in 1 package [Anderson 14]</vt:lpstr>
      <vt:lpstr>NetKAT - calculus</vt:lpstr>
      <vt:lpstr>Flowlog [Nelson 14] </vt:lpstr>
      <vt:lpstr>Synthesis using Solvers</vt:lpstr>
      <vt:lpstr>Synthesis via Verification Tools  (don’t scale out of box)</vt:lpstr>
      <vt:lpstr>PowerPoint Presentation</vt:lpstr>
      <vt:lpstr>PowerPoint Presentation</vt:lpstr>
      <vt:lpstr>PowerPoint Presentation</vt:lpstr>
      <vt:lpstr>PowerPoint Presentation</vt:lpstr>
      <vt:lpstr>LESSONS AND LOOKING BACK</vt:lpstr>
      <vt:lpstr>Research ideas?  via exemplars from research in real networks</vt:lpstr>
      <vt:lpstr>Research ideas?  via exemplars from PL and Hardware Verification</vt:lpstr>
      <vt:lpstr>Exemplars: Food for thought?</vt:lpstr>
      <vt:lpstr>Scaling?  Exploit Domain Structure</vt:lpstr>
      <vt:lpstr>No Specifications?  Use Beliefs</vt:lpstr>
      <vt:lpstr>Don’t know how  Leverage code</vt:lpstr>
      <vt:lpstr>Network Design Automation? Lessons from EDA (Malik)</vt:lpstr>
      <vt:lpstr>Lessons Summarized</vt:lpstr>
      <vt:lpstr>Conclusion</vt:lpstr>
      <vt:lpstr>So what can we steal/adapt from the PL Toolbox?</vt:lpstr>
      <vt:lpstr>Data Plane Verification</vt:lpstr>
      <vt:lpstr>Control Plane Verification</vt:lpstr>
      <vt:lpstr>Synthesis/Compilation</vt:lpstr>
      <vt:lpstr>Testing</vt:lpstr>
      <vt:lpstr>State space exploration tools</vt:lpstr>
      <vt:lpstr>Logic toolbox</vt:lpstr>
      <vt:lpstr>Proof and specification assistants</vt:lpstr>
      <vt:lpstr>Automatic theorem prover toolbox</vt:lpstr>
      <vt:lpstr>Some Network Verification Tools</vt:lpstr>
      <vt:lpstr>Recent Developments in Network Verification</vt:lpstr>
      <vt:lpstr>PowerPoint Presentation</vt:lpstr>
      <vt:lpstr>PowerPoint Presentation</vt:lpstr>
      <vt:lpstr>PowerPoint Presentation</vt:lpstr>
      <vt:lpstr>PowerPoint Presentation</vt:lpstr>
      <vt:lpstr>PowerPoint Presentation</vt:lpstr>
    </vt:vector>
  </TitlesOfParts>
  <Manager>&lt;Content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Jennifer Henshaw</dc:creator>
  <dc:description>Template: Mark Johnson, Silver Fox Productions Inc.
Formatting:
Event Date:
Event Location:
Audience:</dc:description>
  <cp:lastModifiedBy>Nikolaj Bjorner</cp:lastModifiedBy>
  <cp:revision>2687</cp:revision>
  <dcterms:created xsi:type="dcterms:W3CDTF">2007-06-05T19:21:09Z</dcterms:created>
  <dcterms:modified xsi:type="dcterms:W3CDTF">2017-07-13T06:10:32Z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cbef25a-c4db-446b-9496-1b558d9edd0e_Enabled">
    <vt:lpwstr>True</vt:lpwstr>
  </property>
  <property fmtid="{D5CDD505-2E9C-101B-9397-08002B2CF9AE}" pid="3" name="MSIP_Label_bcbef25a-c4db-446b-9496-1b558d9edd0e_SiteId">
    <vt:lpwstr>Local</vt:lpwstr>
  </property>
  <property fmtid="{D5CDD505-2E9C-101B-9397-08002B2CF9AE}" pid="4" name="MSIP_Label_bcbef25a-c4db-446b-9496-1b558d9edd0e_Ref">
    <vt:lpwstr>Local</vt:lpwstr>
  </property>
  <property fmtid="{D5CDD505-2E9C-101B-9397-08002B2CF9AE}" pid="5" name="MSIP_Label_bcbef25a-c4db-446b-9496-1b558d9edd0e_Owner">
    <vt:lpwstr>nbjorner@microsoft.com</vt:lpwstr>
  </property>
  <property fmtid="{D5CDD505-2E9C-101B-9397-08002B2CF9AE}" pid="6" name="MSIP_Label_bcbef25a-c4db-446b-9496-1b558d9edd0e_SetDate">
    <vt:lpwstr>2017-07-12T16:56:57.9585309+02:00</vt:lpwstr>
  </property>
  <property fmtid="{D5CDD505-2E9C-101B-9397-08002B2CF9AE}" pid="7" name="MSIP_Label_bcbef25a-c4db-446b-9496-1b558d9edd0e_Name">
    <vt:lpwstr>Public</vt:lpwstr>
  </property>
  <property fmtid="{D5CDD505-2E9C-101B-9397-08002B2CF9AE}" pid="8" name="MSIP_Label_bcbef25a-c4db-446b-9496-1b558d9edd0e_Application">
    <vt:lpwstr>Microsoft Azure Information Protection</vt:lpwstr>
  </property>
  <property fmtid="{D5CDD505-2E9C-101B-9397-08002B2CF9AE}" pid="9" name="MSIP_Label_bcbef25a-c4db-446b-9496-1b558d9edd0e_Extended_MSFT_Method">
    <vt:lpwstr>Manual</vt:lpwstr>
  </property>
  <property fmtid="{D5CDD505-2E9C-101B-9397-08002B2CF9AE}" pid="10" name="Sensitivity">
    <vt:lpwstr>Public</vt:lpwstr>
  </property>
</Properties>
</file>